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11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2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83" r:id="rId2"/>
    <p:sldId id="373" r:id="rId3"/>
    <p:sldId id="560" r:id="rId4"/>
    <p:sldId id="561" r:id="rId5"/>
    <p:sldId id="562" r:id="rId6"/>
    <p:sldId id="566" r:id="rId7"/>
    <p:sldId id="567" r:id="rId8"/>
    <p:sldId id="550" r:id="rId9"/>
    <p:sldId id="555" r:id="rId10"/>
    <p:sldId id="568" r:id="rId11"/>
    <p:sldId id="569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375" autoAdjust="0"/>
    <p:restoredTop sz="94582" autoAdjust="0"/>
  </p:normalViewPr>
  <p:slideViewPr>
    <p:cSldViewPr>
      <p:cViewPr>
        <p:scale>
          <a:sx n="66" d="100"/>
          <a:sy n="66" d="100"/>
        </p:scale>
        <p:origin x="-90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customXml" Target="../customXml/item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 userDrawn="1"/>
        </p:nvSpPr>
        <p:spPr>
          <a:xfrm>
            <a:off x="395536" y="476672"/>
            <a:ext cx="5544616" cy="1754326"/>
          </a:xfrm>
          <a:prstGeom prst="rect">
            <a:avLst/>
          </a:prstGeom>
          <a:solidFill>
            <a:schemeClr val="bg1">
              <a:lumMod val="7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it-IT" sz="3600" b="1" dirty="0" smtClean="0">
                <a:solidFill>
                  <a:srgbClr val="C00000"/>
                </a:solidFill>
                <a:latin typeface="+mj-lt"/>
              </a:rPr>
              <a:t>NQF 5: OCCUPATIONAL CERTIFICATE: SUGAR PROCESSING CONTROLLER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5" y="5501695"/>
            <a:ext cx="2160240" cy="13340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992423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3D3F1-B886-4AA3-90B5-F60263DF2F6E}" type="datetimeFigureOut">
              <a:rPr lang="en-ZA" smtClean="0"/>
              <a:t>2019/05/09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F74FE-4481-45CF-9C4D-C8C0AA2C6835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9658310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3D3F1-B886-4AA3-90B5-F60263DF2F6E}" type="datetimeFigureOut">
              <a:rPr lang="en-ZA" smtClean="0"/>
              <a:t>2019/05/09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F74FE-4481-45CF-9C4D-C8C0AA2C6835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5344596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3D3F1-B886-4AA3-90B5-F60263DF2F6E}" type="datetimeFigureOut">
              <a:rPr lang="en-ZA" smtClean="0"/>
              <a:t>2019/05/09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F74FE-4481-45CF-9C4D-C8C0AA2C6835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6228753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3D3F1-B886-4AA3-90B5-F60263DF2F6E}" type="datetimeFigureOut">
              <a:rPr lang="en-ZA" smtClean="0"/>
              <a:t>2019/05/09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F74FE-4481-45CF-9C4D-C8C0AA2C6835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8600800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3D3F1-B886-4AA3-90B5-F60263DF2F6E}" type="datetimeFigureOut">
              <a:rPr lang="en-ZA" smtClean="0"/>
              <a:t>2019/05/09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F74FE-4481-45CF-9C4D-C8C0AA2C6835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1366603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3D3F1-B886-4AA3-90B5-F60263DF2F6E}" type="datetimeFigureOut">
              <a:rPr lang="en-ZA" smtClean="0"/>
              <a:t>2019/05/09</a:t>
            </a:fld>
            <a:endParaRPr lang="en-Z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F74FE-4481-45CF-9C4D-C8C0AA2C6835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1992797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3D3F1-B886-4AA3-90B5-F60263DF2F6E}" type="datetimeFigureOut">
              <a:rPr lang="en-ZA" smtClean="0"/>
              <a:t>2019/05/09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F74FE-4481-45CF-9C4D-C8C0AA2C6835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1777520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3D3F1-B886-4AA3-90B5-F60263DF2F6E}" type="datetimeFigureOut">
              <a:rPr lang="en-ZA" smtClean="0"/>
              <a:t>2019/05/09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F74FE-4481-45CF-9C4D-C8C0AA2C6835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8846223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3D3F1-B886-4AA3-90B5-F60263DF2F6E}" type="datetimeFigureOut">
              <a:rPr lang="en-ZA" smtClean="0"/>
              <a:t>2019/05/09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F74FE-4481-45CF-9C4D-C8C0AA2C6835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3491081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3D3F1-B886-4AA3-90B5-F60263DF2F6E}" type="datetimeFigureOut">
              <a:rPr lang="en-ZA" smtClean="0"/>
              <a:t>2019/05/09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F74FE-4481-45CF-9C4D-C8C0AA2C6835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058339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33D3F1-B886-4AA3-90B5-F60263DF2F6E}" type="datetimeFigureOut">
              <a:rPr lang="en-ZA" smtClean="0"/>
              <a:t>2019/05/09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FF74FE-4481-45CF-9C4D-C8C0AA2C6835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850082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1691680" y="2996952"/>
            <a:ext cx="7056784" cy="2232248"/>
          </a:xfrm>
          <a:prstGeom prst="rect">
            <a:avLst/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b="1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2800" dirty="0" smtClean="0">
              <a:solidFill>
                <a:srgbClr val="C0504D">
                  <a:lumMod val="75000"/>
                </a:srgbClr>
              </a:solidFill>
            </a:endParaRPr>
          </a:p>
          <a:p>
            <a:pPr algn="ctr"/>
            <a:r>
              <a:rPr lang="en-US" sz="2800" dirty="0" smtClean="0">
                <a:solidFill>
                  <a:srgbClr val="C0504D">
                    <a:lumMod val="75000"/>
                  </a:srgbClr>
                </a:solidFill>
              </a:rPr>
              <a:t>KNOWLEDGE COMPONENT: MODULE 9: </a:t>
            </a:r>
          </a:p>
          <a:p>
            <a:pPr algn="ctr"/>
            <a:r>
              <a:rPr lang="en-US" sz="2800" dirty="0" smtClean="0">
                <a:solidFill>
                  <a:srgbClr val="C0504D">
                    <a:lumMod val="75000"/>
                  </a:srgbClr>
                </a:solidFill>
              </a:rPr>
              <a:t>WATER AND EFFLUENT TREATMENT: </a:t>
            </a:r>
            <a:r>
              <a:rPr lang="en-US" sz="2800" dirty="0" smtClean="0">
                <a:solidFill>
                  <a:srgbClr val="C0504D">
                    <a:lumMod val="75000"/>
                  </a:srgbClr>
                </a:solidFill>
              </a:rPr>
              <a:t>KT 1: Potable Water Technology</a:t>
            </a:r>
            <a:endParaRPr lang="en-US" sz="2800" dirty="0" smtClean="0">
              <a:solidFill>
                <a:srgbClr val="C0504D">
                  <a:lumMod val="75000"/>
                </a:srgbClr>
              </a:solidFill>
            </a:endParaRPr>
          </a:p>
          <a:p>
            <a:endParaRPr lang="en-US" sz="2400" dirty="0" smtClean="0">
              <a:solidFill>
                <a:srgbClr val="C0504D">
                  <a:lumMod val="75000"/>
                </a:srgbClr>
              </a:solidFill>
            </a:endParaRPr>
          </a:p>
          <a:p>
            <a:endParaRPr lang="en-ZA" sz="2400" dirty="0">
              <a:solidFill>
                <a:srgbClr val="C0504D">
                  <a:lumMod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9095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3538736" cy="2938338"/>
          </a:xfrm>
          <a:prstGeom prst="rect">
            <a:avLst/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b="1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</a:pPr>
            <a:r>
              <a:rPr lang="en-US" sz="4400" dirty="0" smtClean="0"/>
              <a:t>Drinking </a:t>
            </a:r>
            <a:r>
              <a:rPr lang="en-US" sz="4400" dirty="0"/>
              <a:t>W</a:t>
            </a:r>
            <a:r>
              <a:rPr lang="en-US" sz="4400" dirty="0" smtClean="0"/>
              <a:t>ater Specifications</a:t>
            </a:r>
            <a:endParaRPr lang="en-US" sz="4400" dirty="0"/>
          </a:p>
        </p:txBody>
      </p:sp>
      <p:graphicFrame>
        <p:nvGraphicFramePr>
          <p:cNvPr id="3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71901791"/>
              </p:ext>
            </p:extLst>
          </p:nvPr>
        </p:nvGraphicFramePr>
        <p:xfrm>
          <a:off x="4211960" y="188640"/>
          <a:ext cx="4752528" cy="6552721"/>
        </p:xfrm>
        <a:graphic>
          <a:graphicData uri="http://schemas.openxmlformats.org/drawingml/2006/table">
            <a:tbl>
              <a:tblPr firstRow="1" firstCol="1" bandRow="1">
                <a:tableStyleId>{18603FDC-E32A-4AB5-989C-0864C3EAD2B8}</a:tableStyleId>
              </a:tblPr>
              <a:tblGrid>
                <a:gridCol w="2664296"/>
                <a:gridCol w="2088232"/>
              </a:tblGrid>
              <a:tr h="546061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ZA" sz="1600" dirty="0">
                          <a:effectLst/>
                        </a:rPr>
                        <a:t>Constituent (Values in mg/l</a:t>
                      </a:r>
                      <a:r>
                        <a:rPr lang="en-ZA" sz="1600" baseline="30000" dirty="0">
                          <a:effectLst/>
                        </a:rPr>
                        <a:t>-1</a:t>
                      </a:r>
                      <a:r>
                        <a:rPr lang="en-ZA" sz="1600" dirty="0">
                          <a:effectLst/>
                        </a:rPr>
                        <a:t>)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ZA" sz="1600">
                          <a:effectLst/>
                        </a:rPr>
                        <a:t>SABS (1971)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73030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ZA" sz="1600" dirty="0">
                          <a:effectLst/>
                        </a:rPr>
                        <a:t>pH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ZA" sz="1600">
                          <a:effectLst/>
                        </a:rPr>
                        <a:t>6-9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73030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ZA" sz="1600" dirty="0">
                          <a:effectLst/>
                        </a:rPr>
                        <a:t>Total Dissolved solids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ZA" sz="1600">
                          <a:effectLst/>
                        </a:rPr>
                        <a:t>&lt;500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73030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ZA" sz="1600" dirty="0">
                          <a:effectLst/>
                        </a:rPr>
                        <a:t>Iron (Total)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ZA" sz="1600">
                          <a:effectLst/>
                        </a:rPr>
                        <a:t>&lt;0.3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73030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ZA" sz="1600" dirty="0">
                          <a:effectLst/>
                        </a:rPr>
                        <a:t>Calcium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ZA" sz="1600">
                          <a:effectLst/>
                        </a:rPr>
                        <a:t>N.S.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73030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ZA" sz="1600" dirty="0">
                          <a:effectLst/>
                        </a:rPr>
                        <a:t>Magnesium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ZA" sz="1600">
                          <a:effectLst/>
                        </a:rPr>
                        <a:t>&lt;100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73030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ZA" sz="1600">
                          <a:effectLst/>
                        </a:rPr>
                        <a:t>Total Hardness (CaCO</a:t>
                      </a:r>
                      <a:r>
                        <a:rPr lang="en-ZA" sz="1600" baseline="-25000">
                          <a:effectLst/>
                        </a:rPr>
                        <a:t>3</a:t>
                      </a:r>
                      <a:r>
                        <a:rPr lang="en-ZA" sz="1600">
                          <a:effectLst/>
                        </a:rPr>
                        <a:t>)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ZA" sz="1600" dirty="0">
                          <a:effectLst/>
                        </a:rPr>
                        <a:t>20-200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73030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ZA" sz="1600">
                          <a:effectLst/>
                        </a:rPr>
                        <a:t>Chloride (Cl</a:t>
                      </a:r>
                      <a:r>
                        <a:rPr lang="en-ZA" sz="1600" baseline="30000">
                          <a:effectLst/>
                        </a:rPr>
                        <a:t>-</a:t>
                      </a:r>
                      <a:r>
                        <a:rPr lang="en-ZA" sz="1600">
                          <a:effectLst/>
                        </a:rPr>
                        <a:t>)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ZA" sz="1600" dirty="0">
                          <a:effectLst/>
                        </a:rPr>
                        <a:t>&lt;250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73030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ZA" sz="1600">
                          <a:effectLst/>
                        </a:rPr>
                        <a:t>Sulphate (SO</a:t>
                      </a:r>
                      <a:r>
                        <a:rPr lang="en-ZA" sz="1600" baseline="-25000">
                          <a:effectLst/>
                        </a:rPr>
                        <a:t>4</a:t>
                      </a:r>
                      <a:r>
                        <a:rPr lang="en-ZA" sz="1600" baseline="30000">
                          <a:effectLst/>
                        </a:rPr>
                        <a:t>3-</a:t>
                      </a:r>
                      <a:r>
                        <a:rPr lang="en-ZA" sz="1600">
                          <a:effectLst/>
                        </a:rPr>
                        <a:t>)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ZA" sz="1600">
                          <a:effectLst/>
                        </a:rPr>
                        <a:t>&lt;250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73030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ZA" sz="1600">
                          <a:effectLst/>
                        </a:rPr>
                        <a:t>Manganese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ZA" sz="1600" dirty="0">
                          <a:effectLst/>
                        </a:rPr>
                        <a:t>&lt;0.1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73030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ZA" sz="1600">
                          <a:effectLst/>
                        </a:rPr>
                        <a:t>Nitrate (NO</a:t>
                      </a:r>
                      <a:r>
                        <a:rPr lang="en-ZA" sz="1600" baseline="-25000">
                          <a:effectLst/>
                        </a:rPr>
                        <a:t>3</a:t>
                      </a:r>
                      <a:r>
                        <a:rPr lang="en-ZA" sz="1600" baseline="30000">
                          <a:effectLst/>
                        </a:rPr>
                        <a:t>-</a:t>
                      </a:r>
                      <a:r>
                        <a:rPr lang="en-ZA" sz="1600">
                          <a:effectLst/>
                        </a:rPr>
                        <a:t>)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ZA" sz="1600">
                          <a:effectLst/>
                        </a:rPr>
                        <a:t>10 as N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73030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ZA" sz="1600">
                          <a:effectLst/>
                        </a:rPr>
                        <a:t>Fluoride (F)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ZA" sz="1600" dirty="0">
                          <a:effectLst/>
                        </a:rPr>
                        <a:t>1.0 – 1.5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73030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ZA" sz="1600">
                          <a:effectLst/>
                        </a:rPr>
                        <a:t>Aluminium (Al</a:t>
                      </a:r>
                      <a:r>
                        <a:rPr lang="en-ZA" sz="1600" baseline="30000">
                          <a:effectLst/>
                        </a:rPr>
                        <a:t>3+</a:t>
                      </a:r>
                      <a:r>
                        <a:rPr lang="en-ZA" sz="1600">
                          <a:effectLst/>
                        </a:rPr>
                        <a:t>)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ZA" sz="1600">
                          <a:effectLst/>
                        </a:rPr>
                        <a:t>N.S.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73030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ZA" sz="1600">
                          <a:effectLst/>
                        </a:rPr>
                        <a:t>Values in µgl</a:t>
                      </a:r>
                      <a:r>
                        <a:rPr lang="en-ZA" sz="1600" baseline="30000">
                          <a:effectLst/>
                        </a:rPr>
                        <a:t>-1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ZA" sz="1600" dirty="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73030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ZA" sz="1600">
                          <a:effectLst/>
                        </a:rPr>
                        <a:t>Arsenic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ZA" sz="1600" dirty="0">
                          <a:effectLst/>
                        </a:rPr>
                        <a:t>&lt;50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73030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ZA" sz="1600">
                          <a:effectLst/>
                        </a:rPr>
                        <a:t>Copper (Cu</a:t>
                      </a:r>
                      <a:r>
                        <a:rPr lang="en-ZA" sz="1600" baseline="30000">
                          <a:effectLst/>
                        </a:rPr>
                        <a:t>2+</a:t>
                      </a:r>
                      <a:r>
                        <a:rPr lang="en-ZA" sz="1600">
                          <a:effectLst/>
                        </a:rPr>
                        <a:t>)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ZA" sz="1600" dirty="0">
                          <a:effectLst/>
                        </a:rPr>
                        <a:t>&lt;1 000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73030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ZA" sz="1600">
                          <a:effectLst/>
                        </a:rPr>
                        <a:t>Cyanide (CN)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ZA" sz="1600">
                          <a:effectLst/>
                        </a:rPr>
                        <a:t>&lt;10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73030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ZA" sz="1600">
                          <a:effectLst/>
                        </a:rPr>
                        <a:t>Lead (Pb</a:t>
                      </a:r>
                      <a:r>
                        <a:rPr lang="en-ZA" sz="1600" baseline="30000">
                          <a:effectLst/>
                        </a:rPr>
                        <a:t>2+</a:t>
                      </a:r>
                      <a:r>
                        <a:rPr lang="en-ZA" sz="1600">
                          <a:effectLst/>
                        </a:rPr>
                        <a:t>)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ZA" sz="1600" dirty="0">
                          <a:effectLst/>
                        </a:rPr>
                        <a:t>&lt;50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73030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ZA" sz="1600">
                          <a:effectLst/>
                        </a:rPr>
                        <a:t>Mercury (Total)(Hg</a:t>
                      </a:r>
                      <a:r>
                        <a:rPr lang="en-ZA" sz="1600" baseline="30000">
                          <a:effectLst/>
                        </a:rPr>
                        <a:t>2+</a:t>
                      </a:r>
                      <a:r>
                        <a:rPr lang="en-ZA" sz="1600">
                          <a:effectLst/>
                        </a:rPr>
                        <a:t>)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ZA" sz="1600" dirty="0">
                          <a:effectLst/>
                        </a:rPr>
                        <a:t>N.S.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73030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ZA" sz="1600">
                          <a:effectLst/>
                        </a:rPr>
                        <a:t>Phenol compounds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ZA" sz="1600" dirty="0">
                          <a:effectLst/>
                        </a:rPr>
                        <a:t>&lt;1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73030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ZA" sz="1600">
                          <a:effectLst/>
                        </a:rPr>
                        <a:t>Zinc (Zn</a:t>
                      </a:r>
                      <a:r>
                        <a:rPr lang="en-ZA" sz="1600" baseline="30000">
                          <a:effectLst/>
                        </a:rPr>
                        <a:t>2+</a:t>
                      </a:r>
                      <a:r>
                        <a:rPr lang="en-ZA" sz="1600">
                          <a:effectLst/>
                        </a:rPr>
                        <a:t>)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ZA" sz="1600" dirty="0">
                          <a:effectLst/>
                        </a:rPr>
                        <a:t>&lt;5 000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73030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ZA" sz="1600">
                          <a:effectLst/>
                        </a:rPr>
                        <a:t>Bacteria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ZA" sz="1600" dirty="0">
                          <a:effectLst/>
                        </a:rPr>
                        <a:t>Nil / 100ml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73030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ZA" sz="1600">
                          <a:effectLst/>
                        </a:rPr>
                        <a:t>Viruses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ZA" sz="1600" dirty="0">
                          <a:effectLst/>
                        </a:rPr>
                        <a:t>N.S.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70076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b="1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</a:pPr>
            <a:r>
              <a:rPr lang="en-US" sz="4400" dirty="0" smtClean="0"/>
              <a:t>Purpose of Water Purification</a:t>
            </a:r>
            <a:endParaRPr lang="en-US" sz="4400" dirty="0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251520" y="1600200"/>
            <a:ext cx="8568952" cy="4997152"/>
          </a:xfrm>
          <a:solidFill>
            <a:schemeClr val="bg1">
              <a:lumMod val="95000"/>
              <a:alpha val="7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</a:bodyPr>
          <a:lstStyle/>
          <a:p>
            <a:pPr lvl="0"/>
            <a:r>
              <a:rPr lang="en-ZA" sz="3600" dirty="0"/>
              <a:t>Water is made aesthetically acceptable. “It looks good”.</a:t>
            </a:r>
            <a:endParaRPr lang="en-US" sz="3600" dirty="0"/>
          </a:p>
          <a:p>
            <a:pPr lvl="0"/>
            <a:r>
              <a:rPr lang="en-ZA" sz="3600" dirty="0"/>
              <a:t>Bacterial content is removed.</a:t>
            </a:r>
            <a:endParaRPr lang="en-US" sz="3600" dirty="0"/>
          </a:p>
          <a:p>
            <a:pPr lvl="0"/>
            <a:r>
              <a:rPr lang="en-ZA" sz="3600" dirty="0"/>
              <a:t>Particulate matter is removed.</a:t>
            </a:r>
            <a:endParaRPr lang="en-US" sz="3600" dirty="0"/>
          </a:p>
          <a:p>
            <a:pPr lvl="0"/>
            <a:r>
              <a:rPr lang="en-ZA" sz="3600" dirty="0"/>
              <a:t>Sediment that may deposit in pipework is removed.</a:t>
            </a:r>
            <a:endParaRPr lang="en-US" sz="3600" dirty="0"/>
          </a:p>
          <a:p>
            <a:pPr lvl="0"/>
            <a:r>
              <a:rPr lang="en-ZA" sz="3600" dirty="0"/>
              <a:t>Taste is made acceptable</a:t>
            </a:r>
            <a:r>
              <a:rPr lang="en-ZA" sz="3600" dirty="0" smtClean="0"/>
              <a:t>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125135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b="1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</a:pPr>
            <a:r>
              <a:rPr lang="en-US" sz="4800" dirty="0" smtClean="0"/>
              <a:t>Coagulation and Flocculation</a:t>
            </a:r>
            <a:endParaRPr lang="en-US" sz="4800" dirty="0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251520" y="1600200"/>
            <a:ext cx="8568952" cy="4997152"/>
          </a:xfrm>
          <a:solidFill>
            <a:schemeClr val="bg1">
              <a:lumMod val="95000"/>
              <a:alpha val="7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ZA" dirty="0"/>
              <a:t>Natural waters contain:</a:t>
            </a:r>
            <a:endParaRPr lang="en-US" dirty="0"/>
          </a:p>
          <a:p>
            <a:pPr lvl="1">
              <a:spcBef>
                <a:spcPts val="0"/>
              </a:spcBef>
            </a:pPr>
            <a:r>
              <a:rPr lang="en-ZA" sz="3200" dirty="0"/>
              <a:t>Colloidal clays</a:t>
            </a:r>
            <a:endParaRPr lang="en-US" sz="3200" dirty="0"/>
          </a:p>
          <a:p>
            <a:pPr lvl="1">
              <a:spcBef>
                <a:spcPts val="0"/>
              </a:spcBef>
            </a:pPr>
            <a:r>
              <a:rPr lang="en-ZA" sz="3200" dirty="0"/>
              <a:t>Colloids from domestic and industrial waste</a:t>
            </a:r>
            <a:endParaRPr lang="en-US" sz="3200" dirty="0"/>
          </a:p>
          <a:p>
            <a:pPr lvl="1">
              <a:spcBef>
                <a:spcPts val="0"/>
              </a:spcBef>
            </a:pPr>
            <a:r>
              <a:rPr lang="en-ZA" sz="3200" dirty="0"/>
              <a:t>Live and decayed algae.</a:t>
            </a:r>
            <a:endParaRPr lang="en-US" sz="3200" dirty="0"/>
          </a:p>
          <a:p>
            <a:pPr lvl="1">
              <a:spcBef>
                <a:spcPts val="0"/>
              </a:spcBef>
            </a:pPr>
            <a:r>
              <a:rPr lang="en-ZA" sz="3200" dirty="0"/>
              <a:t>Bacterial cells.</a:t>
            </a:r>
            <a:endParaRPr lang="en-US" sz="3200" dirty="0"/>
          </a:p>
          <a:p>
            <a:pPr lvl="1">
              <a:spcBef>
                <a:spcPts val="0"/>
              </a:spcBef>
            </a:pPr>
            <a:r>
              <a:rPr lang="en-ZA" sz="3200" dirty="0"/>
              <a:t>Organic matter.</a:t>
            </a:r>
            <a:endParaRPr lang="en-US" sz="3200" dirty="0"/>
          </a:p>
          <a:p>
            <a:pPr lvl="1">
              <a:spcBef>
                <a:spcPts val="0"/>
              </a:spcBef>
            </a:pPr>
            <a:r>
              <a:rPr lang="en-ZA" sz="3200" dirty="0"/>
              <a:t>Colour colloids</a:t>
            </a:r>
            <a:endParaRPr lang="en-US" sz="3200" dirty="0"/>
          </a:p>
          <a:p>
            <a:pPr>
              <a:spcBef>
                <a:spcPts val="0"/>
              </a:spcBef>
            </a:pPr>
            <a:r>
              <a:rPr lang="en-ZA" dirty="0"/>
              <a:t>Colloids can be destabilised (made to settle) by coagulation or flocculation.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1638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b="1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</a:pPr>
            <a:r>
              <a:rPr lang="en-US" sz="4000" dirty="0"/>
              <a:t>Coagulation and </a:t>
            </a:r>
            <a:r>
              <a:rPr lang="en-US" sz="4000" dirty="0" smtClean="0"/>
              <a:t>Flocculation (cont.)</a:t>
            </a:r>
            <a:endParaRPr lang="en-US" sz="4000" dirty="0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251520" y="1600200"/>
            <a:ext cx="8568952" cy="4997152"/>
          </a:xfrm>
          <a:solidFill>
            <a:schemeClr val="bg1">
              <a:lumMod val="95000"/>
              <a:alpha val="7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US" sz="3600" dirty="0" smtClean="0"/>
              <a:t>Coagulation</a:t>
            </a:r>
          </a:p>
          <a:p>
            <a:pPr lvl="1">
              <a:spcBef>
                <a:spcPts val="0"/>
              </a:spcBef>
            </a:pPr>
            <a:r>
              <a:rPr lang="en-ZA" sz="3600" dirty="0"/>
              <a:t>This process neutralises the charges that keep colloidal particles apart, thus enabling them to “lump” together to form bigger particles that will settle.</a:t>
            </a:r>
            <a:endParaRPr lang="en-US" sz="3600" dirty="0"/>
          </a:p>
          <a:p>
            <a:pPr>
              <a:spcBef>
                <a:spcPts val="0"/>
              </a:spcBef>
            </a:pPr>
            <a:r>
              <a:rPr lang="en-US" sz="3600" dirty="0" smtClean="0"/>
              <a:t>Flocculation</a:t>
            </a:r>
          </a:p>
          <a:p>
            <a:pPr lvl="1">
              <a:spcBef>
                <a:spcPts val="0"/>
              </a:spcBef>
            </a:pPr>
            <a:r>
              <a:rPr lang="en-ZA" sz="3600" dirty="0"/>
              <a:t>This process “absorbs” colloids into a precipitate formed by a reaction</a:t>
            </a:r>
            <a:r>
              <a:rPr lang="en-ZA" sz="3600" dirty="0" smtClean="0"/>
              <a:t>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865786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b="1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</a:pPr>
            <a:r>
              <a:rPr lang="en-US" sz="4400" dirty="0" smtClean="0"/>
              <a:t>Removal of Solids - Sedimentation</a:t>
            </a:r>
            <a:endParaRPr lang="en-US" sz="4400" dirty="0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251520" y="1600200"/>
            <a:ext cx="8568952" cy="4997152"/>
          </a:xfrm>
          <a:solidFill>
            <a:schemeClr val="bg1">
              <a:lumMod val="95000"/>
              <a:alpha val="7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ZA" sz="2400" dirty="0"/>
              <a:t>O</a:t>
            </a:r>
            <a:r>
              <a:rPr lang="en-ZA" sz="2400" dirty="0" smtClean="0"/>
              <a:t>riginal </a:t>
            </a:r>
            <a:r>
              <a:rPr lang="en-ZA" sz="2400" dirty="0"/>
              <a:t>form of settling tank was the horizontal flow type. </a:t>
            </a:r>
            <a:endParaRPr lang="en-ZA" sz="2400" dirty="0" smtClean="0"/>
          </a:p>
          <a:p>
            <a:pPr>
              <a:spcBef>
                <a:spcPts val="0"/>
              </a:spcBef>
            </a:pPr>
            <a:r>
              <a:rPr lang="en-ZA" sz="2400" dirty="0" smtClean="0"/>
              <a:t>Modern </a:t>
            </a:r>
            <a:r>
              <a:rPr lang="en-ZA" sz="2400" dirty="0"/>
              <a:t>tanks include a flocculating zone and mechanical sludge removal, or a sludge drain.</a:t>
            </a:r>
            <a:endParaRPr lang="en-US" sz="2400" dirty="0"/>
          </a:p>
          <a:p>
            <a:pPr>
              <a:spcBef>
                <a:spcPts val="0"/>
              </a:spcBef>
            </a:pPr>
            <a:r>
              <a:rPr lang="en-ZA" sz="2400" dirty="0"/>
              <a:t>C</a:t>
            </a:r>
            <a:r>
              <a:rPr lang="en-ZA" sz="2400" dirty="0" smtClean="0"/>
              <a:t>larifier </a:t>
            </a:r>
            <a:r>
              <a:rPr lang="en-ZA" sz="2400" dirty="0"/>
              <a:t>settling tank has a built-in flocculation chamber and automatic sludge extraction. </a:t>
            </a:r>
            <a:endParaRPr lang="en-ZA" sz="2400" dirty="0" smtClean="0"/>
          </a:p>
          <a:p>
            <a:pPr>
              <a:spcBef>
                <a:spcPts val="0"/>
              </a:spcBef>
            </a:pPr>
            <a:r>
              <a:rPr lang="en-ZA" sz="2400" dirty="0"/>
              <a:t>M</a:t>
            </a:r>
            <a:r>
              <a:rPr lang="en-ZA" sz="2400" dirty="0" smtClean="0"/>
              <a:t>ostly </a:t>
            </a:r>
            <a:r>
              <a:rPr lang="en-ZA" sz="2400" dirty="0"/>
              <a:t>used for plants with a capacity above 5 million litre / day.</a:t>
            </a:r>
            <a:endParaRPr lang="en-US" sz="2400" dirty="0"/>
          </a:p>
          <a:p>
            <a:pPr>
              <a:spcBef>
                <a:spcPts val="0"/>
              </a:spcBef>
            </a:pPr>
            <a:r>
              <a:rPr lang="en-ZA" sz="2400" dirty="0"/>
              <a:t>The factors that influence sedimentation are:</a:t>
            </a:r>
            <a:endParaRPr lang="en-US" sz="2400" dirty="0"/>
          </a:p>
          <a:p>
            <a:pPr lvl="1">
              <a:spcBef>
                <a:spcPts val="0"/>
              </a:spcBef>
            </a:pPr>
            <a:r>
              <a:rPr lang="en-ZA" sz="2000" dirty="0"/>
              <a:t>Size, shape and mass of particles.</a:t>
            </a:r>
            <a:endParaRPr lang="en-US" sz="2000" dirty="0"/>
          </a:p>
          <a:p>
            <a:pPr lvl="1">
              <a:spcBef>
                <a:spcPts val="0"/>
              </a:spcBef>
            </a:pPr>
            <a:r>
              <a:rPr lang="en-ZA" sz="2000" dirty="0"/>
              <a:t>Viscosity (and consequently temperature) of the water.</a:t>
            </a:r>
            <a:endParaRPr lang="en-US" sz="2000" dirty="0"/>
          </a:p>
          <a:p>
            <a:pPr lvl="1">
              <a:spcBef>
                <a:spcPts val="0"/>
              </a:spcBef>
            </a:pPr>
            <a:r>
              <a:rPr lang="en-ZA" sz="2000" dirty="0"/>
              <a:t>Surface area of the tank</a:t>
            </a:r>
            <a:endParaRPr lang="en-US" sz="2000" dirty="0"/>
          </a:p>
          <a:p>
            <a:pPr lvl="1">
              <a:spcBef>
                <a:spcPts val="0"/>
              </a:spcBef>
            </a:pPr>
            <a:r>
              <a:rPr lang="en-ZA" sz="2000" dirty="0"/>
              <a:t>Water flow rate</a:t>
            </a:r>
            <a:endParaRPr lang="en-US" sz="2000" dirty="0"/>
          </a:p>
          <a:p>
            <a:pPr lvl="1">
              <a:spcBef>
                <a:spcPts val="0"/>
              </a:spcBef>
            </a:pPr>
            <a:r>
              <a:rPr lang="en-ZA" sz="2000" dirty="0"/>
              <a:t>Depth of the tank</a:t>
            </a:r>
            <a:endParaRPr lang="en-US" sz="2000" dirty="0"/>
          </a:p>
          <a:p>
            <a:pPr lvl="1">
              <a:spcBef>
                <a:spcPts val="0"/>
              </a:spcBef>
            </a:pPr>
            <a:r>
              <a:rPr lang="en-ZA" sz="2000" dirty="0"/>
              <a:t>Retention time, or time available for settling</a:t>
            </a:r>
            <a:endParaRPr lang="en-US" sz="2000" dirty="0"/>
          </a:p>
          <a:p>
            <a:pPr lvl="1">
              <a:spcBef>
                <a:spcPts val="0"/>
              </a:spcBef>
            </a:pPr>
            <a:r>
              <a:rPr lang="en-ZA" sz="2000" dirty="0"/>
              <a:t>Design of inlet and outlet systems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64390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b="1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</a:pPr>
            <a:r>
              <a:rPr lang="en-US" sz="4400" dirty="0" smtClean="0"/>
              <a:t>Removal of Solids - Sedimentation</a:t>
            </a:r>
            <a:endParaRPr lang="en-US" sz="4400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196" y="1772816"/>
            <a:ext cx="8091746" cy="4680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05142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b="1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4800" dirty="0"/>
              <a:t>Removal of Solids - F</a:t>
            </a:r>
            <a:r>
              <a:rPr lang="en-US" sz="4800" dirty="0" smtClean="0"/>
              <a:t>iltration</a:t>
            </a:r>
            <a:endParaRPr lang="en-ZA" sz="4800" dirty="0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251520" y="1600200"/>
            <a:ext cx="8640960" cy="4997152"/>
          </a:xfrm>
          <a:solidFill>
            <a:schemeClr val="bg1">
              <a:lumMod val="95000"/>
              <a:alpha val="7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 fontScale="77500" lnSpcReduction="20000"/>
          </a:bodyPr>
          <a:lstStyle/>
          <a:p>
            <a:pPr>
              <a:spcBef>
                <a:spcPts val="0"/>
              </a:spcBef>
            </a:pPr>
            <a:r>
              <a:rPr lang="en-ZA" dirty="0"/>
              <a:t>A filter is a bed of granular material that physically removes suspended matter from the water passing through it. </a:t>
            </a:r>
            <a:endParaRPr lang="en-ZA" dirty="0" smtClean="0"/>
          </a:p>
          <a:p>
            <a:pPr>
              <a:spcBef>
                <a:spcPts val="0"/>
              </a:spcBef>
            </a:pPr>
            <a:r>
              <a:rPr lang="en-ZA" dirty="0" smtClean="0"/>
              <a:t>The </a:t>
            </a:r>
            <a:r>
              <a:rPr lang="en-ZA" dirty="0"/>
              <a:t>only change in water quality is therefore a reduction in its suspended solids content.</a:t>
            </a:r>
            <a:endParaRPr lang="en-US" dirty="0"/>
          </a:p>
          <a:p>
            <a:pPr>
              <a:spcBef>
                <a:spcPts val="0"/>
              </a:spcBef>
            </a:pPr>
            <a:r>
              <a:rPr lang="en-ZA" dirty="0"/>
              <a:t>Open manually operated filters have been substituted for semi-automatic gravity filters. </a:t>
            </a:r>
            <a:endParaRPr lang="en-ZA" dirty="0" smtClean="0"/>
          </a:p>
          <a:p>
            <a:pPr>
              <a:spcBef>
                <a:spcPts val="0"/>
              </a:spcBef>
            </a:pPr>
            <a:r>
              <a:rPr lang="en-ZA" dirty="0" smtClean="0"/>
              <a:t>Pressure </a:t>
            </a:r>
            <a:r>
              <a:rPr lang="en-ZA" dirty="0"/>
              <a:t>filters are used where the supply is already being pumped. </a:t>
            </a:r>
            <a:endParaRPr lang="en-ZA" dirty="0" smtClean="0"/>
          </a:p>
          <a:p>
            <a:pPr>
              <a:spcBef>
                <a:spcPts val="0"/>
              </a:spcBef>
            </a:pPr>
            <a:r>
              <a:rPr lang="en-ZA" dirty="0" smtClean="0"/>
              <a:t>Two </a:t>
            </a:r>
            <a:r>
              <a:rPr lang="en-ZA" dirty="0"/>
              <a:t>mechanisms are involved where a dilute suspension is filtered through porous media.</a:t>
            </a:r>
            <a:endParaRPr lang="en-US" dirty="0"/>
          </a:p>
          <a:p>
            <a:pPr lvl="1">
              <a:spcBef>
                <a:spcPts val="0"/>
              </a:spcBef>
            </a:pPr>
            <a:r>
              <a:rPr lang="en-ZA" dirty="0"/>
              <a:t>Adhesion: Particles stick to the grains of the filter medium. This is the more important mechanism.</a:t>
            </a:r>
            <a:endParaRPr lang="en-US" dirty="0"/>
          </a:p>
          <a:p>
            <a:pPr lvl="1">
              <a:spcBef>
                <a:spcPts val="0"/>
              </a:spcBef>
            </a:pPr>
            <a:r>
              <a:rPr lang="en-ZA" dirty="0"/>
              <a:t>Straining: Particles are caught in openings that are too small to let them pass through.</a:t>
            </a:r>
            <a:endParaRPr lang="en-US" dirty="0"/>
          </a:p>
          <a:p>
            <a:pPr>
              <a:spcBef>
                <a:spcPts val="0"/>
              </a:spcBef>
            </a:pPr>
            <a:r>
              <a:rPr lang="en-ZA" dirty="0"/>
              <a:t>Sand filters have been used for many years to treat water.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2376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b="1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4800" dirty="0" smtClean="0"/>
              <a:t>Disinfection</a:t>
            </a:r>
            <a:endParaRPr lang="en-ZA" sz="4800" dirty="0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251520" y="1600200"/>
            <a:ext cx="8640960" cy="4997152"/>
          </a:xfrm>
          <a:solidFill>
            <a:schemeClr val="bg1">
              <a:lumMod val="95000"/>
              <a:alpha val="7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</a:bodyPr>
          <a:lstStyle/>
          <a:p>
            <a:r>
              <a:rPr lang="en-ZA" sz="1800" dirty="0"/>
              <a:t>Chlorine is the most commonly used disinfectant for potable water. </a:t>
            </a:r>
            <a:endParaRPr lang="en-ZA" sz="1800" dirty="0" smtClean="0"/>
          </a:p>
          <a:p>
            <a:r>
              <a:rPr lang="en-ZA" sz="1800" dirty="0" smtClean="0"/>
              <a:t>When </a:t>
            </a:r>
            <a:r>
              <a:rPr lang="en-ZA" sz="1800" dirty="0"/>
              <a:t>chlorine gas is mixed with water, it forms two acids: </a:t>
            </a:r>
            <a:r>
              <a:rPr lang="en-ZA" sz="1800" dirty="0" err="1"/>
              <a:t>hypochlorous</a:t>
            </a:r>
            <a:r>
              <a:rPr lang="en-ZA" sz="1800" dirty="0"/>
              <a:t> (</a:t>
            </a:r>
            <a:r>
              <a:rPr lang="en-ZA" sz="1800" dirty="0" err="1"/>
              <a:t>HOCl</a:t>
            </a:r>
            <a:r>
              <a:rPr lang="en-ZA" sz="1800" dirty="0"/>
              <a:t>) acid and hydrochloric acid (</a:t>
            </a:r>
            <a:r>
              <a:rPr lang="en-ZA" sz="1800" dirty="0" err="1"/>
              <a:t>HCl</a:t>
            </a:r>
            <a:r>
              <a:rPr lang="en-ZA" sz="1800" dirty="0" smtClean="0"/>
              <a:t>).</a:t>
            </a:r>
          </a:p>
          <a:p>
            <a:endParaRPr lang="en-ZA" sz="1800" dirty="0"/>
          </a:p>
          <a:p>
            <a:endParaRPr lang="en-US" sz="1800" dirty="0"/>
          </a:p>
          <a:p>
            <a:r>
              <a:rPr lang="en-ZA" sz="1800" dirty="0" smtClean="0"/>
              <a:t>The </a:t>
            </a:r>
            <a:r>
              <a:rPr lang="en-ZA" sz="1800" dirty="0" err="1"/>
              <a:t>hypochlorous</a:t>
            </a:r>
            <a:r>
              <a:rPr lang="en-ZA" sz="1800" dirty="0"/>
              <a:t> acid is unstable and readily decomposes to yield hydrochloric acid and atomic (nascent) oxygen</a:t>
            </a:r>
            <a:r>
              <a:rPr lang="en-ZA" sz="1800" dirty="0" smtClean="0"/>
              <a:t>.</a:t>
            </a:r>
          </a:p>
          <a:p>
            <a:endParaRPr lang="en-ZA" sz="1800" dirty="0" smtClean="0"/>
          </a:p>
          <a:p>
            <a:endParaRPr lang="en-ZA" sz="1800" dirty="0"/>
          </a:p>
          <a:p>
            <a:r>
              <a:rPr lang="en-ZA" sz="1800" dirty="0" smtClean="0"/>
              <a:t>The </a:t>
            </a:r>
            <a:r>
              <a:rPr lang="en-ZA" sz="1800" dirty="0"/>
              <a:t>atomic oxygen is very reactive. It attacks bacteria and viruses and bonds to them destroying them in the process.</a:t>
            </a:r>
            <a:endParaRPr lang="en-US" sz="1800" dirty="0"/>
          </a:p>
          <a:p>
            <a:r>
              <a:rPr lang="en-ZA" sz="1800" dirty="0"/>
              <a:t>Chlorination is carried out at a pH of 6.5 to 7 as this ensures minimal corrosion.</a:t>
            </a:r>
            <a:endParaRPr lang="en-US" sz="1800" dirty="0"/>
          </a:p>
          <a:p>
            <a:r>
              <a:rPr lang="en-ZA" sz="1800" dirty="0"/>
              <a:t>Residual Chlorine refers to the amount of unreacted (extra) chlorine in the water and, between pH 6 and 8, 0.2ppm residual chlorine is sufficient to ensure protection</a:t>
            </a:r>
            <a:r>
              <a:rPr lang="en-ZA" sz="1800" dirty="0" smtClean="0"/>
              <a:t>.</a:t>
            </a:r>
            <a:endParaRPr lang="en-US" sz="18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2616076"/>
            <a:ext cx="2882900" cy="596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3675" y="3789040"/>
            <a:ext cx="2335213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25935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b="1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4800" dirty="0" smtClean="0"/>
              <a:t>Disinfection (cont.)</a:t>
            </a:r>
            <a:endParaRPr lang="en-ZA" sz="4800" dirty="0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251520" y="1600200"/>
            <a:ext cx="8640960" cy="4997152"/>
          </a:xfrm>
          <a:solidFill>
            <a:schemeClr val="bg1">
              <a:lumMod val="95000"/>
              <a:alpha val="7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/>
          </a:bodyPr>
          <a:lstStyle/>
          <a:p>
            <a:r>
              <a:rPr lang="en-ZA" sz="4000" dirty="0" smtClean="0"/>
              <a:t>Efficient </a:t>
            </a:r>
            <a:r>
              <a:rPr lang="en-ZA" sz="4000" dirty="0"/>
              <a:t>chlorination depends on:</a:t>
            </a:r>
            <a:endParaRPr lang="en-US" sz="4000" dirty="0"/>
          </a:p>
          <a:p>
            <a:pPr lvl="1"/>
            <a:r>
              <a:rPr lang="en-ZA" sz="4000" dirty="0"/>
              <a:t>Uninterrupted dosing</a:t>
            </a:r>
            <a:endParaRPr lang="en-US" sz="4000" dirty="0"/>
          </a:p>
          <a:p>
            <a:pPr lvl="1"/>
            <a:r>
              <a:rPr lang="en-ZA" sz="4000" dirty="0"/>
              <a:t>Uniform distribution to all parts of the water mass</a:t>
            </a:r>
            <a:endParaRPr lang="en-US" sz="4000" dirty="0"/>
          </a:p>
          <a:p>
            <a:pPr lvl="1"/>
            <a:r>
              <a:rPr lang="en-ZA" sz="4000" dirty="0"/>
              <a:t>Matching the chlorine dosage to the bacterial content of the water</a:t>
            </a:r>
            <a:r>
              <a:rPr lang="en-ZA" sz="4000" dirty="0" smtClean="0"/>
              <a:t>.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383272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b="1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4800" dirty="0" smtClean="0"/>
              <a:t>Disinfection (cont.)</a:t>
            </a:r>
            <a:endParaRPr lang="en-ZA" sz="4800" dirty="0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251520" y="1600200"/>
            <a:ext cx="8640960" cy="4997152"/>
          </a:xfrm>
          <a:solidFill>
            <a:schemeClr val="bg1">
              <a:lumMod val="95000"/>
              <a:alpha val="7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 fontScale="77500" lnSpcReduction="20000"/>
          </a:bodyPr>
          <a:lstStyle/>
          <a:p>
            <a:r>
              <a:rPr lang="en-ZA" sz="3600" dirty="0" smtClean="0"/>
              <a:t>The </a:t>
            </a:r>
            <a:r>
              <a:rPr lang="en-ZA" sz="3600" dirty="0"/>
              <a:t>efficiency of chlorine as a disinfectant is influenced by several factors.</a:t>
            </a:r>
            <a:endParaRPr lang="en-US" sz="3600" dirty="0"/>
          </a:p>
          <a:p>
            <a:pPr lvl="1"/>
            <a:r>
              <a:rPr lang="en-ZA" dirty="0"/>
              <a:t>Suspended matter may envelop (surround) bacteria, shielding them from chlorine attachment/attack.</a:t>
            </a:r>
            <a:endParaRPr lang="en-US" dirty="0"/>
          </a:p>
          <a:p>
            <a:pPr lvl="1"/>
            <a:r>
              <a:rPr lang="en-ZA" dirty="0"/>
              <a:t>Chlorine may react with organic substances, thus being wasted.</a:t>
            </a:r>
            <a:endParaRPr lang="en-US" dirty="0"/>
          </a:p>
          <a:p>
            <a:pPr lvl="1"/>
            <a:r>
              <a:rPr lang="en-ZA" dirty="0"/>
              <a:t>Chlorine reacts with ammonia, forming chloramines that are less effective as a disinfectant.</a:t>
            </a:r>
            <a:endParaRPr lang="en-US" dirty="0"/>
          </a:p>
          <a:p>
            <a:pPr lvl="1"/>
            <a:r>
              <a:rPr lang="en-ZA" dirty="0"/>
              <a:t>High temperatures increases the rate of disinfection, but chlorine is more stable at low temperatures.</a:t>
            </a:r>
            <a:endParaRPr lang="en-US" dirty="0"/>
          </a:p>
          <a:p>
            <a:pPr lvl="1"/>
            <a:r>
              <a:rPr lang="en-ZA" dirty="0"/>
              <a:t>Sufficient contact time (10 to 15 minutes, but preferably several hours) ensures effective disinfection.</a:t>
            </a:r>
            <a:endParaRPr lang="en-US" dirty="0"/>
          </a:p>
          <a:p>
            <a:pPr lvl="1"/>
            <a:r>
              <a:rPr lang="en-ZA" dirty="0" err="1"/>
              <a:t>Hypochlorous</a:t>
            </a:r>
            <a:r>
              <a:rPr lang="en-ZA" dirty="0"/>
              <a:t> </a:t>
            </a:r>
            <a:r>
              <a:rPr lang="en-ZA" dirty="0" smtClean="0"/>
              <a:t>acid (</a:t>
            </a:r>
            <a:r>
              <a:rPr lang="en-ZA" dirty="0" err="1" smtClean="0"/>
              <a:t>HOCl</a:t>
            </a:r>
            <a:r>
              <a:rPr lang="en-ZA" dirty="0"/>
              <a:t>) is rapidly decomposed by sunlight and is lost during aeration.</a:t>
            </a:r>
            <a:endParaRPr lang="en-US" dirty="0"/>
          </a:p>
          <a:p>
            <a:r>
              <a:rPr lang="en-ZA" sz="3600" dirty="0"/>
              <a:t>Disinfectants other than chlorine include ozone, ultra-violet radiation, and heat.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5886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883F3D944B9D242BC2B2B737E9F12DD" ma:contentTypeVersion="0" ma:contentTypeDescription="Create a new document." ma:contentTypeScope="" ma:versionID="ed1326efab41682ffb28ddec26180793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553f2d8843fd2aa64b81f9e8c63a6619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93FBD64-FAB1-4080-BAC2-3C4C5A52B816}"/>
</file>

<file path=customXml/itemProps2.xml><?xml version="1.0" encoding="utf-8"?>
<ds:datastoreItem xmlns:ds="http://schemas.openxmlformats.org/officeDocument/2006/customXml" ds:itemID="{6CA40B83-FBD5-4F11-9865-0EED36C7B6BC}"/>
</file>

<file path=customXml/itemProps3.xml><?xml version="1.0" encoding="utf-8"?>
<ds:datastoreItem xmlns:ds="http://schemas.openxmlformats.org/officeDocument/2006/customXml" ds:itemID="{02A99BF2-9FED-43C6-A1AA-118C3883E3C3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6132</TotalTime>
  <Words>793</Words>
  <Application>Microsoft Office PowerPoint</Application>
  <PresentationFormat>On-screen Show (4:3)</PresentationFormat>
  <Paragraphs>118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PowerPoint Presentation</vt:lpstr>
      <vt:lpstr>Drinking Water Specifications</vt:lpstr>
      <vt:lpstr>Purpose of Water Purification</vt:lpstr>
      <vt:lpstr>Coagulation and Flocculation</vt:lpstr>
      <vt:lpstr>Coagulation and Flocculation (cont.)</vt:lpstr>
      <vt:lpstr>Removal of Solids - Sedimentation</vt:lpstr>
      <vt:lpstr>Removal of Solids - Sedimentation</vt:lpstr>
      <vt:lpstr>Removal of Solids - Filtration</vt:lpstr>
      <vt:lpstr>Disinfection</vt:lpstr>
      <vt:lpstr>Disinfection (cont.)</vt:lpstr>
      <vt:lpstr>Disinfection (cont.)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Dr Merida Roets</dc:creator>
  <cp:lastModifiedBy>User</cp:lastModifiedBy>
  <cp:revision>300</cp:revision>
  <dcterms:created xsi:type="dcterms:W3CDTF">2016-11-15T07:03:29Z</dcterms:created>
  <dcterms:modified xsi:type="dcterms:W3CDTF">2019-05-09T06:29:35Z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0x010100D883F3D944B9D242BC2B2B737E9F12DD</vt:lpwstr>
  </property>
</Properties>
</file>