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2.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8.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3" r:id="rId2"/>
    <p:sldId id="560" r:id="rId3"/>
    <p:sldId id="570" r:id="rId4"/>
    <p:sldId id="561" r:id="rId5"/>
    <p:sldId id="562" r:id="rId6"/>
    <p:sldId id="571" r:id="rId7"/>
    <p:sldId id="572" r:id="rId8"/>
    <p:sldId id="573" r:id="rId9"/>
    <p:sldId id="574" r:id="rId10"/>
    <p:sldId id="566" r:id="rId11"/>
    <p:sldId id="575" r:id="rId12"/>
    <p:sldId id="576" r:id="rId13"/>
    <p:sldId id="550" r:id="rId14"/>
    <p:sldId id="577" r:id="rId15"/>
    <p:sldId id="578" r:id="rId16"/>
    <p:sldId id="555" r:id="rId17"/>
    <p:sldId id="579" r:id="rId18"/>
    <p:sldId id="568" r:id="rId19"/>
    <p:sldId id="580" r:id="rId20"/>
    <p:sldId id="581" r:id="rId21"/>
    <p:sldId id="582" r:id="rId22"/>
    <p:sldId id="583" r:id="rId23"/>
    <p:sldId id="584" r:id="rId24"/>
    <p:sldId id="585" r:id="rId25"/>
    <p:sldId id="586" r:id="rId26"/>
    <p:sldId id="587"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75" autoAdjust="0"/>
    <p:restoredTop sz="94582" autoAdjust="0"/>
  </p:normalViewPr>
  <p:slideViewPr>
    <p:cSldViewPr>
      <p:cViewPr>
        <p:scale>
          <a:sx n="66" d="100"/>
          <a:sy n="66" d="100"/>
        </p:scale>
        <p:origin x="-9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Box 10"/>
          <p:cNvSpPr txBox="1"/>
          <p:nvPr userDrawn="1"/>
        </p:nvSpPr>
        <p:spPr>
          <a:xfrm>
            <a:off x="395536" y="476672"/>
            <a:ext cx="5544616" cy="1754326"/>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it-IT" sz="3600" b="1" dirty="0" smtClean="0">
                <a:solidFill>
                  <a:srgbClr val="C00000"/>
                </a:solidFill>
                <a:latin typeface="+mj-lt"/>
              </a:rPr>
              <a:t>NQF 5: OCCUPATIONAL CERTIFICATE: SUGAR PROCESSING CONTROLLER</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505" y="5501695"/>
            <a:ext cx="2160240" cy="1334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2423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965831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53445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933D3F1-B886-4AA3-90B5-F60263DF2F6E}" type="datetimeFigureOut">
              <a:rPr lang="en-ZA" smtClean="0"/>
              <a:t>2019/05/09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362287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933D3F1-B886-4AA3-90B5-F60263DF2F6E}" type="datetimeFigureOut">
              <a:rPr lang="en-ZA" smtClean="0"/>
              <a:t>2019/05/09</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86008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933D3F1-B886-4AA3-90B5-F60263DF2F6E}" type="datetimeFigureOut">
              <a:rPr lang="en-ZA" smtClean="0"/>
              <a:t>2019/05/09</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36660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3D3F1-B886-4AA3-90B5-F60263DF2F6E}" type="datetimeFigureOut">
              <a:rPr lang="en-ZA" smtClean="0"/>
              <a:t>2019/05/09</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992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2019/05/09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17775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2019/05/09</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88462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34910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2019/05/09</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4058339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3D3F1-B886-4AA3-90B5-F60263DF2F6E}" type="datetimeFigureOut">
              <a:rPr lang="en-ZA" smtClean="0"/>
              <a:t>2019/05/09</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F74FE-4481-45CF-9C4D-C8C0AA2C6835}" type="slidenum">
              <a:rPr lang="en-ZA" smtClean="0"/>
              <a:t>‹#›</a:t>
            </a:fld>
            <a:endParaRPr lang="en-ZA"/>
          </a:p>
        </p:txBody>
      </p:sp>
    </p:spTree>
    <p:extLst>
      <p:ext uri="{BB962C8B-B14F-4D97-AF65-F5344CB8AC3E}">
        <p14:creationId xmlns:p14="http://schemas.microsoft.com/office/powerpoint/2010/main" val="4850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91680" y="2996952"/>
            <a:ext cx="7056784" cy="2232248"/>
          </a:xfrm>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endParaRPr lang="en-US" sz="2800" dirty="0" smtClean="0">
              <a:solidFill>
                <a:srgbClr val="C0504D">
                  <a:lumMod val="75000"/>
                </a:srgbClr>
              </a:solidFill>
            </a:endParaRPr>
          </a:p>
          <a:p>
            <a:pPr algn="ctr"/>
            <a:r>
              <a:rPr lang="en-US" sz="2800" dirty="0" smtClean="0">
                <a:solidFill>
                  <a:srgbClr val="C0504D">
                    <a:lumMod val="75000"/>
                  </a:srgbClr>
                </a:solidFill>
              </a:rPr>
              <a:t>KNOWLEDGE COMPONENT: MODULE 9: </a:t>
            </a:r>
          </a:p>
          <a:p>
            <a:pPr algn="ctr"/>
            <a:r>
              <a:rPr lang="en-US" sz="2800" dirty="0" smtClean="0">
                <a:solidFill>
                  <a:srgbClr val="C0504D">
                    <a:lumMod val="75000"/>
                  </a:srgbClr>
                </a:solidFill>
              </a:rPr>
              <a:t>WATER AND EFFLUENT TREATMENT: </a:t>
            </a:r>
            <a:r>
              <a:rPr lang="en-US" sz="2800" dirty="0" smtClean="0">
                <a:solidFill>
                  <a:srgbClr val="C0504D">
                    <a:lumMod val="75000"/>
                  </a:srgbClr>
                </a:solidFill>
              </a:rPr>
              <a:t>KT 2: Cooling Water Technology</a:t>
            </a:r>
            <a:endParaRPr lang="en-US" sz="2800" dirty="0" smtClean="0">
              <a:solidFill>
                <a:srgbClr val="C0504D">
                  <a:lumMod val="75000"/>
                </a:srgbClr>
              </a:solidFill>
            </a:endParaRPr>
          </a:p>
          <a:p>
            <a:endParaRPr lang="en-US" sz="2400" dirty="0" smtClean="0">
              <a:solidFill>
                <a:srgbClr val="C0504D">
                  <a:lumMod val="75000"/>
                </a:srgbClr>
              </a:solidFill>
            </a:endParaRPr>
          </a:p>
          <a:p>
            <a:endParaRPr lang="en-ZA" sz="2400" dirty="0">
              <a:solidFill>
                <a:srgbClr val="C0504D">
                  <a:lumMod val="75000"/>
                </a:srgbClr>
              </a:solidFill>
            </a:endParaRPr>
          </a:p>
        </p:txBody>
      </p:sp>
    </p:spTree>
    <p:extLst>
      <p:ext uri="{BB962C8B-B14F-4D97-AF65-F5344CB8AC3E}">
        <p14:creationId xmlns:p14="http://schemas.microsoft.com/office/powerpoint/2010/main" val="1659095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smtClean="0"/>
              <a:t>Introduction</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r>
              <a:rPr lang="en-ZA" dirty="0"/>
              <a:t>A factory processing 100 tons cane produces 120 tons of clear juice and over 100 tons of water needs to be evaporated from the clear juice to produce syrup. </a:t>
            </a:r>
            <a:endParaRPr lang="en-ZA" dirty="0" smtClean="0"/>
          </a:p>
          <a:p>
            <a:r>
              <a:rPr lang="en-ZA" dirty="0" smtClean="0"/>
              <a:t>If </a:t>
            </a:r>
            <a:r>
              <a:rPr lang="en-ZA" dirty="0"/>
              <a:t>this is done in a quintuple effect evaporator station, 1/5 of this vapour would have to be condensed i.e. 20 tons. </a:t>
            </a:r>
            <a:endParaRPr lang="en-ZA" dirty="0" smtClean="0"/>
          </a:p>
          <a:p>
            <a:r>
              <a:rPr lang="en-ZA" dirty="0" smtClean="0"/>
              <a:t>About </a:t>
            </a:r>
            <a:r>
              <a:rPr lang="en-ZA" dirty="0"/>
              <a:t>20 times more water is required than vapour i.e. about 400 tons. </a:t>
            </a:r>
            <a:endParaRPr lang="en-ZA" dirty="0" smtClean="0"/>
          </a:p>
        </p:txBody>
      </p:sp>
    </p:spTree>
    <p:extLst>
      <p:ext uri="{BB962C8B-B14F-4D97-AF65-F5344CB8AC3E}">
        <p14:creationId xmlns:p14="http://schemas.microsoft.com/office/powerpoint/2010/main" val="2125135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smtClean="0"/>
              <a:t>Introduction (cont.)</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400" dirty="0" smtClean="0"/>
              <a:t>Condensing </a:t>
            </a:r>
            <a:r>
              <a:rPr lang="en-ZA" sz="2400" dirty="0"/>
              <a:t>vapour from the evaporator train is the major user of condenser water in a sugar mill.</a:t>
            </a:r>
            <a:endParaRPr lang="en-US" sz="2400" dirty="0"/>
          </a:p>
          <a:p>
            <a:pPr>
              <a:spcBef>
                <a:spcPts val="0"/>
              </a:spcBef>
            </a:pPr>
            <a:r>
              <a:rPr lang="en-ZA" sz="2400" dirty="0"/>
              <a:t>Condenser water is also used </a:t>
            </a:r>
            <a:r>
              <a:rPr lang="en-ZA" sz="2400" dirty="0" smtClean="0"/>
              <a:t>in:</a:t>
            </a:r>
          </a:p>
          <a:p>
            <a:pPr lvl="1">
              <a:spcBef>
                <a:spcPts val="0"/>
              </a:spcBef>
            </a:pPr>
            <a:r>
              <a:rPr lang="en-ZA" sz="2000" dirty="0" smtClean="0"/>
              <a:t> </a:t>
            </a:r>
            <a:r>
              <a:rPr lang="en-ZA" sz="2000" dirty="0"/>
              <a:t>vacuum </a:t>
            </a:r>
            <a:r>
              <a:rPr lang="en-ZA" sz="2000" dirty="0" smtClean="0"/>
              <a:t>pans</a:t>
            </a:r>
          </a:p>
          <a:p>
            <a:pPr lvl="1">
              <a:spcBef>
                <a:spcPts val="0"/>
              </a:spcBef>
            </a:pPr>
            <a:r>
              <a:rPr lang="en-ZA" sz="2000" dirty="0" smtClean="0"/>
              <a:t>the </a:t>
            </a:r>
            <a:r>
              <a:rPr lang="en-ZA" sz="2000" dirty="0"/>
              <a:t>rotary vacuum </a:t>
            </a:r>
            <a:r>
              <a:rPr lang="en-ZA" sz="2000" dirty="0" smtClean="0"/>
              <a:t>filters</a:t>
            </a:r>
          </a:p>
          <a:p>
            <a:pPr lvl="1">
              <a:spcBef>
                <a:spcPts val="0"/>
              </a:spcBef>
            </a:pPr>
            <a:r>
              <a:rPr lang="en-ZA" sz="2000" dirty="0" smtClean="0"/>
              <a:t>air </a:t>
            </a:r>
            <a:r>
              <a:rPr lang="en-ZA" sz="2000" dirty="0"/>
              <a:t>extraction pumps (sealing water), </a:t>
            </a:r>
            <a:endParaRPr lang="en-ZA" sz="2000" dirty="0" smtClean="0"/>
          </a:p>
          <a:p>
            <a:pPr lvl="1">
              <a:spcBef>
                <a:spcPts val="0"/>
              </a:spcBef>
            </a:pPr>
            <a:r>
              <a:rPr lang="en-ZA" sz="2000" dirty="0" smtClean="0"/>
              <a:t>bearings </a:t>
            </a:r>
            <a:r>
              <a:rPr lang="en-ZA" sz="2000" dirty="0"/>
              <a:t>(for cooling) and </a:t>
            </a:r>
            <a:endParaRPr lang="en-ZA" sz="2000" dirty="0" smtClean="0"/>
          </a:p>
          <a:p>
            <a:pPr lvl="1">
              <a:spcBef>
                <a:spcPts val="0"/>
              </a:spcBef>
            </a:pPr>
            <a:r>
              <a:rPr lang="en-ZA" sz="2000" dirty="0" smtClean="0"/>
              <a:t>crystallisers</a:t>
            </a:r>
            <a:endParaRPr lang="en-US" sz="2000" dirty="0"/>
          </a:p>
          <a:p>
            <a:pPr>
              <a:spcBef>
                <a:spcPts val="0"/>
              </a:spcBef>
            </a:pPr>
            <a:r>
              <a:rPr lang="en-ZA" sz="2400" dirty="0"/>
              <a:t>During the process of condensing vapour the water’s temperature increases and this water then has to be cooled before it can be reused.</a:t>
            </a:r>
            <a:endParaRPr lang="en-US" sz="2400" dirty="0"/>
          </a:p>
          <a:p>
            <a:pPr>
              <a:spcBef>
                <a:spcPts val="0"/>
              </a:spcBef>
            </a:pPr>
            <a:r>
              <a:rPr lang="en-ZA" sz="2400" dirty="0"/>
              <a:t>Several unit operations in the factory produce hot water. The main sources of hot water in a factory are the evaporators and pans, juice heaters and boiler blowdown.</a:t>
            </a:r>
            <a:endParaRPr lang="en-US" sz="2400" dirty="0"/>
          </a:p>
        </p:txBody>
      </p:sp>
    </p:spTree>
    <p:extLst>
      <p:ext uri="{BB962C8B-B14F-4D97-AF65-F5344CB8AC3E}">
        <p14:creationId xmlns:p14="http://schemas.microsoft.com/office/powerpoint/2010/main" val="836034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800" dirty="0" smtClean="0"/>
              <a:t>Types of Cooling Systems</a:t>
            </a:r>
            <a:endParaRPr lang="en-US" sz="48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US" sz="4800" dirty="0" smtClean="0"/>
              <a:t>Open evaporative cooling systems</a:t>
            </a:r>
          </a:p>
          <a:p>
            <a:pPr>
              <a:spcBef>
                <a:spcPts val="0"/>
              </a:spcBef>
            </a:pPr>
            <a:r>
              <a:rPr lang="en-US" sz="4800" dirty="0" smtClean="0"/>
              <a:t>Closed systems</a:t>
            </a:r>
          </a:p>
          <a:p>
            <a:pPr>
              <a:spcBef>
                <a:spcPts val="0"/>
              </a:spcBef>
            </a:pPr>
            <a:r>
              <a:rPr lang="en-US" sz="4800" dirty="0" smtClean="0"/>
              <a:t>Once-through systems</a:t>
            </a:r>
            <a:endParaRPr lang="en-US" sz="4800" dirty="0"/>
          </a:p>
        </p:txBody>
      </p:sp>
    </p:spTree>
    <p:extLst>
      <p:ext uri="{BB962C8B-B14F-4D97-AF65-F5344CB8AC3E}">
        <p14:creationId xmlns:p14="http://schemas.microsoft.com/office/powerpoint/2010/main" val="11116380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000" dirty="0" smtClean="0"/>
              <a:t>Open Evaporative Cooling Systems</a:t>
            </a:r>
            <a:endParaRPr lang="en-US" sz="40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US" sz="3600" b="1" dirty="0" smtClean="0"/>
              <a:t>Cooling Ponds</a:t>
            </a:r>
          </a:p>
          <a:p>
            <a:pPr lvl="1">
              <a:spcBef>
                <a:spcPts val="0"/>
              </a:spcBef>
            </a:pPr>
            <a:r>
              <a:rPr lang="en-ZA" dirty="0" smtClean="0"/>
              <a:t>Water </a:t>
            </a:r>
            <a:r>
              <a:rPr lang="en-ZA" dirty="0"/>
              <a:t>is introduced into the pond and cooling is by natural evaporation, convection and radiation. </a:t>
            </a:r>
            <a:endParaRPr lang="en-ZA" dirty="0" smtClean="0"/>
          </a:p>
          <a:p>
            <a:pPr lvl="1">
              <a:spcBef>
                <a:spcPts val="0"/>
              </a:spcBef>
            </a:pPr>
            <a:r>
              <a:rPr lang="en-ZA" dirty="0" smtClean="0"/>
              <a:t>Because </a:t>
            </a:r>
            <a:r>
              <a:rPr lang="en-ZA" dirty="0"/>
              <a:t>cooling is very slow, the ponds have to be large. </a:t>
            </a:r>
            <a:endParaRPr lang="en-ZA" dirty="0" smtClean="0"/>
          </a:p>
          <a:p>
            <a:pPr lvl="1">
              <a:spcBef>
                <a:spcPts val="0"/>
              </a:spcBef>
            </a:pPr>
            <a:r>
              <a:rPr lang="en-ZA" dirty="0" smtClean="0"/>
              <a:t>However</a:t>
            </a:r>
            <a:r>
              <a:rPr lang="en-ZA" dirty="0"/>
              <a:t>, they consume less water than cooling towers as they dissipate only 55% of the added heat by evaporation, whereas the figure for cooling towers is 80</a:t>
            </a:r>
            <a:r>
              <a:rPr lang="en-ZA" dirty="0" smtClean="0"/>
              <a:t>%.</a:t>
            </a:r>
            <a:endParaRPr lang="en-US" dirty="0"/>
          </a:p>
        </p:txBody>
      </p:sp>
    </p:spTree>
    <p:extLst>
      <p:ext uri="{BB962C8B-B14F-4D97-AF65-F5344CB8AC3E}">
        <p14:creationId xmlns:p14="http://schemas.microsoft.com/office/powerpoint/2010/main" val="28657865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000" dirty="0" smtClean="0"/>
              <a:t>Open Evaporative Cooling Systems</a:t>
            </a:r>
            <a:endParaRPr lang="en-US" sz="40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US" b="1" dirty="0" smtClean="0"/>
              <a:t>Spray ponds</a:t>
            </a:r>
          </a:p>
          <a:p>
            <a:pPr lvl="1"/>
            <a:r>
              <a:rPr lang="en-ZA" sz="2350" dirty="0"/>
              <a:t>The addition of piping and nozzles to a cooling pond allows water to be sprayed into the surrounding air, thus increasing the rate of evaporation, and enabling the use of smaller ponds.</a:t>
            </a:r>
            <a:endParaRPr lang="en-US" sz="2350" dirty="0"/>
          </a:p>
          <a:p>
            <a:pPr lvl="1"/>
            <a:r>
              <a:rPr lang="en-ZA" sz="2350" dirty="0" err="1"/>
              <a:t>Windage</a:t>
            </a:r>
            <a:r>
              <a:rPr lang="en-ZA" sz="2350" dirty="0"/>
              <a:t> losses range from 1-5% of the circulation rate and impurities from the surrounding area can easily enter the pond.</a:t>
            </a:r>
            <a:endParaRPr lang="en-US" sz="235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532461"/>
            <a:ext cx="5761037"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4803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4000" dirty="0" smtClean="0"/>
              <a:t>Open Evaporative Cooling Systems</a:t>
            </a:r>
            <a:endParaRPr lang="en-US" sz="4000" dirty="0"/>
          </a:p>
        </p:txBody>
      </p:sp>
      <p:sp>
        <p:nvSpPr>
          <p:cNvPr id="9" name="Content Placeholder 2"/>
          <p:cNvSpPr>
            <a:spLocks noGrp="1"/>
          </p:cNvSpPr>
          <p:nvPr>
            <p:ph idx="1"/>
          </p:nvPr>
        </p:nvSpPr>
        <p:spPr>
          <a:xfrm>
            <a:off x="251520" y="1600200"/>
            <a:ext cx="4536504" cy="4997152"/>
          </a:xfrm>
          <a:solidFill>
            <a:schemeClr val="bg1">
              <a:lumMod val="95000"/>
              <a:alpha val="75000"/>
            </a:schemeClr>
          </a:solidFill>
          <a:scene3d>
            <a:camera prst="orthographicFront"/>
            <a:lightRig rig="threePt" dir="t"/>
          </a:scene3d>
          <a:sp3d>
            <a:bevelT/>
          </a:sp3d>
        </p:spPr>
        <p:txBody>
          <a:bodyPr>
            <a:noAutofit/>
          </a:bodyPr>
          <a:lstStyle/>
          <a:p>
            <a:pPr marL="0" indent="0">
              <a:spcBef>
                <a:spcPts val="0"/>
              </a:spcBef>
              <a:buNone/>
            </a:pPr>
            <a:r>
              <a:rPr lang="en-US" b="1" dirty="0" smtClean="0"/>
              <a:t>Cooling Towers</a:t>
            </a:r>
          </a:p>
          <a:p>
            <a:r>
              <a:rPr lang="en-ZA" dirty="0" smtClean="0"/>
              <a:t>A cooling tower is a partially enclosed space (air must be allowed entry) in which cooling by evaporation takes place.</a:t>
            </a:r>
          </a:p>
          <a:p>
            <a:r>
              <a:rPr lang="en-ZA" dirty="0" smtClean="0"/>
              <a:t>Several types are in use.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204864"/>
            <a:ext cx="3255963" cy="432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204645" y="1700808"/>
            <a:ext cx="3528392" cy="400110"/>
          </a:xfrm>
          <a:prstGeom prst="rect">
            <a:avLst/>
          </a:prstGeom>
          <a:solidFill>
            <a:schemeClr val="bg1"/>
          </a:solidFill>
        </p:spPr>
        <p:txBody>
          <a:bodyPr wrap="square" rtlCol="0">
            <a:spAutoFit/>
          </a:bodyPr>
          <a:lstStyle/>
          <a:p>
            <a:r>
              <a:rPr lang="en-US" sz="2000" b="1" dirty="0" smtClean="0"/>
              <a:t>Atmospheric Spray Filled Tower</a:t>
            </a:r>
            <a:endParaRPr lang="en-US" sz="2000" b="1" dirty="0"/>
          </a:p>
        </p:txBody>
      </p:sp>
    </p:spTree>
    <p:extLst>
      <p:ext uri="{BB962C8B-B14F-4D97-AF65-F5344CB8AC3E}">
        <p14:creationId xmlns:p14="http://schemas.microsoft.com/office/powerpoint/2010/main" val="40801556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3600" dirty="0" smtClean="0"/>
              <a:t>Open Evaporative Cooling Systems (cont.)</a:t>
            </a:r>
            <a:endParaRPr lang="en-US" sz="36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r>
              <a:rPr lang="en-US" sz="2000" b="1" dirty="0" smtClean="0"/>
              <a:t>Atmosphere spray-filled towers </a:t>
            </a:r>
          </a:p>
          <a:p>
            <a:pPr lvl="1"/>
            <a:r>
              <a:rPr lang="en-ZA" sz="2000" dirty="0" smtClean="0"/>
              <a:t>Have nozzles spraying water downward through a cross-flow of wind driven air. </a:t>
            </a:r>
          </a:p>
          <a:p>
            <a:pPr lvl="1"/>
            <a:r>
              <a:rPr lang="en-ZA" sz="2000" dirty="0" smtClean="0"/>
              <a:t>Air enters and leaves through louvres.</a:t>
            </a:r>
            <a:endParaRPr lang="en-US" sz="2000" dirty="0" smtClean="0"/>
          </a:p>
          <a:p>
            <a:r>
              <a:rPr lang="en-US" sz="2000" b="1" dirty="0" smtClean="0"/>
              <a:t>A packed atmosphere tower</a:t>
            </a:r>
          </a:p>
          <a:p>
            <a:pPr lvl="1"/>
            <a:r>
              <a:rPr lang="en-ZA" sz="2000" dirty="0" smtClean="0"/>
              <a:t>Sprays water downward over packing or filling. </a:t>
            </a:r>
          </a:p>
          <a:p>
            <a:pPr lvl="1"/>
            <a:r>
              <a:rPr lang="en-ZA" sz="2000" dirty="0" smtClean="0"/>
              <a:t>The filling breaks up the flow of water, exposing more wetted surface, thus increasing the cooling efficiency. </a:t>
            </a:r>
          </a:p>
          <a:p>
            <a:pPr lvl="1"/>
            <a:r>
              <a:rPr lang="en-ZA" sz="2000" dirty="0" smtClean="0"/>
              <a:t>Mechanical draft towers use fans to move large quantities of air through the unit. </a:t>
            </a:r>
          </a:p>
          <a:p>
            <a:pPr lvl="1"/>
            <a:r>
              <a:rPr lang="en-ZA" sz="2000" b="1" dirty="0" smtClean="0"/>
              <a:t>In forced draft towers,</a:t>
            </a:r>
            <a:r>
              <a:rPr lang="en-ZA" sz="2000" dirty="0" smtClean="0"/>
              <a:t> the fan pushes atmospheric air through the packing, while in</a:t>
            </a:r>
            <a:r>
              <a:rPr lang="en-ZA" sz="2000" b="1" dirty="0" smtClean="0"/>
              <a:t> induced draft towers</a:t>
            </a:r>
            <a:r>
              <a:rPr lang="en-ZA" sz="2000" dirty="0" smtClean="0"/>
              <a:t> the fan draws moisture-laden air through the packing. </a:t>
            </a:r>
            <a:endParaRPr lang="en-US" sz="2000" dirty="0" smtClean="0"/>
          </a:p>
        </p:txBody>
      </p:sp>
    </p:spTree>
    <p:extLst>
      <p:ext uri="{BB962C8B-B14F-4D97-AF65-F5344CB8AC3E}">
        <p14:creationId xmlns:p14="http://schemas.microsoft.com/office/powerpoint/2010/main" val="3351043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3600" dirty="0" smtClean="0"/>
              <a:t>Open Evaporative Cooling Systems (cont.)</a:t>
            </a:r>
            <a:endParaRPr lang="en-US" sz="3600" dirty="0"/>
          </a:p>
        </p:txBody>
      </p:sp>
      <p:sp>
        <p:nvSpPr>
          <p:cNvPr id="9" name="Content Placeholder 2"/>
          <p:cNvSpPr>
            <a:spLocks noGrp="1"/>
          </p:cNvSpPr>
          <p:nvPr>
            <p:ph idx="1"/>
          </p:nvPr>
        </p:nvSpPr>
        <p:spPr>
          <a:xfrm>
            <a:off x="251520" y="1600200"/>
            <a:ext cx="8568952" cy="4997152"/>
          </a:xfrm>
          <a:solidFill>
            <a:schemeClr val="bg1">
              <a:lumMod val="95000"/>
              <a:alpha val="75000"/>
            </a:schemeClr>
          </a:solidFill>
          <a:scene3d>
            <a:camera prst="orthographicFront"/>
            <a:lightRig rig="threePt" dir="t"/>
          </a:scene3d>
          <a:sp3d>
            <a:bevelT/>
          </a:sp3d>
        </p:spPr>
        <p:txBody>
          <a:bodyPr>
            <a:noAutofit/>
          </a:bodyPr>
          <a:lstStyle/>
          <a:p>
            <a:r>
              <a:rPr lang="en-ZA" sz="2400" b="1" dirty="0" err="1" smtClean="0"/>
              <a:t>Counterflow</a:t>
            </a:r>
            <a:r>
              <a:rPr lang="en-ZA" sz="2400" b="1" dirty="0" smtClean="0"/>
              <a:t> towers</a:t>
            </a:r>
            <a:r>
              <a:rPr lang="en-ZA" sz="2400" dirty="0" smtClean="0"/>
              <a:t> </a:t>
            </a:r>
          </a:p>
          <a:p>
            <a:pPr lvl="1"/>
            <a:r>
              <a:rPr lang="en-ZA" sz="2400" dirty="0" smtClean="0"/>
              <a:t>Have air moving counter to water while in</a:t>
            </a:r>
            <a:r>
              <a:rPr lang="en-ZA" sz="2400" b="1" dirty="0" smtClean="0"/>
              <a:t> crossflow towers</a:t>
            </a:r>
            <a:r>
              <a:rPr lang="en-ZA" sz="2400" dirty="0" smtClean="0"/>
              <a:t> air moves horizontally through water that falls vertically. </a:t>
            </a:r>
          </a:p>
          <a:p>
            <a:pPr lvl="1"/>
            <a:r>
              <a:rPr lang="en-ZA" sz="2400" dirty="0" smtClean="0"/>
              <a:t>Drift eliminators (like entrainment separators) remove water from the air before it leaves the unit.</a:t>
            </a:r>
            <a:endParaRPr lang="en-US" sz="2400" dirty="0" smtClean="0"/>
          </a:p>
          <a:p>
            <a:r>
              <a:rPr lang="en-ZA" sz="2400" b="1" dirty="0" smtClean="0"/>
              <a:t>Hyperbolic towers</a:t>
            </a:r>
            <a:r>
              <a:rPr lang="en-ZA" sz="2400" dirty="0" smtClean="0"/>
              <a:t> </a:t>
            </a:r>
          </a:p>
          <a:p>
            <a:pPr lvl="1"/>
            <a:r>
              <a:rPr lang="en-ZA" sz="2400" dirty="0" smtClean="0"/>
              <a:t>Are natural draft units built of concrete. </a:t>
            </a:r>
          </a:p>
          <a:p>
            <a:pPr lvl="1"/>
            <a:r>
              <a:rPr lang="en-ZA" sz="2400" dirty="0" smtClean="0"/>
              <a:t>They are a few hundred meters tall, and have a shape that optimises air flow and gives structural stability. </a:t>
            </a:r>
          </a:p>
          <a:p>
            <a:pPr lvl="1"/>
            <a:r>
              <a:rPr lang="en-ZA" sz="2400" dirty="0" smtClean="0"/>
              <a:t>They are very expensive to build but are cheaper to run due to the absence of the fans.</a:t>
            </a:r>
            <a:endParaRPr lang="en-US" sz="2400" dirty="0"/>
          </a:p>
        </p:txBody>
      </p:sp>
    </p:spTree>
    <p:extLst>
      <p:ext uri="{BB962C8B-B14F-4D97-AF65-F5344CB8AC3E}">
        <p14:creationId xmlns:p14="http://schemas.microsoft.com/office/powerpoint/2010/main" val="917790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3600" dirty="0"/>
              <a:t>Open Evaporative Cooling Systems (cont.)</a:t>
            </a:r>
            <a:endParaRPr lang="en-US"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358" y="2636912"/>
            <a:ext cx="3962400"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0378" y="1876762"/>
            <a:ext cx="3240360" cy="400110"/>
          </a:xfrm>
          <a:prstGeom prst="rect">
            <a:avLst/>
          </a:prstGeom>
          <a:solidFill>
            <a:schemeClr val="bg1"/>
          </a:solidFill>
        </p:spPr>
        <p:txBody>
          <a:bodyPr wrap="square" rtlCol="0">
            <a:spAutoFit/>
          </a:bodyPr>
          <a:lstStyle/>
          <a:p>
            <a:pPr algn="ctr"/>
            <a:r>
              <a:rPr lang="en-US" sz="2000" b="1" dirty="0" smtClean="0"/>
              <a:t>Packed Atmospheric Tower</a:t>
            </a:r>
            <a:endParaRPr lang="en-US" sz="2000" b="1"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205" y="2636912"/>
            <a:ext cx="4462463"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292080" y="1876762"/>
            <a:ext cx="3240360" cy="400110"/>
          </a:xfrm>
          <a:prstGeom prst="rect">
            <a:avLst/>
          </a:prstGeom>
          <a:solidFill>
            <a:schemeClr val="bg1"/>
          </a:solidFill>
        </p:spPr>
        <p:txBody>
          <a:bodyPr wrap="square" rtlCol="0">
            <a:spAutoFit/>
          </a:bodyPr>
          <a:lstStyle/>
          <a:p>
            <a:pPr algn="ctr"/>
            <a:r>
              <a:rPr lang="en-US" sz="2000" b="1" dirty="0" smtClean="0"/>
              <a:t>Forced Draft Tower</a:t>
            </a:r>
            <a:endParaRPr lang="en-US" sz="2000" b="1" dirty="0"/>
          </a:p>
        </p:txBody>
      </p:sp>
    </p:spTree>
    <p:extLst>
      <p:ext uri="{BB962C8B-B14F-4D97-AF65-F5344CB8AC3E}">
        <p14:creationId xmlns:p14="http://schemas.microsoft.com/office/powerpoint/2010/main" val="1643909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3600" dirty="0"/>
              <a:t>Open Evaporative Cooling Systems (cont.)</a:t>
            </a:r>
            <a:endParaRPr lang="en-US" sz="3600" dirty="0"/>
          </a:p>
        </p:txBody>
      </p:sp>
      <p:sp>
        <p:nvSpPr>
          <p:cNvPr id="3" name="TextBox 2"/>
          <p:cNvSpPr txBox="1"/>
          <p:nvPr/>
        </p:nvSpPr>
        <p:spPr>
          <a:xfrm>
            <a:off x="668866" y="1573405"/>
            <a:ext cx="3597210" cy="707886"/>
          </a:xfrm>
          <a:prstGeom prst="rect">
            <a:avLst/>
          </a:prstGeom>
          <a:solidFill>
            <a:schemeClr val="bg1"/>
          </a:solidFill>
        </p:spPr>
        <p:txBody>
          <a:bodyPr wrap="square" rtlCol="0">
            <a:spAutoFit/>
          </a:bodyPr>
          <a:lstStyle/>
          <a:p>
            <a:pPr algn="ctr"/>
            <a:r>
              <a:rPr lang="en-US" sz="2000" b="1" dirty="0" smtClean="0"/>
              <a:t>Induced Draft </a:t>
            </a:r>
            <a:r>
              <a:rPr lang="en-US" sz="2000" b="1" dirty="0" err="1" smtClean="0"/>
              <a:t>Counterflow</a:t>
            </a:r>
            <a:r>
              <a:rPr lang="en-US" sz="2000" b="1" dirty="0" smtClean="0"/>
              <a:t> Tower</a:t>
            </a:r>
            <a:endParaRPr lang="en-US" sz="2000" b="1" dirty="0"/>
          </a:p>
        </p:txBody>
      </p:sp>
      <p:sp>
        <p:nvSpPr>
          <p:cNvPr id="8" name="TextBox 7"/>
          <p:cNvSpPr txBox="1"/>
          <p:nvPr/>
        </p:nvSpPr>
        <p:spPr>
          <a:xfrm>
            <a:off x="4969535" y="1927348"/>
            <a:ext cx="3240360" cy="707886"/>
          </a:xfrm>
          <a:prstGeom prst="rect">
            <a:avLst/>
          </a:prstGeom>
          <a:solidFill>
            <a:schemeClr val="bg1"/>
          </a:solidFill>
        </p:spPr>
        <p:txBody>
          <a:bodyPr wrap="square" rtlCol="0">
            <a:spAutoFit/>
          </a:bodyPr>
          <a:lstStyle/>
          <a:p>
            <a:pPr algn="ctr"/>
            <a:r>
              <a:rPr lang="en-US" sz="2000" b="1" dirty="0" smtClean="0"/>
              <a:t>Crossflow </a:t>
            </a:r>
            <a:r>
              <a:rPr lang="en-US" sz="2000" b="1" dirty="0"/>
              <a:t>I</a:t>
            </a:r>
            <a:r>
              <a:rPr lang="en-US" sz="2000" b="1" dirty="0" smtClean="0"/>
              <a:t>nduced Draft Tower</a:t>
            </a:r>
            <a:endParaRPr lang="en-US" sz="2000" b="1"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418605"/>
            <a:ext cx="3279775" cy="432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3" y="2961529"/>
            <a:ext cx="4645025"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26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3600" dirty="0"/>
              <a:t>Open Evaporative Cooling Systems (cont.)</a:t>
            </a:r>
            <a:endParaRPr lang="en-US" sz="3600" dirty="0"/>
          </a:p>
        </p:txBody>
      </p:sp>
      <p:sp>
        <p:nvSpPr>
          <p:cNvPr id="3" name="TextBox 2"/>
          <p:cNvSpPr txBox="1"/>
          <p:nvPr/>
        </p:nvSpPr>
        <p:spPr>
          <a:xfrm>
            <a:off x="2793462" y="1764808"/>
            <a:ext cx="3597210" cy="400110"/>
          </a:xfrm>
          <a:prstGeom prst="rect">
            <a:avLst/>
          </a:prstGeom>
          <a:solidFill>
            <a:schemeClr val="bg1"/>
          </a:solidFill>
        </p:spPr>
        <p:txBody>
          <a:bodyPr wrap="square" rtlCol="0">
            <a:spAutoFit/>
          </a:bodyPr>
          <a:lstStyle/>
          <a:p>
            <a:pPr algn="ctr"/>
            <a:r>
              <a:rPr lang="en-US" sz="2000" b="1" dirty="0" smtClean="0"/>
              <a:t>Counter Hyperbolic Tower</a:t>
            </a:r>
            <a:endParaRPr lang="en-US" sz="2000" b="1"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2418602"/>
            <a:ext cx="4792663" cy="432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1447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Corrosion Control</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ZA" dirty="0"/>
              <a:t>Corrosion is a process in which a difference in electrical potential develops between two metals in contact or between different parts of a single metal due to temperature differences or differences in oxygen content of the water.</a:t>
            </a:r>
            <a:endParaRPr lang="en-US" dirty="0"/>
          </a:p>
          <a:p>
            <a:r>
              <a:rPr lang="en-ZA" dirty="0"/>
              <a:t>At some parts of the metal, the metal dissolves and goes into solution as metal ions. </a:t>
            </a:r>
            <a:endParaRPr lang="en-ZA" dirty="0" smtClean="0"/>
          </a:p>
          <a:p>
            <a:r>
              <a:rPr lang="en-ZA" dirty="0" smtClean="0"/>
              <a:t>In </a:t>
            </a:r>
            <a:r>
              <a:rPr lang="en-ZA" dirty="0"/>
              <a:t>the process of going into solution as ions the metal atoms lose electrons. </a:t>
            </a:r>
            <a:endParaRPr lang="en-ZA" dirty="0" smtClean="0"/>
          </a:p>
          <a:p>
            <a:r>
              <a:rPr lang="en-ZA" dirty="0" smtClean="0"/>
              <a:t>Losing </a:t>
            </a:r>
            <a:r>
              <a:rPr lang="en-ZA" dirty="0"/>
              <a:t>electrons is called oxidation and the place where oxidation occurs is called the anode. </a:t>
            </a:r>
            <a:endParaRPr lang="en-ZA" dirty="0" smtClean="0"/>
          </a:p>
          <a:p>
            <a:r>
              <a:rPr lang="en-ZA" dirty="0" smtClean="0"/>
              <a:t>The </a:t>
            </a:r>
            <a:r>
              <a:rPr lang="en-ZA" dirty="0"/>
              <a:t>reaction is as follows</a:t>
            </a:r>
            <a:r>
              <a:rPr lang="en-ZA" dirty="0" smtClean="0"/>
              <a:t>:</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5949280"/>
            <a:ext cx="2189163" cy="439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3763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Corrosion Control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rmAutofit/>
          </a:bodyPr>
          <a:lstStyle/>
          <a:p>
            <a:r>
              <a:rPr lang="en-ZA" dirty="0" smtClean="0"/>
              <a:t>The </a:t>
            </a:r>
            <a:r>
              <a:rPr lang="en-ZA" dirty="0"/>
              <a:t>electrons move to another part of the metal where these electrons are used and cause other reactions to occur. </a:t>
            </a:r>
            <a:endParaRPr lang="en-ZA" dirty="0" smtClean="0"/>
          </a:p>
          <a:p>
            <a:r>
              <a:rPr lang="en-ZA" dirty="0" smtClean="0"/>
              <a:t>When </a:t>
            </a:r>
            <a:r>
              <a:rPr lang="en-ZA" dirty="0"/>
              <a:t>a substance takes up electrons the process is called reduction and the place where reduction occurs is called the cathode. </a:t>
            </a:r>
            <a:endParaRPr lang="en-ZA" dirty="0" smtClean="0"/>
          </a:p>
          <a:p>
            <a:r>
              <a:rPr lang="en-ZA" dirty="0" smtClean="0"/>
              <a:t>Electrons </a:t>
            </a:r>
            <a:r>
              <a:rPr lang="en-ZA" dirty="0"/>
              <a:t>thus move from the anode (where they are released) to the cathode where they are used.</a:t>
            </a:r>
            <a:endParaRPr lang="en-US" dirty="0"/>
          </a:p>
        </p:txBody>
      </p:sp>
    </p:spTree>
    <p:extLst>
      <p:ext uri="{BB962C8B-B14F-4D97-AF65-F5344CB8AC3E}">
        <p14:creationId xmlns:p14="http://schemas.microsoft.com/office/powerpoint/2010/main" val="22103805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Corrosion Control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rmAutofit fontScale="77500" lnSpcReduction="20000"/>
          </a:bodyPr>
          <a:lstStyle/>
          <a:p>
            <a:endParaRPr lang="en-ZA" dirty="0" smtClean="0"/>
          </a:p>
          <a:p>
            <a:endParaRPr lang="en-ZA" dirty="0"/>
          </a:p>
          <a:p>
            <a:endParaRPr lang="en-ZA" dirty="0" smtClean="0"/>
          </a:p>
          <a:p>
            <a:endParaRPr lang="en-ZA" dirty="0"/>
          </a:p>
          <a:p>
            <a:endParaRPr lang="en-ZA" dirty="0" smtClean="0"/>
          </a:p>
          <a:p>
            <a:r>
              <a:rPr lang="en-ZA" dirty="0" smtClean="0"/>
              <a:t>If </a:t>
            </a:r>
            <a:r>
              <a:rPr lang="en-ZA" dirty="0"/>
              <a:t>the metal is exposed to the air, the Fe</a:t>
            </a:r>
            <a:r>
              <a:rPr lang="en-ZA" baseline="30000" dirty="0"/>
              <a:t>2+</a:t>
            </a:r>
            <a:r>
              <a:rPr lang="en-ZA" dirty="0"/>
              <a:t> ions formed can combine with oxygen to form oxides of iron like Fe</a:t>
            </a:r>
            <a:r>
              <a:rPr lang="en-ZA" baseline="-25000" dirty="0"/>
              <a:t>2</a:t>
            </a:r>
            <a:r>
              <a:rPr lang="en-ZA" dirty="0"/>
              <a:t>O</a:t>
            </a:r>
            <a:r>
              <a:rPr lang="en-ZA" baseline="-25000" dirty="0"/>
              <a:t>3</a:t>
            </a:r>
            <a:r>
              <a:rPr lang="en-ZA" dirty="0"/>
              <a:t>. </a:t>
            </a:r>
            <a:endParaRPr lang="en-ZA" dirty="0" smtClean="0"/>
          </a:p>
          <a:p>
            <a:r>
              <a:rPr lang="en-ZA" dirty="0" smtClean="0"/>
              <a:t>The </a:t>
            </a:r>
            <a:r>
              <a:rPr lang="en-ZA" dirty="0"/>
              <a:t>resulting brown compound is called rust.</a:t>
            </a:r>
            <a:endParaRPr lang="en-US" dirty="0"/>
          </a:p>
          <a:p>
            <a:r>
              <a:rPr lang="en-ZA" dirty="0"/>
              <a:t>Polarisation techniques aim at reducing the potential difference, thus reducing the driving force in corrosion. </a:t>
            </a:r>
            <a:endParaRPr lang="en-ZA" dirty="0" smtClean="0"/>
          </a:p>
          <a:p>
            <a:r>
              <a:rPr lang="en-ZA" dirty="0" smtClean="0"/>
              <a:t>When </a:t>
            </a:r>
            <a:r>
              <a:rPr lang="en-ZA" dirty="0"/>
              <a:t>this potential is zero, the metal is in a passive state. </a:t>
            </a:r>
            <a:endParaRPr lang="en-ZA" dirty="0" smtClean="0"/>
          </a:p>
          <a:p>
            <a:r>
              <a:rPr lang="en-ZA" dirty="0" smtClean="0"/>
              <a:t>Temperature </a:t>
            </a:r>
            <a:r>
              <a:rPr lang="en-ZA" dirty="0"/>
              <a:t>differences in a metal can also cause cathode/anode corrosion.</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03388"/>
            <a:ext cx="2755900" cy="181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1701488"/>
            <a:ext cx="2365503" cy="18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89927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800" dirty="0" smtClean="0"/>
              <a:t>Corrosion Inhibitors</a:t>
            </a:r>
            <a:endParaRPr lang="en-ZA" sz="48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800" dirty="0"/>
              <a:t>Inhibitors are defined as anodic, cathodic or both depending on the reaction that the inhibitor controls.</a:t>
            </a:r>
            <a:endParaRPr lang="en-US" sz="2800" dirty="0"/>
          </a:p>
          <a:p>
            <a:r>
              <a:rPr lang="en-ZA" sz="2800" dirty="0"/>
              <a:t>Inhibition results from three general mechanisms: </a:t>
            </a:r>
            <a:endParaRPr lang="en-US" sz="2800" dirty="0"/>
          </a:p>
          <a:p>
            <a:pPr lvl="1"/>
            <a:r>
              <a:rPr lang="en-ZA" dirty="0"/>
              <a:t>The inhibitor molecule is absorbed (by itself or with metal ions) forming a thin protective film on the metal surface.</a:t>
            </a:r>
            <a:endParaRPr lang="en-US" dirty="0"/>
          </a:p>
          <a:p>
            <a:pPr lvl="1"/>
            <a:r>
              <a:rPr lang="en-ZA" dirty="0"/>
              <a:t>The inhibitor causes the metal to form its own protective film of metal oxide.</a:t>
            </a:r>
            <a:endParaRPr lang="en-US" dirty="0"/>
          </a:p>
          <a:p>
            <a:pPr lvl="1"/>
            <a:r>
              <a:rPr lang="en-ZA" dirty="0"/>
              <a:t>The inhibitor reacts with a potentially corrosive substance in the water</a:t>
            </a:r>
            <a:r>
              <a:rPr lang="en-ZA" dirty="0" smtClean="0"/>
              <a:t>.</a:t>
            </a:r>
            <a:endParaRPr lang="en-US" dirty="0"/>
          </a:p>
        </p:txBody>
      </p:sp>
    </p:spTree>
    <p:extLst>
      <p:ext uri="{BB962C8B-B14F-4D97-AF65-F5344CB8AC3E}">
        <p14:creationId xmlns:p14="http://schemas.microsoft.com/office/powerpoint/2010/main" val="22259358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4800" dirty="0" smtClean="0"/>
              <a:t>Corrosion Inhibitors (cont.)</a:t>
            </a:r>
            <a:endParaRPr lang="en-ZA" sz="48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500" b="1" dirty="0" smtClean="0"/>
              <a:t>Chemical </a:t>
            </a:r>
            <a:r>
              <a:rPr lang="en-ZA" sz="2500" b="1" dirty="0"/>
              <a:t>factors that affect corrosion are: </a:t>
            </a:r>
            <a:endParaRPr lang="en-ZA" sz="2500" b="1" dirty="0" smtClean="0"/>
          </a:p>
          <a:p>
            <a:pPr lvl="1">
              <a:spcBef>
                <a:spcPts val="0"/>
              </a:spcBef>
            </a:pPr>
            <a:r>
              <a:rPr lang="en-ZA" sz="2500" dirty="0" smtClean="0"/>
              <a:t>pH </a:t>
            </a:r>
          </a:p>
          <a:p>
            <a:pPr lvl="1">
              <a:spcBef>
                <a:spcPts val="0"/>
              </a:spcBef>
            </a:pPr>
            <a:r>
              <a:rPr lang="en-ZA" sz="2500" dirty="0" smtClean="0"/>
              <a:t>dissolved </a:t>
            </a:r>
            <a:r>
              <a:rPr lang="en-ZA" sz="2500" dirty="0"/>
              <a:t>salts that can attack passive oxide films or precipitate to form protective </a:t>
            </a:r>
            <a:r>
              <a:rPr lang="en-ZA" sz="2500" dirty="0" smtClean="0"/>
              <a:t>barriers </a:t>
            </a:r>
          </a:p>
          <a:p>
            <a:pPr lvl="1">
              <a:spcBef>
                <a:spcPts val="0"/>
              </a:spcBef>
            </a:pPr>
            <a:r>
              <a:rPr lang="en-ZA" sz="2500" dirty="0" smtClean="0"/>
              <a:t>dissolved </a:t>
            </a:r>
            <a:r>
              <a:rPr lang="en-ZA" sz="2500" dirty="0"/>
              <a:t>gases like carbon dioxide and oxygen, and </a:t>
            </a:r>
            <a:endParaRPr lang="en-ZA" sz="2500" dirty="0" smtClean="0"/>
          </a:p>
          <a:p>
            <a:pPr lvl="1">
              <a:spcBef>
                <a:spcPts val="0"/>
              </a:spcBef>
            </a:pPr>
            <a:r>
              <a:rPr lang="en-ZA" sz="2500" dirty="0" smtClean="0"/>
              <a:t>microorganisms </a:t>
            </a:r>
            <a:r>
              <a:rPr lang="en-ZA" sz="2500" dirty="0"/>
              <a:t>that promote acid </a:t>
            </a:r>
            <a:r>
              <a:rPr lang="en-ZA" sz="2500" dirty="0" smtClean="0"/>
              <a:t>attack</a:t>
            </a:r>
            <a:endParaRPr lang="en-US" sz="2500" dirty="0"/>
          </a:p>
          <a:p>
            <a:pPr>
              <a:spcBef>
                <a:spcPts val="0"/>
              </a:spcBef>
            </a:pPr>
            <a:r>
              <a:rPr lang="en-ZA" sz="2500" b="1" dirty="0"/>
              <a:t>Physical factors </a:t>
            </a:r>
            <a:r>
              <a:rPr lang="en-ZA" sz="2500" b="1" dirty="0" smtClean="0"/>
              <a:t>include:</a:t>
            </a:r>
          </a:p>
          <a:p>
            <a:pPr lvl="1">
              <a:spcBef>
                <a:spcPts val="0"/>
              </a:spcBef>
            </a:pPr>
            <a:r>
              <a:rPr lang="en-ZA" sz="2500" dirty="0" smtClean="0"/>
              <a:t>temperature </a:t>
            </a:r>
            <a:r>
              <a:rPr lang="en-ZA" sz="2500" dirty="0"/>
              <a:t>(hot areas become anodic), </a:t>
            </a:r>
            <a:endParaRPr lang="en-ZA" sz="2500" dirty="0" smtClean="0"/>
          </a:p>
          <a:p>
            <a:pPr lvl="1">
              <a:spcBef>
                <a:spcPts val="0"/>
              </a:spcBef>
            </a:pPr>
            <a:r>
              <a:rPr lang="en-ZA" sz="2500" dirty="0" smtClean="0"/>
              <a:t>water </a:t>
            </a:r>
            <a:r>
              <a:rPr lang="en-ZA" sz="2500" dirty="0"/>
              <a:t>velocity (high velocities cause erosion and can remove passive films</a:t>
            </a:r>
            <a:r>
              <a:rPr lang="en-ZA" sz="2500" dirty="0" smtClean="0"/>
              <a:t>) </a:t>
            </a:r>
          </a:p>
          <a:p>
            <a:pPr lvl="1">
              <a:spcBef>
                <a:spcPts val="0"/>
              </a:spcBef>
            </a:pPr>
            <a:r>
              <a:rPr lang="en-ZA" sz="2500" dirty="0" smtClean="0"/>
              <a:t>suspended </a:t>
            </a:r>
            <a:r>
              <a:rPr lang="en-ZA" sz="2500" dirty="0"/>
              <a:t>solids, and </a:t>
            </a:r>
            <a:endParaRPr lang="en-ZA" sz="2500" dirty="0" smtClean="0"/>
          </a:p>
          <a:p>
            <a:pPr lvl="1">
              <a:spcBef>
                <a:spcPts val="0"/>
              </a:spcBef>
            </a:pPr>
            <a:r>
              <a:rPr lang="en-ZA" sz="2500" dirty="0" smtClean="0"/>
              <a:t>metal </a:t>
            </a:r>
            <a:r>
              <a:rPr lang="en-ZA" sz="2500" dirty="0"/>
              <a:t>quality </a:t>
            </a:r>
            <a:r>
              <a:rPr lang="en-ZA" sz="2500" dirty="0" smtClean="0"/>
              <a:t>aspects</a:t>
            </a:r>
            <a:endParaRPr lang="en-US" sz="2500" dirty="0"/>
          </a:p>
        </p:txBody>
      </p:sp>
    </p:spTree>
    <p:extLst>
      <p:ext uri="{BB962C8B-B14F-4D97-AF65-F5344CB8AC3E}">
        <p14:creationId xmlns:p14="http://schemas.microsoft.com/office/powerpoint/2010/main" val="40369477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Sources of Deposits</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000" dirty="0"/>
              <a:t>Deposits can originate in the water. </a:t>
            </a:r>
            <a:endParaRPr lang="en-ZA" sz="2000" dirty="0" smtClean="0"/>
          </a:p>
          <a:p>
            <a:pPr>
              <a:spcBef>
                <a:spcPts val="0"/>
              </a:spcBef>
            </a:pPr>
            <a:r>
              <a:rPr lang="en-ZA" sz="2000" dirty="0" smtClean="0"/>
              <a:t>Precipitated </a:t>
            </a:r>
            <a:r>
              <a:rPr lang="en-ZA" sz="2000" dirty="0"/>
              <a:t>salts of calcium and magnesium form dense scale and sludge which are usually quite adherent. </a:t>
            </a:r>
            <a:endParaRPr lang="en-ZA" sz="2000" dirty="0" smtClean="0"/>
          </a:p>
          <a:p>
            <a:pPr>
              <a:spcBef>
                <a:spcPts val="0"/>
              </a:spcBef>
            </a:pPr>
            <a:r>
              <a:rPr lang="en-ZA" sz="2000" dirty="0" smtClean="0"/>
              <a:t>Calcium </a:t>
            </a:r>
            <a:r>
              <a:rPr lang="en-ZA" sz="2000" dirty="0"/>
              <a:t>carbonate, calcium sulphate, calcium and magnesium silicates and calcium phosphate are the more prevalent compounds found in cooling water.</a:t>
            </a:r>
            <a:endParaRPr lang="en-US" sz="2000" dirty="0"/>
          </a:p>
          <a:p>
            <a:pPr>
              <a:spcBef>
                <a:spcPts val="0"/>
              </a:spcBef>
            </a:pPr>
            <a:r>
              <a:rPr lang="en-ZA" sz="2000" dirty="0"/>
              <a:t>Mud, clay, biological matter etc. may enter a system through the make-up supply. </a:t>
            </a:r>
            <a:endParaRPr lang="en-ZA" sz="2000" dirty="0" smtClean="0"/>
          </a:p>
          <a:p>
            <a:pPr>
              <a:spcBef>
                <a:spcPts val="0"/>
              </a:spcBef>
            </a:pPr>
            <a:r>
              <a:rPr lang="en-ZA" sz="2000" dirty="0" smtClean="0"/>
              <a:t>These </a:t>
            </a:r>
            <a:r>
              <a:rPr lang="en-ZA" sz="2000" dirty="0"/>
              <a:t>settle in cooling tower basins, sealing wells etc. reducing working volumes and heat transfer surfaces, and enabling “under-deposit corrosion” to go unchecked.</a:t>
            </a:r>
            <a:endParaRPr lang="en-US" sz="2000" dirty="0"/>
          </a:p>
          <a:p>
            <a:pPr>
              <a:spcBef>
                <a:spcPts val="0"/>
              </a:spcBef>
            </a:pPr>
            <a:r>
              <a:rPr lang="en-ZA" sz="2000" dirty="0"/>
              <a:t>Flocculants (contamination) can originate in the air used to cool water in the tower. </a:t>
            </a:r>
            <a:endParaRPr lang="en-ZA" sz="2000" dirty="0" smtClean="0"/>
          </a:p>
          <a:p>
            <a:pPr>
              <a:spcBef>
                <a:spcPts val="0"/>
              </a:spcBef>
            </a:pPr>
            <a:r>
              <a:rPr lang="en-ZA" sz="2000" dirty="0" smtClean="0"/>
              <a:t>A </a:t>
            </a:r>
            <a:r>
              <a:rPr lang="en-ZA" sz="2000" dirty="0"/>
              <a:t>cooling tower acts as air cleaner, and saturates the water with oxygen and carbon dioxide. </a:t>
            </a:r>
            <a:endParaRPr lang="en-ZA" sz="2000" dirty="0" smtClean="0"/>
          </a:p>
          <a:p>
            <a:pPr>
              <a:spcBef>
                <a:spcPts val="0"/>
              </a:spcBef>
            </a:pPr>
            <a:r>
              <a:rPr lang="en-ZA" sz="2000" dirty="0" smtClean="0"/>
              <a:t>Flocculants </a:t>
            </a:r>
            <a:r>
              <a:rPr lang="en-ZA" sz="2000" dirty="0"/>
              <a:t>can come from the construction materials of the system (iron oxide) and from the process (sugar, oil, and bagasse).</a:t>
            </a:r>
            <a:endParaRPr lang="en-US" sz="2000" dirty="0"/>
          </a:p>
        </p:txBody>
      </p:sp>
    </p:spTree>
    <p:extLst>
      <p:ext uri="{BB962C8B-B14F-4D97-AF65-F5344CB8AC3E}">
        <p14:creationId xmlns:p14="http://schemas.microsoft.com/office/powerpoint/2010/main" val="33832728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Control of Deposits</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800" dirty="0"/>
              <a:t>Ions that cause deposits can be removed using lime or ion exchange </a:t>
            </a:r>
            <a:r>
              <a:rPr lang="en-ZA" sz="2800" dirty="0" smtClean="0"/>
              <a:t>techniques (because </a:t>
            </a:r>
            <a:r>
              <a:rPr lang="en-ZA" sz="2800" dirty="0"/>
              <a:t>of the large volume of cooling water the cost of this is </a:t>
            </a:r>
            <a:r>
              <a:rPr lang="en-ZA" sz="2800" dirty="0" smtClean="0"/>
              <a:t>prohibitive).</a:t>
            </a:r>
            <a:endParaRPr lang="en-US" sz="2800" dirty="0"/>
          </a:p>
          <a:p>
            <a:r>
              <a:rPr lang="en-ZA" sz="2800" dirty="0"/>
              <a:t>Chemical agents called polymers are used to modify the precipitates so that they do not form adherent </a:t>
            </a:r>
            <a:r>
              <a:rPr lang="en-ZA" sz="2800" dirty="0" smtClean="0"/>
              <a:t>scales (Polymers </a:t>
            </a:r>
            <a:r>
              <a:rPr lang="en-ZA" sz="2800" dirty="0"/>
              <a:t>can act as flocculants or </a:t>
            </a:r>
            <a:r>
              <a:rPr lang="en-ZA" sz="2800" dirty="0" smtClean="0"/>
              <a:t>dispersants).</a:t>
            </a:r>
            <a:endParaRPr lang="en-US" sz="2800" dirty="0"/>
          </a:p>
          <a:p>
            <a:r>
              <a:rPr lang="en-ZA" sz="2800" dirty="0"/>
              <a:t>Flocculants bridge small particles together, creating a high density floc and reducing the surface area for attachments, thus reducing the amount of scaling</a:t>
            </a:r>
            <a:r>
              <a:rPr lang="en-ZA" sz="2800" dirty="0" smtClean="0"/>
              <a:t>.</a:t>
            </a:r>
            <a:endParaRPr lang="en-US" sz="2800" dirty="0"/>
          </a:p>
        </p:txBody>
      </p:sp>
    </p:spTree>
    <p:extLst>
      <p:ext uri="{BB962C8B-B14F-4D97-AF65-F5344CB8AC3E}">
        <p14:creationId xmlns:p14="http://schemas.microsoft.com/office/powerpoint/2010/main" val="740227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Control of Deposits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800" dirty="0" smtClean="0"/>
              <a:t>Dispersants </a:t>
            </a:r>
            <a:r>
              <a:rPr lang="en-ZA" sz="2800" dirty="0"/>
              <a:t>act in an opposite manner, they impart like charges to </a:t>
            </a:r>
            <a:r>
              <a:rPr lang="en-ZA" sz="2800" dirty="0" err="1"/>
              <a:t>flocculant</a:t>
            </a:r>
            <a:r>
              <a:rPr lang="en-ZA" sz="2800" dirty="0"/>
              <a:t> particles, forcing them to remain in suspension. </a:t>
            </a:r>
            <a:endParaRPr lang="en-ZA" sz="2800" dirty="0" smtClean="0"/>
          </a:p>
          <a:p>
            <a:r>
              <a:rPr lang="en-ZA" sz="2800" dirty="0" smtClean="0"/>
              <a:t>Most </a:t>
            </a:r>
            <a:r>
              <a:rPr lang="en-ZA" sz="2800" dirty="0"/>
              <a:t>cooling water fouling material carry slight negative charges; anionic dispersants are used to increase these charges. </a:t>
            </a:r>
            <a:endParaRPr lang="en-ZA" sz="2800" dirty="0" smtClean="0"/>
          </a:p>
          <a:p>
            <a:r>
              <a:rPr lang="en-ZA" sz="2800" dirty="0" smtClean="0"/>
              <a:t>Because </a:t>
            </a:r>
            <a:r>
              <a:rPr lang="en-ZA" sz="2800" dirty="0"/>
              <a:t>of the large volume of cooling water, chemical treatment at most factories consists simply of pH correction using lime, which is both cheap and available.</a:t>
            </a:r>
            <a:endParaRPr lang="en-US" sz="2800" dirty="0"/>
          </a:p>
        </p:txBody>
      </p:sp>
    </p:spTree>
    <p:extLst>
      <p:ext uri="{BB962C8B-B14F-4D97-AF65-F5344CB8AC3E}">
        <p14:creationId xmlns:p14="http://schemas.microsoft.com/office/powerpoint/2010/main" val="42072223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Microbiological Aspects</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a:spcBef>
                <a:spcPts val="0"/>
              </a:spcBef>
            </a:pPr>
            <a:r>
              <a:rPr lang="en-ZA" sz="2600" dirty="0"/>
              <a:t>Microorganisms are found everywhere in nature. </a:t>
            </a:r>
            <a:endParaRPr lang="en-ZA" sz="2600" dirty="0" smtClean="0"/>
          </a:p>
          <a:p>
            <a:pPr>
              <a:spcBef>
                <a:spcPts val="0"/>
              </a:spcBef>
            </a:pPr>
            <a:r>
              <a:rPr lang="en-ZA" sz="2600" dirty="0" smtClean="0"/>
              <a:t>They </a:t>
            </a:r>
            <a:r>
              <a:rPr lang="en-ZA" sz="2600" dirty="0"/>
              <a:t>play vital roles in the health of man and animal alike. </a:t>
            </a:r>
            <a:endParaRPr lang="en-ZA" sz="2600" dirty="0" smtClean="0"/>
          </a:p>
          <a:p>
            <a:pPr>
              <a:spcBef>
                <a:spcPts val="0"/>
              </a:spcBef>
            </a:pPr>
            <a:r>
              <a:rPr lang="en-ZA" sz="2600" dirty="0" smtClean="0"/>
              <a:t>Some </a:t>
            </a:r>
            <a:r>
              <a:rPr lang="en-ZA" sz="2600" dirty="0"/>
              <a:t>microorganisms are beneficial while others (pathogens) carry diseases like typhoid fever, amoebic dysentery, cholera etc.</a:t>
            </a:r>
            <a:endParaRPr lang="en-US" sz="2600" dirty="0"/>
          </a:p>
          <a:p>
            <a:pPr>
              <a:spcBef>
                <a:spcPts val="0"/>
              </a:spcBef>
            </a:pPr>
            <a:r>
              <a:rPr lang="en-ZA" sz="2600" dirty="0"/>
              <a:t>As an isolated single cell, a microorganism presents no problem in cooling water. </a:t>
            </a:r>
            <a:endParaRPr lang="en-ZA" sz="2600" dirty="0" smtClean="0"/>
          </a:p>
          <a:p>
            <a:pPr>
              <a:spcBef>
                <a:spcPts val="0"/>
              </a:spcBef>
            </a:pPr>
            <a:r>
              <a:rPr lang="en-ZA" sz="2600" dirty="0" smtClean="0"/>
              <a:t>However</a:t>
            </a:r>
            <a:r>
              <a:rPr lang="en-ZA" sz="2600" dirty="0"/>
              <a:t>, the cooling tower provides optimum conditions for microbial growth (warm temperatures and ideal pH) and bacterial concentration may increase by six million in the time it takes for salts to increase by six.</a:t>
            </a:r>
            <a:endParaRPr lang="en-US" sz="2600" dirty="0"/>
          </a:p>
        </p:txBody>
      </p:sp>
    </p:spTree>
    <p:extLst>
      <p:ext uri="{BB962C8B-B14F-4D97-AF65-F5344CB8AC3E}">
        <p14:creationId xmlns:p14="http://schemas.microsoft.com/office/powerpoint/2010/main" val="2814670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Types of Microbes</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lvl="0"/>
            <a:r>
              <a:rPr lang="en-US" sz="2800" b="1" dirty="0"/>
              <a:t>Algae</a:t>
            </a:r>
          </a:p>
          <a:p>
            <a:pPr lvl="1"/>
            <a:r>
              <a:rPr lang="en-ZA" sz="2400" dirty="0"/>
              <a:t>Algae need air, water and sunlight for growth. </a:t>
            </a:r>
            <a:endParaRPr lang="en-ZA" sz="2400" dirty="0" smtClean="0"/>
          </a:p>
          <a:p>
            <a:pPr lvl="1"/>
            <a:r>
              <a:rPr lang="en-ZA" sz="2400" dirty="0" smtClean="0"/>
              <a:t>Cooling </a:t>
            </a:r>
            <a:r>
              <a:rPr lang="en-ZA" sz="2400" dirty="0"/>
              <a:t>tower sidewalls provide an excellent growth environment. </a:t>
            </a:r>
            <a:endParaRPr lang="en-ZA" sz="2400" dirty="0" smtClean="0"/>
          </a:p>
          <a:p>
            <a:pPr lvl="1"/>
            <a:r>
              <a:rPr lang="en-ZA" sz="2400" dirty="0" smtClean="0"/>
              <a:t>All </a:t>
            </a:r>
            <a:r>
              <a:rPr lang="en-ZA" sz="2400" dirty="0"/>
              <a:t>algae produce oxygen which can accelerate corrosion. </a:t>
            </a:r>
            <a:endParaRPr lang="en-ZA" sz="2400" dirty="0" smtClean="0"/>
          </a:p>
          <a:p>
            <a:pPr lvl="1"/>
            <a:r>
              <a:rPr lang="en-ZA" sz="2400" dirty="0" smtClean="0"/>
              <a:t>Blue-green </a:t>
            </a:r>
            <a:r>
              <a:rPr lang="en-ZA" sz="2400" dirty="0"/>
              <a:t>algae can extract nitrogen from the air and from organic nitrogen compounds, thus attacking nitrate based corrosion inhibitors. </a:t>
            </a:r>
            <a:endParaRPr lang="en-ZA" sz="2400" dirty="0" smtClean="0"/>
          </a:p>
          <a:p>
            <a:pPr lvl="1"/>
            <a:r>
              <a:rPr lang="en-ZA" sz="2400" dirty="0" smtClean="0"/>
              <a:t>Brown </a:t>
            </a:r>
            <a:r>
              <a:rPr lang="en-ZA" sz="2400" dirty="0"/>
              <a:t>algae (called diatoms) cause silica fouling. </a:t>
            </a:r>
            <a:endParaRPr lang="en-ZA" sz="2400" dirty="0" smtClean="0"/>
          </a:p>
          <a:p>
            <a:pPr lvl="1"/>
            <a:r>
              <a:rPr lang="en-ZA" sz="2400" dirty="0" smtClean="0"/>
              <a:t>Algae </a:t>
            </a:r>
            <a:r>
              <a:rPr lang="en-ZA" sz="2400" dirty="0"/>
              <a:t>favour temperatures in the range 18 -40°C and pH’s from 5.5 - 8.9</a:t>
            </a:r>
            <a:r>
              <a:rPr lang="en-ZA" sz="2400" dirty="0" smtClean="0"/>
              <a:t>.</a:t>
            </a:r>
            <a:endParaRPr lang="en-US" sz="2400" dirty="0"/>
          </a:p>
        </p:txBody>
      </p:sp>
    </p:spTree>
    <p:extLst>
      <p:ext uri="{BB962C8B-B14F-4D97-AF65-F5344CB8AC3E}">
        <p14:creationId xmlns:p14="http://schemas.microsoft.com/office/powerpoint/2010/main" val="712329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Types of Microbes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lvl="0"/>
            <a:r>
              <a:rPr lang="en-US" sz="2800" b="1" dirty="0" smtClean="0"/>
              <a:t>Fungi</a:t>
            </a:r>
            <a:endParaRPr lang="en-US" sz="2800" b="1" dirty="0"/>
          </a:p>
          <a:p>
            <a:pPr lvl="1"/>
            <a:r>
              <a:rPr lang="en-ZA" sz="2400" dirty="0"/>
              <a:t>Fungi can be considered non-photosynthetic plants.</a:t>
            </a:r>
            <a:endParaRPr lang="en-US" sz="2400" dirty="0"/>
          </a:p>
          <a:p>
            <a:pPr lvl="1"/>
            <a:r>
              <a:rPr lang="en-ZA" sz="2400" dirty="0"/>
              <a:t>About 20% of fungal groups are capable of using wood as a nutrient and can therefore destroy wood where it is used as packing in cooling towers. </a:t>
            </a:r>
            <a:endParaRPr lang="en-ZA" sz="2400" dirty="0" smtClean="0"/>
          </a:p>
          <a:p>
            <a:pPr lvl="1"/>
            <a:r>
              <a:rPr lang="en-ZA" sz="2400" dirty="0" smtClean="0"/>
              <a:t>This </a:t>
            </a:r>
            <a:r>
              <a:rPr lang="en-ZA" sz="2400" dirty="0"/>
              <a:t>is generally not a problem since the modern trend is to use plastic or stainless steel as packing material. </a:t>
            </a:r>
            <a:endParaRPr lang="en-ZA" sz="2400" dirty="0" smtClean="0"/>
          </a:p>
          <a:p>
            <a:pPr lvl="1"/>
            <a:r>
              <a:rPr lang="en-ZA" sz="2400" dirty="0" smtClean="0"/>
              <a:t>Fungi </a:t>
            </a:r>
            <a:r>
              <a:rPr lang="en-ZA" sz="2400" dirty="0"/>
              <a:t>cause discolouration of water and wood. </a:t>
            </a:r>
            <a:endParaRPr lang="en-ZA" sz="2400" dirty="0" smtClean="0"/>
          </a:p>
          <a:p>
            <a:pPr lvl="1"/>
            <a:r>
              <a:rPr lang="en-ZA" sz="2400" dirty="0" smtClean="0"/>
              <a:t>They </a:t>
            </a:r>
            <a:r>
              <a:rPr lang="en-ZA" sz="2400" dirty="0"/>
              <a:t>thrive at lower temperatures than algae (0 - 38°C) and at a wider pH range: 2-8, with the optimum at 5.6</a:t>
            </a:r>
            <a:r>
              <a:rPr lang="en-ZA" sz="2400" dirty="0" smtClean="0"/>
              <a:t>.</a:t>
            </a:r>
            <a:endParaRPr lang="en-US" sz="2400" dirty="0"/>
          </a:p>
        </p:txBody>
      </p:sp>
    </p:spTree>
    <p:extLst>
      <p:ext uri="{BB962C8B-B14F-4D97-AF65-F5344CB8AC3E}">
        <p14:creationId xmlns:p14="http://schemas.microsoft.com/office/powerpoint/2010/main" val="519338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Types of Microbes (cont.)</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pPr lvl="0">
              <a:spcBef>
                <a:spcPts val="0"/>
              </a:spcBef>
            </a:pPr>
            <a:r>
              <a:rPr lang="en-US" sz="2200" b="1" dirty="0" smtClean="0"/>
              <a:t>Bacteria</a:t>
            </a:r>
            <a:endParaRPr lang="en-US" sz="2200" b="1" dirty="0"/>
          </a:p>
          <a:p>
            <a:pPr lvl="1">
              <a:spcBef>
                <a:spcPts val="0"/>
              </a:spcBef>
            </a:pPr>
            <a:r>
              <a:rPr lang="en-ZA" sz="2200" dirty="0"/>
              <a:t>Many bacteria species may appear in cooling water systems. </a:t>
            </a:r>
            <a:endParaRPr lang="en-ZA" sz="2200" dirty="0" smtClean="0"/>
          </a:p>
          <a:p>
            <a:pPr lvl="1">
              <a:spcBef>
                <a:spcPts val="0"/>
              </a:spcBef>
            </a:pPr>
            <a:r>
              <a:rPr lang="en-ZA" sz="2200" dirty="0" smtClean="0"/>
              <a:t>Agents </a:t>
            </a:r>
            <a:r>
              <a:rPr lang="en-ZA" sz="2200" dirty="0"/>
              <a:t>toxic to one species may have little effect on others</a:t>
            </a:r>
            <a:r>
              <a:rPr lang="en-ZA" sz="2200" dirty="0" smtClean="0"/>
              <a:t>.</a:t>
            </a:r>
          </a:p>
          <a:p>
            <a:pPr lvl="1">
              <a:spcBef>
                <a:spcPts val="0"/>
              </a:spcBef>
            </a:pPr>
            <a:r>
              <a:rPr lang="en-ZA" sz="2200" dirty="0"/>
              <a:t>Bacteria can be categorised as given below:</a:t>
            </a:r>
            <a:endParaRPr lang="en-US" sz="2200" dirty="0"/>
          </a:p>
          <a:p>
            <a:pPr lvl="2">
              <a:spcBef>
                <a:spcPts val="0"/>
              </a:spcBef>
            </a:pPr>
            <a:r>
              <a:rPr lang="en-ZA" sz="2200" b="1" dirty="0" smtClean="0"/>
              <a:t>Shape - </a:t>
            </a:r>
            <a:r>
              <a:rPr lang="en-ZA" sz="2200" dirty="0" smtClean="0"/>
              <a:t>Spherical </a:t>
            </a:r>
            <a:r>
              <a:rPr lang="en-ZA" sz="2200" dirty="0"/>
              <a:t>(Coccus</a:t>
            </a:r>
            <a:r>
              <a:rPr lang="en-ZA" sz="2200" dirty="0" smtClean="0"/>
              <a:t>), Rod </a:t>
            </a:r>
            <a:r>
              <a:rPr lang="en-ZA" sz="2200" dirty="0"/>
              <a:t>like (</a:t>
            </a:r>
            <a:r>
              <a:rPr lang="en-ZA" sz="2200" dirty="0" err="1"/>
              <a:t>Baccillus</a:t>
            </a:r>
            <a:r>
              <a:rPr lang="en-ZA" sz="2200" dirty="0" smtClean="0"/>
              <a:t>), Curved </a:t>
            </a:r>
            <a:r>
              <a:rPr lang="en-ZA" sz="2200" dirty="0"/>
              <a:t>or comma-shaped (spirillum)</a:t>
            </a:r>
            <a:endParaRPr lang="en-US" sz="2200" dirty="0"/>
          </a:p>
          <a:p>
            <a:pPr lvl="2">
              <a:spcBef>
                <a:spcPts val="0"/>
              </a:spcBef>
            </a:pPr>
            <a:r>
              <a:rPr lang="en-ZA" sz="2200" b="1" dirty="0"/>
              <a:t>Temperature </a:t>
            </a:r>
            <a:r>
              <a:rPr lang="en-ZA" sz="2200" b="1" dirty="0" smtClean="0"/>
              <a:t>requirements - </a:t>
            </a:r>
            <a:r>
              <a:rPr lang="en-ZA" sz="2200" dirty="0" smtClean="0"/>
              <a:t>Cold </a:t>
            </a:r>
            <a:r>
              <a:rPr lang="en-ZA" sz="2200" dirty="0"/>
              <a:t>liking (Psychrophilic): 0 - </a:t>
            </a:r>
            <a:r>
              <a:rPr lang="en-ZA" sz="2200" dirty="0" smtClean="0"/>
              <a:t>25°C, Moderate </a:t>
            </a:r>
            <a:r>
              <a:rPr lang="en-ZA" sz="2200" dirty="0"/>
              <a:t>temperature liking (Mesophilic): 20 - </a:t>
            </a:r>
            <a:r>
              <a:rPr lang="en-ZA" sz="2200" dirty="0" smtClean="0"/>
              <a:t>45°C, Heat </a:t>
            </a:r>
            <a:r>
              <a:rPr lang="en-ZA" sz="2200" dirty="0"/>
              <a:t>liking (Thermophilic): 45 - 70°C</a:t>
            </a:r>
            <a:endParaRPr lang="en-US" sz="2200" dirty="0"/>
          </a:p>
          <a:p>
            <a:pPr lvl="2">
              <a:spcBef>
                <a:spcPts val="0"/>
              </a:spcBef>
            </a:pPr>
            <a:r>
              <a:rPr lang="en-ZA" sz="2200" b="1" dirty="0"/>
              <a:t>Oxygen </a:t>
            </a:r>
            <a:r>
              <a:rPr lang="en-ZA" sz="2200" b="1" dirty="0" smtClean="0"/>
              <a:t>requirements - </a:t>
            </a:r>
            <a:r>
              <a:rPr lang="en-ZA" sz="2200" dirty="0" smtClean="0"/>
              <a:t>Aerobic</a:t>
            </a:r>
            <a:r>
              <a:rPr lang="en-ZA" sz="2200" dirty="0"/>
              <a:t>: need air to </a:t>
            </a:r>
            <a:r>
              <a:rPr lang="en-ZA" sz="2200" dirty="0" smtClean="0"/>
              <a:t>live, Anaerobic</a:t>
            </a:r>
            <a:r>
              <a:rPr lang="en-ZA" sz="2200" dirty="0"/>
              <a:t>: must have absence of air to live</a:t>
            </a:r>
            <a:endParaRPr lang="en-US" sz="2200" dirty="0"/>
          </a:p>
          <a:p>
            <a:pPr lvl="2">
              <a:spcBef>
                <a:spcPts val="0"/>
              </a:spcBef>
            </a:pPr>
            <a:r>
              <a:rPr lang="en-ZA" sz="2200" b="1" dirty="0"/>
              <a:t>Nutritional </a:t>
            </a:r>
            <a:r>
              <a:rPr lang="en-ZA" sz="2200" b="1" dirty="0" smtClean="0"/>
              <a:t>requirements - </a:t>
            </a:r>
            <a:r>
              <a:rPr lang="en-ZA" sz="2200" dirty="0" smtClean="0"/>
              <a:t>Energy </a:t>
            </a:r>
            <a:r>
              <a:rPr lang="en-ZA" sz="2200" dirty="0"/>
              <a:t>from oxidation of inorganic </a:t>
            </a:r>
            <a:r>
              <a:rPr lang="en-ZA" sz="2200" dirty="0" smtClean="0"/>
              <a:t>compounds</a:t>
            </a:r>
            <a:r>
              <a:rPr lang="en-US" sz="2200" dirty="0" smtClean="0"/>
              <a:t>, </a:t>
            </a:r>
            <a:r>
              <a:rPr lang="en-ZA" sz="2200" dirty="0" smtClean="0"/>
              <a:t>Energy  </a:t>
            </a:r>
            <a:r>
              <a:rPr lang="en-ZA" sz="2200" dirty="0"/>
              <a:t>from both organic and inorganic </a:t>
            </a:r>
            <a:r>
              <a:rPr lang="en-ZA" sz="2200" dirty="0" smtClean="0"/>
              <a:t>material, Feed </a:t>
            </a:r>
            <a:r>
              <a:rPr lang="en-ZA" sz="2200" dirty="0"/>
              <a:t>on living organic </a:t>
            </a:r>
            <a:r>
              <a:rPr lang="en-ZA" sz="2200" dirty="0" smtClean="0"/>
              <a:t>matter, Feed </a:t>
            </a:r>
            <a:r>
              <a:rPr lang="en-ZA" sz="2200" dirty="0"/>
              <a:t>on dead or decaying </a:t>
            </a:r>
            <a:r>
              <a:rPr lang="en-ZA" sz="2200" dirty="0" smtClean="0"/>
              <a:t>matter</a:t>
            </a:r>
            <a:endParaRPr lang="en-US" sz="2200" dirty="0"/>
          </a:p>
        </p:txBody>
      </p:sp>
    </p:spTree>
    <p:extLst>
      <p:ext uri="{BB962C8B-B14F-4D97-AF65-F5344CB8AC3E}">
        <p14:creationId xmlns:p14="http://schemas.microsoft.com/office/powerpoint/2010/main" val="31937683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Problems caused by Microbes</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400" dirty="0"/>
              <a:t>Metal corrosion can be caused by oxygen released by bacteria, however, their primary contribution to corrosion is related to “under-deposit corrosion”.</a:t>
            </a:r>
            <a:endParaRPr lang="en-US" sz="2400" dirty="0"/>
          </a:p>
          <a:p>
            <a:r>
              <a:rPr lang="en-ZA" sz="2400" dirty="0"/>
              <a:t>An oxygen-deficient area would be found under a slime deposit, forming a “differential aeration cell”, leading to an anodic site under the slime and cathodic regions elsewhere.</a:t>
            </a:r>
            <a:endParaRPr lang="en-US" sz="2400" dirty="0"/>
          </a:p>
          <a:p>
            <a:r>
              <a:rPr lang="en-ZA" sz="2400" dirty="0"/>
              <a:t>Deposits are caused when slime adheres to surfaces, and entraps suspended matter. </a:t>
            </a:r>
            <a:endParaRPr lang="en-ZA" sz="2400" dirty="0" smtClean="0"/>
          </a:p>
          <a:p>
            <a:r>
              <a:rPr lang="en-ZA" sz="2400" dirty="0" smtClean="0"/>
              <a:t>Tower </a:t>
            </a:r>
            <a:r>
              <a:rPr lang="en-ZA" sz="2400" dirty="0"/>
              <a:t>packing that gets covered with slime can resist air flow and result in increased water droplets size, decreasing the cooling efficiency and increasing the cooling water temperature.</a:t>
            </a:r>
            <a:endParaRPr lang="en-US" sz="2400" dirty="0"/>
          </a:p>
        </p:txBody>
      </p:sp>
    </p:spTree>
    <p:extLst>
      <p:ext uri="{BB962C8B-B14F-4D97-AF65-F5344CB8AC3E}">
        <p14:creationId xmlns:p14="http://schemas.microsoft.com/office/powerpoint/2010/main" val="18765639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5400" dirty="0" smtClean="0"/>
              <a:t>Control of Microbial Activity</a:t>
            </a:r>
            <a:endParaRPr lang="en-ZA" sz="5400" dirty="0"/>
          </a:p>
        </p:txBody>
      </p:sp>
      <p:sp>
        <p:nvSpPr>
          <p:cNvPr id="9" name="Content Placeholder 2"/>
          <p:cNvSpPr>
            <a:spLocks noGrp="1"/>
          </p:cNvSpPr>
          <p:nvPr>
            <p:ph idx="1"/>
          </p:nvPr>
        </p:nvSpPr>
        <p:spPr>
          <a:xfrm>
            <a:off x="251520" y="1600200"/>
            <a:ext cx="8640960" cy="4997152"/>
          </a:xfrm>
          <a:solidFill>
            <a:schemeClr val="bg1">
              <a:lumMod val="95000"/>
              <a:alpha val="75000"/>
            </a:schemeClr>
          </a:solidFill>
          <a:scene3d>
            <a:camera prst="orthographicFront"/>
            <a:lightRig rig="threePt" dir="t"/>
          </a:scene3d>
          <a:sp3d>
            <a:bevelT/>
          </a:sp3d>
        </p:spPr>
        <p:txBody>
          <a:bodyPr>
            <a:noAutofit/>
          </a:bodyPr>
          <a:lstStyle/>
          <a:p>
            <a:r>
              <a:rPr lang="en-ZA" sz="2400" dirty="0"/>
              <a:t>The selection of a </a:t>
            </a:r>
            <a:r>
              <a:rPr lang="en-ZA" sz="2400" dirty="0" err="1"/>
              <a:t>microbiocide</a:t>
            </a:r>
            <a:r>
              <a:rPr lang="en-ZA" sz="2400" dirty="0"/>
              <a:t> involves several factors:</a:t>
            </a:r>
            <a:endParaRPr lang="en-US" sz="2400" dirty="0"/>
          </a:p>
          <a:p>
            <a:pPr lvl="1"/>
            <a:r>
              <a:rPr lang="en-ZA" sz="2000" dirty="0"/>
              <a:t>It must inhibit almost all activity</a:t>
            </a:r>
            <a:endParaRPr lang="en-US" sz="2000" dirty="0"/>
          </a:p>
          <a:p>
            <a:pPr lvl="1"/>
            <a:r>
              <a:rPr lang="en-ZA" sz="2000" dirty="0"/>
              <a:t>It must be economical</a:t>
            </a:r>
            <a:endParaRPr lang="en-US" sz="2000" dirty="0"/>
          </a:p>
          <a:p>
            <a:pPr lvl="1"/>
            <a:r>
              <a:rPr lang="en-ZA" sz="2000" dirty="0"/>
              <a:t>Dosage must be correct, and the </a:t>
            </a:r>
            <a:r>
              <a:rPr lang="en-ZA" sz="2000" dirty="0" err="1"/>
              <a:t>microbiocide</a:t>
            </a:r>
            <a:r>
              <a:rPr lang="en-ZA" sz="2000" dirty="0"/>
              <a:t> must be correctly applied</a:t>
            </a:r>
            <a:endParaRPr lang="en-US" sz="2000" dirty="0"/>
          </a:p>
          <a:p>
            <a:pPr lvl="1"/>
            <a:r>
              <a:rPr lang="en-ZA" sz="2000" dirty="0"/>
              <a:t>Oxidising biocides should not be used where wood deterioration could occur</a:t>
            </a:r>
            <a:endParaRPr lang="en-US" sz="2000" dirty="0"/>
          </a:p>
          <a:p>
            <a:pPr lvl="1"/>
            <a:r>
              <a:rPr lang="en-ZA" sz="2000" dirty="0"/>
              <a:t>Effects on the environment should be minimal</a:t>
            </a:r>
            <a:endParaRPr lang="en-US" sz="2000" dirty="0"/>
          </a:p>
          <a:p>
            <a:r>
              <a:rPr lang="en-ZA" sz="2400" dirty="0"/>
              <a:t>Chlorine is a widely used biocide (see notes on drinking water treatment). </a:t>
            </a:r>
            <a:endParaRPr lang="en-ZA" sz="2400" dirty="0" smtClean="0"/>
          </a:p>
          <a:p>
            <a:r>
              <a:rPr lang="en-ZA" sz="2400" dirty="0" smtClean="0"/>
              <a:t>Chlorine</a:t>
            </a:r>
            <a:r>
              <a:rPr lang="en-ZA" sz="2400" dirty="0"/>
              <a:t>, </a:t>
            </a:r>
            <a:r>
              <a:rPr lang="en-ZA" sz="2400" dirty="0" err="1"/>
              <a:t>hypochlorites</a:t>
            </a:r>
            <a:r>
              <a:rPr lang="en-ZA" sz="2400" dirty="0"/>
              <a:t>, chlorine dioxide and ozone are oxidising biocides that attack wood while biocides like copper salts and amines are non-oxidising.</a:t>
            </a:r>
            <a:endParaRPr lang="en-US" sz="2400" dirty="0"/>
          </a:p>
        </p:txBody>
      </p:sp>
    </p:spTree>
    <p:extLst>
      <p:ext uri="{BB962C8B-B14F-4D97-AF65-F5344CB8AC3E}">
        <p14:creationId xmlns:p14="http://schemas.microsoft.com/office/powerpoint/2010/main" val="2070458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83F3D944B9D242BC2B2B737E9F12DD" ma:contentTypeVersion="0" ma:contentTypeDescription="Create a new document." ma:contentTypeScope="" ma:versionID="ed1326efab41682ffb28ddec26180793">
  <xsd:schema xmlns:xsd="http://www.w3.org/2001/XMLSchema" xmlns:xs="http://www.w3.org/2001/XMLSchema" xmlns:p="http://schemas.microsoft.com/office/2006/metadata/properties" targetNamespace="http://schemas.microsoft.com/office/2006/metadata/properties" ma:root="true" ma:fieldsID="553f2d8843fd2aa64b81f9e8c63a66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30E9846-91FF-428A-B90D-39A10A25751F}"/>
</file>

<file path=customXml/itemProps2.xml><?xml version="1.0" encoding="utf-8"?>
<ds:datastoreItem xmlns:ds="http://schemas.openxmlformats.org/officeDocument/2006/customXml" ds:itemID="{F2F76800-2B3D-4FE2-A4D3-1CB538F6A64C}"/>
</file>

<file path=customXml/itemProps3.xml><?xml version="1.0" encoding="utf-8"?>
<ds:datastoreItem xmlns:ds="http://schemas.openxmlformats.org/officeDocument/2006/customXml" ds:itemID="{A4E0313E-61B9-48C4-B3CC-46312D303957}"/>
</file>

<file path=docProps/app.xml><?xml version="1.0" encoding="utf-8"?>
<Properties xmlns="http://schemas.openxmlformats.org/officeDocument/2006/extended-properties" xmlns:vt="http://schemas.openxmlformats.org/officeDocument/2006/docPropsVTypes">
  <Template/>
  <TotalTime>6244</TotalTime>
  <Words>1926</Words>
  <Application>Microsoft Office PowerPoint</Application>
  <PresentationFormat>On-screen Show (4:3)</PresentationFormat>
  <Paragraphs>159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Introduction</vt:lpstr>
      <vt:lpstr>Introduction (cont.)</vt:lpstr>
      <vt:lpstr>Types of Cooling Systems</vt:lpstr>
      <vt:lpstr>Open Evaporative Cooling Systems</vt:lpstr>
      <vt:lpstr>Open Evaporative Cooling Systems</vt:lpstr>
      <vt:lpstr>Open Evaporative Cooling Systems</vt:lpstr>
      <vt:lpstr>Open Evaporative Cooling Systems (cont.)</vt:lpstr>
      <vt:lpstr>Open Evaporative Cooling Systems (cont.)</vt:lpstr>
      <vt:lpstr>Open Evaporative Cooling Systems (cont.)</vt:lpstr>
      <vt:lpstr>Open Evaporative Cooling Systems (cont.)</vt:lpstr>
      <vt:lpstr>Open Evaporative Cooling Systems (cont.)</vt:lpstr>
      <vt:lpstr>Corrosion Control</vt:lpstr>
      <vt:lpstr>Corrosion Control (cont.)</vt:lpstr>
      <vt:lpstr>Corrosion Control (cont.)</vt:lpstr>
      <vt:lpstr>Corrosion Inhibitors</vt:lpstr>
      <vt:lpstr>Corrosion Inhibitors (cont.)</vt:lpstr>
      <vt:lpstr>Sources of Deposits</vt:lpstr>
      <vt:lpstr>Control of Deposits</vt:lpstr>
      <vt:lpstr>Control of Deposits (cont.)</vt:lpstr>
      <vt:lpstr>Microbiological Aspects</vt:lpstr>
      <vt:lpstr>Types of Microbes</vt:lpstr>
      <vt:lpstr>Types of Microbes (cont.)</vt:lpstr>
      <vt:lpstr>Types of Microbes (cont.)</vt:lpstr>
      <vt:lpstr>Problems caused by Microbes</vt:lpstr>
      <vt:lpstr>Control of Microbial Activity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Merida Roets</dc:creator>
  <cp:lastModifiedBy>User</cp:lastModifiedBy>
  <cp:revision>309</cp:revision>
  <dcterms:created xsi:type="dcterms:W3CDTF">2016-11-15T07:03:29Z</dcterms:created>
  <dcterms:modified xsi:type="dcterms:W3CDTF">2019-05-09T08:21:48Z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0x010100D883F3D944B9D242BC2B2B737E9F12DD</vt:lpwstr>
  </property>
</Properties>
</file>