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3.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2.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22.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83" r:id="rId2"/>
    <p:sldId id="560" r:id="rId3"/>
    <p:sldId id="570" r:id="rId4"/>
    <p:sldId id="561" r:id="rId5"/>
    <p:sldId id="588" r:id="rId6"/>
    <p:sldId id="589" r:id="rId7"/>
    <p:sldId id="562" r:id="rId8"/>
    <p:sldId id="571" r:id="rId9"/>
    <p:sldId id="590" r:id="rId10"/>
    <p:sldId id="572" r:id="rId11"/>
    <p:sldId id="591" r:id="rId12"/>
    <p:sldId id="573" r:id="rId13"/>
    <p:sldId id="592" r:id="rId14"/>
    <p:sldId id="574" r:id="rId15"/>
    <p:sldId id="550" r:id="rId16"/>
    <p:sldId id="577" r:id="rId17"/>
    <p:sldId id="578" r:id="rId18"/>
    <p:sldId id="555" r:id="rId19"/>
    <p:sldId id="579" r:id="rId20"/>
    <p:sldId id="568" r:id="rId21"/>
    <p:sldId id="580" r:id="rId22"/>
    <p:sldId id="581" r:id="rId23"/>
    <p:sldId id="582" r:id="rId24"/>
    <p:sldId id="583" r:id="rId25"/>
    <p:sldId id="584" r:id="rId26"/>
    <p:sldId id="593" r:id="rId27"/>
    <p:sldId id="585" r:id="rId28"/>
    <p:sldId id="594" r:id="rId29"/>
    <p:sldId id="586" r:id="rId30"/>
    <p:sldId id="587" r:id="rId31"/>
    <p:sldId id="595" r:id="rId32"/>
    <p:sldId id="59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75" autoAdjust="0"/>
    <p:restoredTop sz="94582" autoAdjust="0"/>
  </p:normalViewPr>
  <p:slideViewPr>
    <p:cSldViewPr>
      <p:cViewPr>
        <p:scale>
          <a:sx n="66" d="100"/>
          <a:sy n="66" d="100"/>
        </p:scale>
        <p:origin x="-9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extBox 10"/>
          <p:cNvSpPr txBox="1"/>
          <p:nvPr userDrawn="1"/>
        </p:nvSpPr>
        <p:spPr>
          <a:xfrm>
            <a:off x="395536" y="476672"/>
            <a:ext cx="5544616" cy="1754326"/>
          </a:xfrm>
          <a:prstGeom prst="rect">
            <a:avLst/>
          </a:prstGeom>
          <a:solidFill>
            <a:schemeClr val="bg1">
              <a:lumMod val="75000"/>
            </a:schemeClr>
          </a:solidFill>
          <a:scene3d>
            <a:camera prst="orthographicFront"/>
            <a:lightRig rig="threePt" dir="t"/>
          </a:scene3d>
          <a:sp3d>
            <a:bevelT/>
          </a:sp3d>
        </p:spPr>
        <p:txBody>
          <a:bodyPr wrap="square" rtlCol="0">
            <a:spAutoFit/>
          </a:bodyPr>
          <a:lstStyle/>
          <a:p>
            <a:pPr algn="ctr"/>
            <a:r>
              <a:rPr lang="it-IT" sz="3600" b="1" dirty="0" smtClean="0">
                <a:solidFill>
                  <a:srgbClr val="C00000"/>
                </a:solidFill>
                <a:latin typeface="+mj-lt"/>
              </a:rPr>
              <a:t>NQF 5: OCCUPATIONAL CERTIFICATE: SUGAR PROCESSING CONTROLLER</a:t>
            </a: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505" y="5501695"/>
            <a:ext cx="2160240" cy="1334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92423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2019/05/09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965831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33D3F1-B886-4AA3-90B5-F60263DF2F6E}" type="datetimeFigureOut">
              <a:rPr lang="en-ZA" smtClean="0"/>
              <a:t>2019/05/09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53445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1933D3F1-B886-4AA3-90B5-F60263DF2F6E}" type="datetimeFigureOut">
              <a:rPr lang="en-ZA" smtClean="0"/>
              <a:t>2019/05/09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3622875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1933D3F1-B886-4AA3-90B5-F60263DF2F6E}" type="datetimeFigureOut">
              <a:rPr lang="en-ZA" smtClean="0"/>
              <a:t>2019/05/09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86008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1933D3F1-B886-4AA3-90B5-F60263DF2F6E}" type="datetimeFigureOut">
              <a:rPr lang="en-ZA" smtClean="0"/>
              <a:t>2019/05/09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36660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3D3F1-B886-4AA3-90B5-F60263DF2F6E}" type="datetimeFigureOut">
              <a:rPr lang="en-ZA" smtClean="0"/>
              <a:t>2019/05/09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9927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2019/05/09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17775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2019/05/09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884622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2019/05/09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349108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2019/05/09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4058339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3D3F1-B886-4AA3-90B5-F60263DF2F6E}" type="datetimeFigureOut">
              <a:rPr lang="en-ZA" smtClean="0"/>
              <a:t>2019/05/09</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F74FE-4481-45CF-9C4D-C8C0AA2C6835}" type="slidenum">
              <a:rPr lang="en-ZA" smtClean="0"/>
              <a:t>‹#›</a:t>
            </a:fld>
            <a:endParaRPr lang="en-ZA"/>
          </a:p>
        </p:txBody>
      </p:sp>
    </p:spTree>
    <p:extLst>
      <p:ext uri="{BB962C8B-B14F-4D97-AF65-F5344CB8AC3E}">
        <p14:creationId xmlns:p14="http://schemas.microsoft.com/office/powerpoint/2010/main" val="48500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91680" y="2996952"/>
            <a:ext cx="7056784" cy="2232248"/>
          </a:xfrm>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endParaRPr lang="en-US" sz="2800" dirty="0" smtClean="0">
              <a:solidFill>
                <a:srgbClr val="C0504D">
                  <a:lumMod val="75000"/>
                </a:srgbClr>
              </a:solidFill>
            </a:endParaRPr>
          </a:p>
          <a:p>
            <a:pPr algn="ctr"/>
            <a:r>
              <a:rPr lang="en-US" sz="2800" dirty="0" smtClean="0">
                <a:solidFill>
                  <a:srgbClr val="C0504D">
                    <a:lumMod val="75000"/>
                  </a:srgbClr>
                </a:solidFill>
              </a:rPr>
              <a:t>KNOWLEDGE COMPONENT: MODULE 9: </a:t>
            </a:r>
          </a:p>
          <a:p>
            <a:pPr algn="ctr"/>
            <a:r>
              <a:rPr lang="en-US" sz="2800" dirty="0" smtClean="0">
                <a:solidFill>
                  <a:srgbClr val="C0504D">
                    <a:lumMod val="75000"/>
                  </a:srgbClr>
                </a:solidFill>
              </a:rPr>
              <a:t>WATER AND EFFLUENT TREATMENT: </a:t>
            </a:r>
            <a:r>
              <a:rPr lang="en-US" sz="2800" dirty="0" smtClean="0">
                <a:solidFill>
                  <a:srgbClr val="C0504D">
                    <a:lumMod val="75000"/>
                  </a:srgbClr>
                </a:solidFill>
              </a:rPr>
              <a:t>KT 3: BOILER WATER TECHNOLOGY</a:t>
            </a:r>
          </a:p>
          <a:p>
            <a:endParaRPr lang="en-US" sz="2400" dirty="0" smtClean="0">
              <a:solidFill>
                <a:srgbClr val="C0504D">
                  <a:lumMod val="75000"/>
                </a:srgbClr>
              </a:solidFill>
            </a:endParaRPr>
          </a:p>
          <a:p>
            <a:endParaRPr lang="en-ZA" sz="2400" dirty="0">
              <a:solidFill>
                <a:srgbClr val="C0504D">
                  <a:lumMod val="75000"/>
                </a:srgbClr>
              </a:solidFill>
            </a:endParaRPr>
          </a:p>
        </p:txBody>
      </p:sp>
    </p:spTree>
    <p:extLst>
      <p:ext uri="{BB962C8B-B14F-4D97-AF65-F5344CB8AC3E}">
        <p14:creationId xmlns:p14="http://schemas.microsoft.com/office/powerpoint/2010/main" val="1659095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smtClean="0"/>
              <a:t>Principles of a Boiler</a:t>
            </a:r>
            <a:endParaRPr lang="en-US" sz="48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2400" dirty="0"/>
              <a:t>A boiler is used to evaporate water and produce steam. </a:t>
            </a:r>
            <a:endParaRPr lang="en-ZA" sz="2400" dirty="0" smtClean="0"/>
          </a:p>
          <a:p>
            <a:pPr>
              <a:spcBef>
                <a:spcPts val="0"/>
              </a:spcBef>
            </a:pPr>
            <a:r>
              <a:rPr lang="en-ZA" sz="2400" dirty="0" smtClean="0"/>
              <a:t>Basic </a:t>
            </a:r>
            <a:r>
              <a:rPr lang="en-ZA" sz="2400" dirty="0"/>
              <a:t>layout of a sugar mill </a:t>
            </a:r>
            <a:r>
              <a:rPr lang="en-ZA" sz="2400" dirty="0" smtClean="0"/>
              <a:t>boiler</a:t>
            </a:r>
            <a:endParaRPr lang="en-US" sz="2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347955" y="2042796"/>
            <a:ext cx="4016042"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5135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a:t>Principles of a Boiler </a:t>
            </a:r>
            <a:r>
              <a:rPr lang="en-US" sz="4800" dirty="0" smtClean="0"/>
              <a:t>(cont.)</a:t>
            </a:r>
            <a:endParaRPr lang="en-US" sz="48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019322" y="1174589"/>
            <a:ext cx="5033349"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6034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a:t>Principles of a Boiler (cont.)</a:t>
            </a:r>
            <a:endParaRPr lang="en-US" sz="48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2300" dirty="0"/>
              <a:t>A sugar mill boiler has two drums connected by tubes. </a:t>
            </a:r>
            <a:endParaRPr lang="en-ZA" sz="2300" dirty="0" smtClean="0"/>
          </a:p>
          <a:p>
            <a:pPr lvl="1">
              <a:spcBef>
                <a:spcPts val="0"/>
              </a:spcBef>
            </a:pPr>
            <a:r>
              <a:rPr lang="en-ZA" sz="1900" dirty="0" smtClean="0"/>
              <a:t>Top </a:t>
            </a:r>
            <a:r>
              <a:rPr lang="en-ZA" sz="1900" dirty="0"/>
              <a:t>drum (steam drum) is half filled with water </a:t>
            </a:r>
            <a:endParaRPr lang="en-ZA" sz="1900" dirty="0" smtClean="0"/>
          </a:p>
          <a:p>
            <a:pPr lvl="1">
              <a:spcBef>
                <a:spcPts val="0"/>
              </a:spcBef>
            </a:pPr>
            <a:r>
              <a:rPr lang="en-ZA" sz="1900" dirty="0"/>
              <a:t>B</a:t>
            </a:r>
            <a:r>
              <a:rPr lang="en-ZA" sz="1900" dirty="0" smtClean="0"/>
              <a:t>ottom </a:t>
            </a:r>
            <a:r>
              <a:rPr lang="en-ZA" sz="1900" dirty="0"/>
              <a:t>drum (mud drum) is completely filled with water.</a:t>
            </a:r>
            <a:endParaRPr lang="en-US" sz="1900" dirty="0"/>
          </a:p>
          <a:p>
            <a:pPr>
              <a:spcBef>
                <a:spcPts val="0"/>
              </a:spcBef>
            </a:pPr>
            <a:r>
              <a:rPr lang="en-ZA" sz="2300" dirty="0"/>
              <a:t>The forced draft fan (FD Fan) blows air into the combustion chamber where a fuel (bagasse/coal) is burned to produce hot gases.</a:t>
            </a:r>
            <a:endParaRPr lang="en-US" sz="2300" dirty="0"/>
          </a:p>
          <a:p>
            <a:pPr>
              <a:spcBef>
                <a:spcPts val="0"/>
              </a:spcBef>
            </a:pPr>
            <a:r>
              <a:rPr lang="en-ZA" sz="2300" dirty="0"/>
              <a:t>These gases are channelled so that they move between the tubes connecting the steam and mud drums. </a:t>
            </a:r>
            <a:endParaRPr lang="en-ZA" sz="2300" dirty="0" smtClean="0"/>
          </a:p>
          <a:p>
            <a:pPr>
              <a:spcBef>
                <a:spcPts val="0"/>
              </a:spcBef>
            </a:pPr>
            <a:r>
              <a:rPr lang="en-ZA" sz="2300" dirty="0" smtClean="0"/>
              <a:t>In </a:t>
            </a:r>
            <a:r>
              <a:rPr lang="en-ZA" sz="2300" dirty="0"/>
              <a:t>the process the water in the tubes is heated and the water in the steam drum boils to produce steam. </a:t>
            </a:r>
            <a:endParaRPr lang="en-ZA" sz="2300" dirty="0" smtClean="0"/>
          </a:p>
          <a:p>
            <a:pPr>
              <a:spcBef>
                <a:spcPts val="0"/>
              </a:spcBef>
            </a:pPr>
            <a:r>
              <a:rPr lang="en-ZA" sz="2300" dirty="0" smtClean="0"/>
              <a:t>The </a:t>
            </a:r>
            <a:r>
              <a:rPr lang="en-ZA" sz="2300" dirty="0"/>
              <a:t>steam produced in the top drum is extracted via tubing and is heated further (superheated) by piping this steam through </a:t>
            </a:r>
            <a:r>
              <a:rPr lang="en-ZA" sz="2300" dirty="0" err="1"/>
              <a:t>superheater</a:t>
            </a:r>
            <a:r>
              <a:rPr lang="en-ZA" sz="2300" dirty="0"/>
              <a:t> tubes placed in the path of the hot gases from the combustion chamber</a:t>
            </a:r>
            <a:r>
              <a:rPr lang="en-ZA" sz="2300" dirty="0" smtClean="0"/>
              <a:t>.</a:t>
            </a:r>
            <a:endParaRPr lang="en-US" sz="2300" dirty="0"/>
          </a:p>
        </p:txBody>
      </p:sp>
    </p:spTree>
    <p:extLst>
      <p:ext uri="{BB962C8B-B14F-4D97-AF65-F5344CB8AC3E}">
        <p14:creationId xmlns:p14="http://schemas.microsoft.com/office/powerpoint/2010/main" val="11116380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a:t>Principles of a Boiler (cont.)</a:t>
            </a:r>
            <a:endParaRPr lang="en-US" sz="48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2800" dirty="0" smtClean="0"/>
              <a:t>After </a:t>
            </a:r>
            <a:r>
              <a:rPr lang="en-ZA" sz="2800" dirty="0"/>
              <a:t>passing through the tubes the hot gases pass through an economiser where it heats the water fed to the boiler and then these gases pass through an air heater where it heats up the air before the air is fed to the combustion chamber. </a:t>
            </a:r>
            <a:endParaRPr lang="en-ZA" sz="2800" dirty="0" smtClean="0"/>
          </a:p>
          <a:p>
            <a:pPr>
              <a:spcBef>
                <a:spcPts val="0"/>
              </a:spcBef>
            </a:pPr>
            <a:r>
              <a:rPr lang="en-ZA" sz="2800" dirty="0" smtClean="0"/>
              <a:t>After </a:t>
            </a:r>
            <a:r>
              <a:rPr lang="en-ZA" sz="2800" dirty="0"/>
              <a:t>this temperature of the combustion gases is too low to be useful and these gases (called flue gasses) are extracted by the induced draft fan (ID fan) and fed to the stack for disposal to the atmosphere.</a:t>
            </a:r>
            <a:endParaRPr lang="en-US" sz="2800" dirty="0"/>
          </a:p>
          <a:p>
            <a:pPr marL="0" indent="0" algn="ctr">
              <a:spcBef>
                <a:spcPts val="0"/>
              </a:spcBef>
              <a:buNone/>
            </a:pPr>
            <a:r>
              <a:rPr lang="en-ZA" sz="2800" b="1" dirty="0"/>
              <a:t>In summary, a boiler receives </a:t>
            </a:r>
            <a:r>
              <a:rPr lang="en-ZA" sz="2800" b="1" dirty="0" err="1"/>
              <a:t>feedwater</a:t>
            </a:r>
            <a:r>
              <a:rPr lang="en-ZA" sz="2800" b="1" dirty="0"/>
              <a:t>, adds heat to it from the burning of a fuel and converts it to steam</a:t>
            </a:r>
            <a:r>
              <a:rPr lang="en-ZA" sz="2800" b="1" dirty="0" smtClean="0"/>
              <a:t>.</a:t>
            </a:r>
            <a:endParaRPr lang="en-US" sz="2800" b="1" dirty="0"/>
          </a:p>
        </p:txBody>
      </p:sp>
    </p:spTree>
    <p:extLst>
      <p:ext uri="{BB962C8B-B14F-4D97-AF65-F5344CB8AC3E}">
        <p14:creationId xmlns:p14="http://schemas.microsoft.com/office/powerpoint/2010/main" val="3724221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a:t>Principles of a Boiler (cont.)</a:t>
            </a:r>
            <a:endParaRPr lang="en-US" sz="48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3000" dirty="0" smtClean="0"/>
              <a:t>When </a:t>
            </a:r>
            <a:r>
              <a:rPr lang="en-ZA" sz="3000" dirty="0"/>
              <a:t>water evaporates to produce steam, the steam coming off is much purer than the water. </a:t>
            </a:r>
            <a:endParaRPr lang="en-ZA" sz="3000" dirty="0" smtClean="0"/>
          </a:p>
          <a:p>
            <a:pPr>
              <a:spcBef>
                <a:spcPts val="0"/>
              </a:spcBef>
            </a:pPr>
            <a:r>
              <a:rPr lang="en-ZA" sz="3000" dirty="0" smtClean="0"/>
              <a:t>This </a:t>
            </a:r>
            <a:r>
              <a:rPr lang="en-ZA" sz="3000" dirty="0"/>
              <a:t>is because the dissolved substance/impurities present in the water do not evaporate. </a:t>
            </a:r>
            <a:endParaRPr lang="en-ZA" sz="3000" dirty="0" smtClean="0"/>
          </a:p>
          <a:p>
            <a:pPr>
              <a:spcBef>
                <a:spcPts val="0"/>
              </a:spcBef>
            </a:pPr>
            <a:r>
              <a:rPr lang="en-ZA" sz="3000" dirty="0" smtClean="0"/>
              <a:t>The </a:t>
            </a:r>
            <a:r>
              <a:rPr lang="en-ZA" sz="3000" dirty="0"/>
              <a:t>concentration of dissolved substances thus increases as more and more water is evaporated. </a:t>
            </a:r>
            <a:endParaRPr lang="en-ZA" sz="3000" dirty="0" smtClean="0"/>
          </a:p>
          <a:p>
            <a:pPr>
              <a:spcBef>
                <a:spcPts val="0"/>
              </a:spcBef>
            </a:pPr>
            <a:r>
              <a:rPr lang="en-ZA" sz="3000" dirty="0" smtClean="0"/>
              <a:t>The </a:t>
            </a:r>
            <a:r>
              <a:rPr lang="en-ZA" sz="3000" dirty="0"/>
              <a:t>term "cycle of concentration” is used to refer to the number of times that the solids in a given volume of water are concentrated.</a:t>
            </a:r>
            <a:endParaRPr lang="en-US" sz="3000" dirty="0"/>
          </a:p>
        </p:txBody>
      </p:sp>
    </p:spTree>
    <p:extLst>
      <p:ext uri="{BB962C8B-B14F-4D97-AF65-F5344CB8AC3E}">
        <p14:creationId xmlns:p14="http://schemas.microsoft.com/office/powerpoint/2010/main" val="279045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400" dirty="0"/>
              <a:t>Principles of a Boiler (cont.)</a:t>
            </a:r>
            <a:endParaRPr lang="en-US" sz="44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4063" y="1587263"/>
            <a:ext cx="4606329" cy="5143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12157" y="1916832"/>
            <a:ext cx="2031651" cy="1015663"/>
          </a:xfrm>
          <a:prstGeom prst="rect">
            <a:avLst/>
          </a:prstGeom>
          <a:solidFill>
            <a:schemeClr val="bg1"/>
          </a:solidFill>
        </p:spPr>
        <p:txBody>
          <a:bodyPr wrap="square" rtlCol="0">
            <a:spAutoFit/>
          </a:bodyPr>
          <a:lstStyle/>
          <a:p>
            <a:pPr algn="ctr"/>
            <a:r>
              <a:rPr lang="en-US" sz="2000" b="1" dirty="0" smtClean="0"/>
              <a:t>Cycles of Concentration: Example</a:t>
            </a:r>
            <a:endParaRPr lang="en-US" sz="2000" b="1" dirty="0"/>
          </a:p>
        </p:txBody>
      </p:sp>
    </p:spTree>
    <p:extLst>
      <p:ext uri="{BB962C8B-B14F-4D97-AF65-F5344CB8AC3E}">
        <p14:creationId xmlns:p14="http://schemas.microsoft.com/office/powerpoint/2010/main" val="28657865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a:t>Principles of a Boiler (cont.)</a:t>
            </a:r>
            <a:endParaRPr lang="en-US" sz="48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r>
              <a:rPr lang="en-ZA" sz="2400" dirty="0"/>
              <a:t>The total amount of dissolved substances in boiler water is referred to as the “total dissolved solids” (TDS) and is measured using conductivity.</a:t>
            </a:r>
            <a:endParaRPr lang="en-US" sz="2400" dirty="0"/>
          </a:p>
          <a:p>
            <a:r>
              <a:rPr lang="en-ZA" sz="2400" dirty="0"/>
              <a:t>The TDS is expressed in ppm (parts per million) which is the mg of dissolved solids per litre of boiler water (mg/l)</a:t>
            </a:r>
            <a:endParaRPr lang="en-US" sz="2400" dirty="0"/>
          </a:p>
          <a:p>
            <a:r>
              <a:rPr lang="en-ZA" sz="2400" dirty="0"/>
              <a:t>If the dissolved solids in boiler water are allowed to become too concentrated, substances will precipitate and cause scaling of the tubes which will reduce the heat transfer.</a:t>
            </a:r>
            <a:endParaRPr lang="en-US" sz="2400" dirty="0"/>
          </a:p>
          <a:p>
            <a:r>
              <a:rPr lang="en-ZA" sz="2400" dirty="0"/>
              <a:t>To prevent the dissolved solids from becoming too concentrated, “blowdown” is practiced. </a:t>
            </a:r>
            <a:endParaRPr lang="en-ZA" sz="2400" dirty="0" smtClean="0"/>
          </a:p>
          <a:p>
            <a:r>
              <a:rPr lang="en-ZA" sz="2400" dirty="0" smtClean="0"/>
              <a:t>This </a:t>
            </a:r>
            <a:r>
              <a:rPr lang="en-ZA" sz="2400" dirty="0"/>
              <a:t>involves draining off some of the boiler water</a:t>
            </a:r>
            <a:r>
              <a:rPr lang="en-ZA" sz="2400" dirty="0" smtClean="0"/>
              <a:t>.</a:t>
            </a:r>
            <a:endParaRPr lang="en-US" sz="2400" dirty="0"/>
          </a:p>
        </p:txBody>
      </p:sp>
    </p:spTree>
    <p:extLst>
      <p:ext uri="{BB962C8B-B14F-4D97-AF65-F5344CB8AC3E}">
        <p14:creationId xmlns:p14="http://schemas.microsoft.com/office/powerpoint/2010/main" val="16548031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a:t>Principles of a Boiler (cont.)</a:t>
            </a:r>
            <a:endParaRPr lang="en-US" sz="48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r>
              <a:rPr lang="en-ZA" sz="2600" dirty="0" smtClean="0"/>
              <a:t>In </a:t>
            </a:r>
            <a:r>
              <a:rPr lang="en-ZA" sz="2600" dirty="0"/>
              <a:t>the steam drum the blowdown is taken from just below the water surface because this is where the concentration of dissolved solids is greatest.</a:t>
            </a:r>
            <a:endParaRPr lang="en-US" sz="2600" dirty="0"/>
          </a:p>
          <a:p>
            <a:r>
              <a:rPr lang="en-ZA" sz="2600" dirty="0"/>
              <a:t>Since the water drained off during blowdown is replaced by boiler </a:t>
            </a:r>
            <a:r>
              <a:rPr lang="en-ZA" sz="2600" dirty="0" err="1"/>
              <a:t>feedwater</a:t>
            </a:r>
            <a:r>
              <a:rPr lang="en-ZA" sz="2600" dirty="0"/>
              <a:t> containing a lower concentration of dissolved substances, this is a method to keep the concentration of dissolved substances in boiler water at acceptable levels.</a:t>
            </a:r>
            <a:endParaRPr lang="en-US" sz="2600" dirty="0"/>
          </a:p>
          <a:p>
            <a:r>
              <a:rPr lang="en-ZA" sz="2600" dirty="0"/>
              <a:t>Blowdown is also done from the bottom of the mud drum. </a:t>
            </a:r>
            <a:endParaRPr lang="en-ZA" sz="2600" dirty="0" smtClean="0"/>
          </a:p>
          <a:p>
            <a:r>
              <a:rPr lang="en-ZA" sz="2600" dirty="0" smtClean="0"/>
              <a:t>This </a:t>
            </a:r>
            <a:r>
              <a:rPr lang="en-ZA" sz="2600" dirty="0"/>
              <a:t>removes sediments and precipitates (mud) that have settled at the bottom this drum.</a:t>
            </a:r>
            <a:endParaRPr lang="en-US" sz="2600" dirty="0"/>
          </a:p>
        </p:txBody>
      </p:sp>
    </p:spTree>
    <p:extLst>
      <p:ext uri="{BB962C8B-B14F-4D97-AF65-F5344CB8AC3E}">
        <p14:creationId xmlns:p14="http://schemas.microsoft.com/office/powerpoint/2010/main" val="3530584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a:t>Principles of a Boiler (cont.)</a:t>
            </a:r>
            <a:endParaRPr lang="en-US" sz="4800" dirty="0"/>
          </a:p>
        </p:txBody>
      </p:sp>
      <p:sp>
        <p:nvSpPr>
          <p:cNvPr id="9" name="Content Placeholder 2"/>
          <p:cNvSpPr>
            <a:spLocks noGrp="1"/>
          </p:cNvSpPr>
          <p:nvPr>
            <p:ph idx="1"/>
          </p:nvPr>
        </p:nvSpPr>
        <p:spPr>
          <a:xfrm>
            <a:off x="251520" y="2636912"/>
            <a:ext cx="2808312" cy="2448272"/>
          </a:xfrm>
          <a:solidFill>
            <a:schemeClr val="bg1">
              <a:lumMod val="95000"/>
              <a:alpha val="75000"/>
            </a:schemeClr>
          </a:solidFill>
          <a:scene3d>
            <a:camera prst="orthographicFront"/>
            <a:lightRig rig="threePt" dir="t"/>
          </a:scene3d>
          <a:sp3d>
            <a:bevelT/>
          </a:sp3d>
        </p:spPr>
        <p:txBody>
          <a:bodyPr>
            <a:noAutofit/>
          </a:bodyPr>
          <a:lstStyle/>
          <a:p>
            <a:pPr marL="0" indent="0" algn="ctr">
              <a:buNone/>
            </a:pPr>
            <a:r>
              <a:rPr lang="en-ZA" sz="2400" dirty="0" smtClean="0"/>
              <a:t>Shorter </a:t>
            </a:r>
            <a:r>
              <a:rPr lang="en-ZA" sz="2400" dirty="0"/>
              <a:t>more frequent blowdown is more beneficial in controlling the TDS than longer less frequent blowdown.</a:t>
            </a:r>
            <a:endParaRPr lang="en-US" sz="2400" dirty="0"/>
          </a:p>
        </p:txBody>
      </p:sp>
      <p:pic>
        <p:nvPicPr>
          <p:cNvPr id="7" name="Picture 6" descr="C:\Users\Scientific Roets\Pictures\Interval.jpg"/>
          <p:cNvPicPr/>
          <p:nvPr/>
        </p:nvPicPr>
        <p:blipFill rotWithShape="1">
          <a:blip r:embed="rId2">
            <a:extLst>
              <a:ext uri="{28A0092B-C50C-407E-A947-70E740481C1C}">
                <a14:useLocalDpi xmlns:a14="http://schemas.microsoft.com/office/drawing/2010/main" val="0"/>
              </a:ext>
            </a:extLst>
          </a:blip>
          <a:srcRect l="2976" t="11680" r="16197" b="42259"/>
          <a:stretch/>
        </p:blipFill>
        <p:spPr bwMode="auto">
          <a:xfrm>
            <a:off x="3174132" y="1556792"/>
            <a:ext cx="5704840" cy="2438400"/>
          </a:xfrm>
          <a:prstGeom prst="rect">
            <a:avLst/>
          </a:prstGeom>
          <a:noFill/>
          <a:ln>
            <a:noFill/>
          </a:ln>
          <a:extLst>
            <a:ext uri="{53640926-AAD7-44D8-BBD7-CCE9431645EC}">
              <a14:shadowObscured xmlns:a14="http://schemas.microsoft.com/office/drawing/2010/main"/>
            </a:ext>
          </a:extLst>
        </p:spPr>
      </p:pic>
      <p:pic>
        <p:nvPicPr>
          <p:cNvPr id="8" name="Picture 7" descr="C:\Users\Scientific Roets\Pictures\interval 1.jpg"/>
          <p:cNvPicPr/>
          <p:nvPr/>
        </p:nvPicPr>
        <p:blipFill rotWithShape="1">
          <a:blip r:embed="rId3">
            <a:extLst>
              <a:ext uri="{28A0092B-C50C-407E-A947-70E740481C1C}">
                <a14:useLocalDpi xmlns:a14="http://schemas.microsoft.com/office/drawing/2010/main" val="0"/>
              </a:ext>
            </a:extLst>
          </a:blip>
          <a:srcRect l="2975" t="11681" r="14546" b="42479"/>
          <a:stretch/>
        </p:blipFill>
        <p:spPr bwMode="auto">
          <a:xfrm>
            <a:off x="3174132" y="4171595"/>
            <a:ext cx="5706000" cy="24257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801556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a:t>Principles of a Boiler (cont.)</a:t>
            </a:r>
            <a:endParaRPr lang="en-US" sz="4800" dirty="0"/>
          </a:p>
        </p:txBody>
      </p:sp>
      <p:sp>
        <p:nvSpPr>
          <p:cNvPr id="9" name="Content Placeholder 2"/>
          <p:cNvSpPr>
            <a:spLocks noGrp="1"/>
          </p:cNvSpPr>
          <p:nvPr>
            <p:ph idx="1"/>
          </p:nvPr>
        </p:nvSpPr>
        <p:spPr>
          <a:xfrm>
            <a:off x="467544" y="1772816"/>
            <a:ext cx="8208912" cy="4752528"/>
          </a:xfrm>
          <a:solidFill>
            <a:schemeClr val="bg1">
              <a:lumMod val="95000"/>
              <a:alpha val="75000"/>
            </a:schemeClr>
          </a:solidFill>
          <a:scene3d>
            <a:camera prst="orthographicFront"/>
            <a:lightRig rig="threePt" dir="t"/>
          </a:scene3d>
          <a:sp3d>
            <a:bevelT/>
          </a:sp3d>
        </p:spPr>
        <p:txBody>
          <a:bodyPr>
            <a:noAutofit/>
          </a:bodyPr>
          <a:lstStyle/>
          <a:p>
            <a:r>
              <a:rPr lang="en-ZA" sz="2600" dirty="0"/>
              <a:t>Since the steam coming off the water is much purer than the water, the steam can, in theory, be condensed without contamination and be returned to the boiler as </a:t>
            </a:r>
            <a:r>
              <a:rPr lang="en-ZA" sz="2600" dirty="0" err="1"/>
              <a:t>feedwater</a:t>
            </a:r>
            <a:r>
              <a:rPr lang="en-ZA" sz="2600" dirty="0"/>
              <a:t>.</a:t>
            </a:r>
            <a:endParaRPr lang="en-US" sz="2600" dirty="0"/>
          </a:p>
          <a:p>
            <a:r>
              <a:rPr lang="en-ZA" sz="2600" dirty="0"/>
              <a:t>In practice, the system is not closed, condensates pick up foreign material and have to be dumped, leading to the need to use make-up water. </a:t>
            </a:r>
            <a:endParaRPr lang="en-ZA" sz="2600" dirty="0" smtClean="0"/>
          </a:p>
          <a:p>
            <a:r>
              <a:rPr lang="en-ZA" sz="2600" dirty="0" smtClean="0"/>
              <a:t>Impurities </a:t>
            </a:r>
            <a:r>
              <a:rPr lang="en-ZA" sz="2600" dirty="0"/>
              <a:t>carried by the make-up are thus added to the boiler. </a:t>
            </a:r>
            <a:endParaRPr lang="en-ZA" sz="2600" dirty="0" smtClean="0"/>
          </a:p>
          <a:p>
            <a:r>
              <a:rPr lang="en-ZA" sz="2600" dirty="0" smtClean="0"/>
              <a:t>These </a:t>
            </a:r>
            <a:r>
              <a:rPr lang="en-ZA" sz="2600" dirty="0"/>
              <a:t>impurities cause carryover, scaling and corrosion</a:t>
            </a:r>
            <a:r>
              <a:rPr lang="en-ZA" sz="2600" dirty="0" smtClean="0"/>
              <a:t>.</a:t>
            </a:r>
            <a:endParaRPr lang="en-US" sz="2600" dirty="0"/>
          </a:p>
        </p:txBody>
      </p:sp>
    </p:spTree>
    <p:extLst>
      <p:ext uri="{BB962C8B-B14F-4D97-AF65-F5344CB8AC3E}">
        <p14:creationId xmlns:p14="http://schemas.microsoft.com/office/powerpoint/2010/main" val="967502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5400" dirty="0" smtClean="0"/>
              <a:t>Carryover - Causes</a:t>
            </a:r>
            <a:endParaRPr lang="en-US" sz="54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US" sz="1900" b="1" dirty="0" smtClean="0"/>
              <a:t>Foaming</a:t>
            </a:r>
            <a:endParaRPr lang="en-US" sz="1900" b="1" dirty="0"/>
          </a:p>
          <a:p>
            <a:pPr lvl="1">
              <a:spcBef>
                <a:spcPts val="0"/>
              </a:spcBef>
            </a:pPr>
            <a:r>
              <a:rPr lang="en-ZA" sz="1900" dirty="0"/>
              <a:t>Bubbles of froth form and leave with the steam. </a:t>
            </a:r>
            <a:endParaRPr lang="en-ZA" sz="1900" dirty="0" smtClean="0"/>
          </a:p>
          <a:p>
            <a:pPr lvl="1">
              <a:spcBef>
                <a:spcPts val="0"/>
              </a:spcBef>
            </a:pPr>
            <a:r>
              <a:rPr lang="en-ZA" sz="1900" dirty="0" smtClean="0"/>
              <a:t>Very </a:t>
            </a:r>
            <a:r>
              <a:rPr lang="en-ZA" sz="1900" dirty="0"/>
              <a:t>high concentrations of </a:t>
            </a:r>
            <a:r>
              <a:rPr lang="en-ZA" sz="1900" dirty="0" err="1"/>
              <a:t>solubles</a:t>
            </a:r>
            <a:r>
              <a:rPr lang="en-ZA" sz="1900" dirty="0"/>
              <a:t> or </a:t>
            </a:r>
            <a:r>
              <a:rPr lang="en-ZA" sz="1900" dirty="0" err="1"/>
              <a:t>insolubles</a:t>
            </a:r>
            <a:r>
              <a:rPr lang="en-ZA" sz="1900" dirty="0"/>
              <a:t> cause foaming e.g. oils, alkalis, organic matter like sugar, etc. </a:t>
            </a:r>
            <a:endParaRPr lang="en-ZA" sz="1900" dirty="0" smtClean="0"/>
          </a:p>
          <a:p>
            <a:pPr lvl="1">
              <a:spcBef>
                <a:spcPts val="0"/>
              </a:spcBef>
            </a:pPr>
            <a:r>
              <a:rPr lang="en-ZA" sz="1900" dirty="0" smtClean="0"/>
              <a:t>Organic </a:t>
            </a:r>
            <a:r>
              <a:rPr lang="en-ZA" sz="1900" dirty="0"/>
              <a:t>antifoams are used to control foaming.</a:t>
            </a:r>
            <a:endParaRPr lang="en-US" sz="1900" dirty="0"/>
          </a:p>
          <a:p>
            <a:pPr>
              <a:spcBef>
                <a:spcPts val="0"/>
              </a:spcBef>
            </a:pPr>
            <a:r>
              <a:rPr lang="en-US" sz="1900" b="1" dirty="0" smtClean="0"/>
              <a:t>Priming</a:t>
            </a:r>
            <a:endParaRPr lang="en-US" sz="1900" b="1" dirty="0"/>
          </a:p>
          <a:p>
            <a:pPr lvl="1">
              <a:spcBef>
                <a:spcPts val="0"/>
              </a:spcBef>
            </a:pPr>
            <a:r>
              <a:rPr lang="en-ZA" sz="1900" dirty="0"/>
              <a:t>An increase in steam offtake can cause a surge in water level resulting in steam entraining water. </a:t>
            </a:r>
            <a:endParaRPr lang="en-ZA" sz="1900" dirty="0" smtClean="0"/>
          </a:p>
          <a:p>
            <a:pPr lvl="1">
              <a:spcBef>
                <a:spcPts val="0"/>
              </a:spcBef>
            </a:pPr>
            <a:r>
              <a:rPr lang="en-ZA" sz="1900" dirty="0" smtClean="0"/>
              <a:t>This </a:t>
            </a:r>
            <a:r>
              <a:rPr lang="en-ZA" sz="1900" dirty="0"/>
              <a:t>is called priming. </a:t>
            </a:r>
            <a:endParaRPr lang="en-ZA" sz="1900" dirty="0" smtClean="0"/>
          </a:p>
          <a:p>
            <a:pPr lvl="1">
              <a:spcBef>
                <a:spcPts val="0"/>
              </a:spcBef>
            </a:pPr>
            <a:r>
              <a:rPr lang="en-ZA" sz="1900" dirty="0" smtClean="0"/>
              <a:t>Other </a:t>
            </a:r>
            <a:r>
              <a:rPr lang="en-ZA" sz="1900" dirty="0"/>
              <a:t>causes are operating at too high a water level and faulty separating equipment used to separate water and steam.</a:t>
            </a:r>
            <a:endParaRPr lang="en-US" sz="1900" dirty="0"/>
          </a:p>
          <a:p>
            <a:pPr lvl="1">
              <a:spcBef>
                <a:spcPts val="0"/>
              </a:spcBef>
            </a:pPr>
            <a:r>
              <a:rPr lang="en-ZA" sz="1900" dirty="0"/>
              <a:t>The rapid jetting of water out of the boiler may pass through the system so quickly that it may not manifest itself in the </a:t>
            </a:r>
            <a:r>
              <a:rPr lang="en-ZA" sz="1900" dirty="0" err="1"/>
              <a:t>superheater</a:t>
            </a:r>
            <a:r>
              <a:rPr lang="en-ZA" sz="1900" dirty="0"/>
              <a:t> header, but will pass directly to the turbines and settle out as a deposit on the turbine blades, mainly as caustic Soda which is the highest chemical constituent in the Boiler water. </a:t>
            </a:r>
            <a:endParaRPr lang="en-ZA" sz="1900" dirty="0" smtClean="0"/>
          </a:p>
          <a:p>
            <a:pPr lvl="1">
              <a:spcBef>
                <a:spcPts val="0"/>
              </a:spcBef>
            </a:pPr>
            <a:r>
              <a:rPr lang="en-ZA" sz="1900" dirty="0" smtClean="0"/>
              <a:t>This </a:t>
            </a:r>
            <a:r>
              <a:rPr lang="en-ZA" sz="1900" dirty="0"/>
              <a:t>will damage the turbine blades</a:t>
            </a:r>
            <a:r>
              <a:rPr lang="en-ZA" sz="1900" dirty="0" smtClean="0"/>
              <a:t>.</a:t>
            </a:r>
            <a:endParaRPr lang="en-US" sz="1900" dirty="0"/>
          </a:p>
        </p:txBody>
      </p:sp>
    </p:spTree>
    <p:extLst>
      <p:ext uri="{BB962C8B-B14F-4D97-AF65-F5344CB8AC3E}">
        <p14:creationId xmlns:p14="http://schemas.microsoft.com/office/powerpoint/2010/main" val="33510438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5400" dirty="0" smtClean="0"/>
              <a:t>Carryover – Causes (cont.)</a:t>
            </a:r>
            <a:endParaRPr lang="en-US" sz="54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lvl="0"/>
            <a:r>
              <a:rPr lang="en-US" b="1" dirty="0" smtClean="0"/>
              <a:t>Droplet </a:t>
            </a:r>
            <a:r>
              <a:rPr lang="en-US" b="1" dirty="0"/>
              <a:t>entrainment</a:t>
            </a:r>
          </a:p>
          <a:p>
            <a:pPr lvl="1"/>
            <a:r>
              <a:rPr lang="en-ZA" sz="3200" dirty="0"/>
              <a:t>Droplets are thrown off into steam as the steam bubbles burst.</a:t>
            </a:r>
            <a:endParaRPr lang="en-US" sz="3200" dirty="0"/>
          </a:p>
          <a:p>
            <a:pPr lvl="0"/>
            <a:r>
              <a:rPr lang="en-US" b="1" dirty="0"/>
              <a:t>Silica Carryover</a:t>
            </a:r>
          </a:p>
          <a:p>
            <a:pPr lvl="1"/>
            <a:r>
              <a:rPr lang="en-ZA" sz="3200" dirty="0"/>
              <a:t>Silica can enter steam in water carryover, or in volatile form at pressures above 3000kPa. </a:t>
            </a:r>
            <a:endParaRPr lang="en-ZA" sz="3200" dirty="0" smtClean="0"/>
          </a:p>
          <a:p>
            <a:pPr lvl="1"/>
            <a:r>
              <a:rPr lang="en-ZA" sz="3200" dirty="0" smtClean="0"/>
              <a:t>Silica </a:t>
            </a:r>
            <a:r>
              <a:rPr lang="en-ZA" sz="3200" dirty="0"/>
              <a:t>deposits on turbine blades and on tubes can cause serious damage.</a:t>
            </a:r>
            <a:endParaRPr lang="en-US" sz="3200" dirty="0"/>
          </a:p>
        </p:txBody>
      </p:sp>
    </p:spTree>
    <p:extLst>
      <p:ext uri="{BB962C8B-B14F-4D97-AF65-F5344CB8AC3E}">
        <p14:creationId xmlns:p14="http://schemas.microsoft.com/office/powerpoint/2010/main" val="11825887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000" dirty="0" smtClean="0"/>
              <a:t>Effects and Prevention of Carryover</a:t>
            </a:r>
            <a:endParaRPr lang="en-US" sz="40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2200" dirty="0"/>
              <a:t>Solids deposit on </a:t>
            </a:r>
            <a:r>
              <a:rPr lang="en-ZA" sz="2200" dirty="0" err="1"/>
              <a:t>superheater</a:t>
            </a:r>
            <a:r>
              <a:rPr lang="en-ZA" sz="2200" dirty="0"/>
              <a:t> tubes and turbines result </a:t>
            </a:r>
            <a:r>
              <a:rPr lang="en-ZA" sz="2200" dirty="0" smtClean="0"/>
              <a:t>in:</a:t>
            </a:r>
          </a:p>
          <a:p>
            <a:pPr lvl="1">
              <a:spcBef>
                <a:spcPts val="0"/>
              </a:spcBef>
            </a:pPr>
            <a:r>
              <a:rPr lang="en-ZA" sz="2200" dirty="0" smtClean="0"/>
              <a:t>overheating</a:t>
            </a:r>
            <a:r>
              <a:rPr lang="en-ZA" sz="2200" dirty="0"/>
              <a:t>, </a:t>
            </a:r>
            <a:endParaRPr lang="en-ZA" sz="2200" dirty="0" smtClean="0"/>
          </a:p>
          <a:p>
            <a:pPr lvl="1">
              <a:spcBef>
                <a:spcPts val="0"/>
              </a:spcBef>
            </a:pPr>
            <a:r>
              <a:rPr lang="en-ZA" sz="2200" dirty="0" smtClean="0"/>
              <a:t>corrosion </a:t>
            </a:r>
            <a:r>
              <a:rPr lang="en-ZA" sz="2200" dirty="0"/>
              <a:t>and </a:t>
            </a:r>
            <a:endParaRPr lang="en-ZA" sz="2200" dirty="0" smtClean="0"/>
          </a:p>
          <a:p>
            <a:pPr lvl="1">
              <a:spcBef>
                <a:spcPts val="0"/>
              </a:spcBef>
            </a:pPr>
            <a:r>
              <a:rPr lang="en-ZA" sz="2200" dirty="0" smtClean="0"/>
              <a:t>eventual failure</a:t>
            </a:r>
          </a:p>
          <a:p>
            <a:pPr lvl="1">
              <a:spcBef>
                <a:spcPts val="0"/>
              </a:spcBef>
            </a:pPr>
            <a:r>
              <a:rPr lang="en-ZA" sz="2200" dirty="0"/>
              <a:t>c</a:t>
            </a:r>
            <a:r>
              <a:rPr lang="en-ZA" sz="2200" dirty="0" smtClean="0"/>
              <a:t>ontaminate </a:t>
            </a:r>
            <a:r>
              <a:rPr lang="en-ZA" sz="2200" dirty="0"/>
              <a:t>the material being processed.</a:t>
            </a:r>
            <a:endParaRPr lang="en-US" sz="2200" dirty="0"/>
          </a:p>
          <a:p>
            <a:pPr>
              <a:spcBef>
                <a:spcPts val="0"/>
              </a:spcBef>
            </a:pPr>
            <a:r>
              <a:rPr lang="en-ZA" sz="2200" dirty="0"/>
              <a:t>Carryover can be controlled by:</a:t>
            </a:r>
            <a:endParaRPr lang="en-US" sz="2200" dirty="0"/>
          </a:p>
          <a:p>
            <a:pPr lvl="1">
              <a:spcBef>
                <a:spcPts val="0"/>
              </a:spcBef>
            </a:pPr>
            <a:r>
              <a:rPr lang="en-ZA" sz="2200" dirty="0"/>
              <a:t>Maintaining the recommended dissolved and suspended solids concentration</a:t>
            </a:r>
            <a:endParaRPr lang="en-US" sz="2200" dirty="0"/>
          </a:p>
          <a:p>
            <a:pPr lvl="1">
              <a:spcBef>
                <a:spcPts val="0"/>
              </a:spcBef>
            </a:pPr>
            <a:r>
              <a:rPr lang="en-ZA" sz="2200" dirty="0"/>
              <a:t>Avoiding high water levels</a:t>
            </a:r>
            <a:endParaRPr lang="en-US" sz="2200" dirty="0"/>
          </a:p>
          <a:p>
            <a:pPr lvl="1">
              <a:spcBef>
                <a:spcPts val="0"/>
              </a:spcBef>
            </a:pPr>
            <a:r>
              <a:rPr lang="en-ZA" sz="2200" dirty="0"/>
              <a:t>Steady boiler operation</a:t>
            </a:r>
            <a:endParaRPr lang="en-US" sz="2200" dirty="0"/>
          </a:p>
          <a:p>
            <a:pPr lvl="1">
              <a:spcBef>
                <a:spcPts val="0"/>
              </a:spcBef>
            </a:pPr>
            <a:r>
              <a:rPr lang="en-ZA" sz="2200" dirty="0"/>
              <a:t>Dumping contaminated condensate</a:t>
            </a:r>
            <a:endParaRPr lang="en-US" sz="2200" dirty="0"/>
          </a:p>
          <a:p>
            <a:pPr lvl="1">
              <a:spcBef>
                <a:spcPts val="0"/>
              </a:spcBef>
            </a:pPr>
            <a:r>
              <a:rPr lang="en-ZA" sz="2200" dirty="0"/>
              <a:t>Using antifoams and sludge conditioners</a:t>
            </a:r>
            <a:endParaRPr lang="en-US" sz="2200" dirty="0"/>
          </a:p>
          <a:p>
            <a:pPr lvl="1">
              <a:spcBef>
                <a:spcPts val="0"/>
              </a:spcBef>
            </a:pPr>
            <a:r>
              <a:rPr lang="en-ZA" sz="2200" dirty="0"/>
              <a:t>Ensuring proper condition of steam/water separating equipment in the steam drum.</a:t>
            </a:r>
            <a:endParaRPr lang="en-US" sz="2200" dirty="0"/>
          </a:p>
        </p:txBody>
      </p:sp>
    </p:spTree>
    <p:extLst>
      <p:ext uri="{BB962C8B-B14F-4D97-AF65-F5344CB8AC3E}">
        <p14:creationId xmlns:p14="http://schemas.microsoft.com/office/powerpoint/2010/main" val="9177906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Scaling</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rmAutofit/>
          </a:bodyPr>
          <a:lstStyle/>
          <a:p>
            <a:r>
              <a:rPr lang="en-ZA" sz="2800" dirty="0"/>
              <a:t>Scaling results from impurities precipitating as their saturation levels are reached from suspended matter becoming hard and adherent</a:t>
            </a:r>
            <a:r>
              <a:rPr lang="en-ZA" sz="2800" dirty="0" smtClean="0"/>
              <a:t>.</a:t>
            </a:r>
          </a:p>
          <a:p>
            <a:endParaRPr lang="en-ZA" sz="2800" b="1" dirty="0" smtClean="0"/>
          </a:p>
          <a:p>
            <a:pPr marL="0" indent="0">
              <a:buNone/>
            </a:pPr>
            <a:r>
              <a:rPr lang="en-ZA" sz="2800" b="1" dirty="0"/>
              <a:t> </a:t>
            </a:r>
            <a:r>
              <a:rPr lang="en-ZA" sz="2800" b="1" dirty="0" smtClean="0"/>
              <a:t>       Typical </a:t>
            </a:r>
            <a:r>
              <a:rPr lang="en-ZA" sz="2800" b="1" dirty="0"/>
              <a:t>scales formed in boilers</a:t>
            </a:r>
            <a:r>
              <a:rPr lang="en-ZA" sz="2800" b="1" dirty="0" smtClean="0"/>
              <a:t>:</a:t>
            </a:r>
            <a:endParaRPr lang="en-US" sz="2800"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9606" y="2636912"/>
            <a:ext cx="2402659" cy="3267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p14="http://schemas.microsoft.com/office/powerpoint/2010/main" val="943659508"/>
              </p:ext>
            </p:extLst>
          </p:nvPr>
        </p:nvGraphicFramePr>
        <p:xfrm>
          <a:off x="467544" y="3933056"/>
          <a:ext cx="5832647" cy="2194560"/>
        </p:xfrm>
        <a:graphic>
          <a:graphicData uri="http://schemas.openxmlformats.org/drawingml/2006/table">
            <a:tbl>
              <a:tblPr firstRow="1" firstCol="1" bandRow="1">
                <a:tableStyleId>{306799F8-075E-4A3A-A7F6-7FBC6576F1A4}</a:tableStyleId>
              </a:tblPr>
              <a:tblGrid>
                <a:gridCol w="3094788"/>
                <a:gridCol w="2737859"/>
              </a:tblGrid>
              <a:tr h="0">
                <a:tc>
                  <a:txBody>
                    <a:bodyPr/>
                    <a:lstStyle/>
                    <a:p>
                      <a:pPr algn="ctr">
                        <a:spcBef>
                          <a:spcPts val="300"/>
                        </a:spcBef>
                        <a:spcAft>
                          <a:spcPts val="300"/>
                        </a:spcAft>
                      </a:pPr>
                      <a:r>
                        <a:rPr lang="en-ZA" sz="2400" dirty="0">
                          <a:effectLst/>
                        </a:rPr>
                        <a:t>Calcium carbonate (</a:t>
                      </a:r>
                      <a:r>
                        <a:rPr lang="en-ZA" sz="2400" dirty="0" err="1">
                          <a:effectLst/>
                        </a:rPr>
                        <a:t>CaCo</a:t>
                      </a:r>
                      <a:r>
                        <a:rPr lang="en-ZA" sz="2400" dirty="0">
                          <a:effectLst/>
                        </a:rPr>
                        <a:t>₃)</a:t>
                      </a:r>
                      <a:endParaRPr lang="en-US" sz="2400" dirty="0">
                        <a:effectLst/>
                        <a:latin typeface="Calibri"/>
                        <a:ea typeface="Calibri"/>
                        <a:cs typeface="Times New Roman"/>
                      </a:endParaRPr>
                    </a:p>
                  </a:txBody>
                  <a:tcPr marL="68580" marR="68580" marT="0" marB="0"/>
                </a:tc>
                <a:tc>
                  <a:txBody>
                    <a:bodyPr/>
                    <a:lstStyle/>
                    <a:p>
                      <a:pPr algn="ctr">
                        <a:spcBef>
                          <a:spcPts val="300"/>
                        </a:spcBef>
                        <a:spcAft>
                          <a:spcPts val="300"/>
                        </a:spcAft>
                      </a:pPr>
                      <a:r>
                        <a:rPr lang="en-ZA" sz="2400">
                          <a:effectLst/>
                        </a:rPr>
                        <a:t>Relatively hard deposit</a:t>
                      </a:r>
                      <a:endParaRPr lang="en-US" sz="2400">
                        <a:effectLst/>
                        <a:latin typeface="Calibri"/>
                        <a:ea typeface="Calibri"/>
                        <a:cs typeface="Times New Roman"/>
                      </a:endParaRPr>
                    </a:p>
                  </a:txBody>
                  <a:tcPr marL="68580" marR="68580" marT="0" marB="0"/>
                </a:tc>
              </a:tr>
              <a:tr h="0">
                <a:tc>
                  <a:txBody>
                    <a:bodyPr/>
                    <a:lstStyle/>
                    <a:p>
                      <a:pPr algn="ctr">
                        <a:spcBef>
                          <a:spcPts val="300"/>
                        </a:spcBef>
                        <a:spcAft>
                          <a:spcPts val="300"/>
                        </a:spcAft>
                      </a:pPr>
                      <a:r>
                        <a:rPr lang="en-ZA" sz="2400" dirty="0">
                          <a:effectLst/>
                        </a:rPr>
                        <a:t>Iron Silicate</a:t>
                      </a:r>
                      <a:endParaRPr lang="en-US" sz="2400" dirty="0">
                        <a:effectLst/>
                        <a:latin typeface="Calibri"/>
                        <a:ea typeface="Calibri"/>
                        <a:cs typeface="Times New Roman"/>
                      </a:endParaRPr>
                    </a:p>
                  </a:txBody>
                  <a:tcPr marL="68580" marR="68580" marT="0" marB="0"/>
                </a:tc>
                <a:tc>
                  <a:txBody>
                    <a:bodyPr/>
                    <a:lstStyle/>
                    <a:p>
                      <a:pPr algn="ctr">
                        <a:spcBef>
                          <a:spcPts val="300"/>
                        </a:spcBef>
                        <a:spcAft>
                          <a:spcPts val="300"/>
                        </a:spcAft>
                      </a:pPr>
                      <a:r>
                        <a:rPr lang="en-ZA" sz="2400" dirty="0">
                          <a:effectLst/>
                        </a:rPr>
                        <a:t> </a:t>
                      </a:r>
                      <a:endParaRPr lang="en-US" sz="2400" dirty="0">
                        <a:effectLst/>
                        <a:latin typeface="Calibri"/>
                        <a:ea typeface="Calibri"/>
                        <a:cs typeface="Times New Roman"/>
                      </a:endParaRPr>
                    </a:p>
                  </a:txBody>
                  <a:tcPr marL="68580" marR="68580" marT="0" marB="0"/>
                </a:tc>
              </a:tr>
              <a:tr h="0">
                <a:tc>
                  <a:txBody>
                    <a:bodyPr/>
                    <a:lstStyle/>
                    <a:p>
                      <a:pPr algn="ctr">
                        <a:spcBef>
                          <a:spcPts val="300"/>
                        </a:spcBef>
                        <a:spcAft>
                          <a:spcPts val="300"/>
                        </a:spcAft>
                      </a:pPr>
                      <a:r>
                        <a:rPr lang="en-ZA" sz="2400">
                          <a:effectLst/>
                        </a:rPr>
                        <a:t>Calcium silicate</a:t>
                      </a:r>
                      <a:endParaRPr lang="en-US" sz="2400">
                        <a:effectLst/>
                        <a:latin typeface="Calibri"/>
                        <a:ea typeface="Calibri"/>
                        <a:cs typeface="Times New Roman"/>
                      </a:endParaRPr>
                    </a:p>
                  </a:txBody>
                  <a:tcPr marL="68580" marR="68580" marT="0" marB="0"/>
                </a:tc>
                <a:tc>
                  <a:txBody>
                    <a:bodyPr/>
                    <a:lstStyle/>
                    <a:p>
                      <a:pPr algn="ctr">
                        <a:spcBef>
                          <a:spcPts val="300"/>
                        </a:spcBef>
                        <a:spcAft>
                          <a:spcPts val="300"/>
                        </a:spcAft>
                      </a:pPr>
                      <a:r>
                        <a:rPr lang="en-ZA" sz="2400" dirty="0">
                          <a:effectLst/>
                        </a:rPr>
                        <a:t>Hard brittle deposit</a:t>
                      </a:r>
                      <a:endParaRPr lang="en-US" sz="2400" dirty="0">
                        <a:effectLst/>
                        <a:latin typeface="Calibri"/>
                        <a:ea typeface="Calibri"/>
                        <a:cs typeface="Times New Roman"/>
                      </a:endParaRPr>
                    </a:p>
                  </a:txBody>
                  <a:tcPr marL="68580" marR="68580" marT="0" marB="0"/>
                </a:tc>
              </a:tr>
              <a:tr h="0">
                <a:tc>
                  <a:txBody>
                    <a:bodyPr/>
                    <a:lstStyle/>
                    <a:p>
                      <a:pPr algn="ctr">
                        <a:spcBef>
                          <a:spcPts val="300"/>
                        </a:spcBef>
                        <a:spcAft>
                          <a:spcPts val="300"/>
                        </a:spcAft>
                      </a:pPr>
                      <a:r>
                        <a:rPr lang="en-ZA" sz="2400">
                          <a:effectLst/>
                        </a:rPr>
                        <a:t>Magnesium silicate</a:t>
                      </a:r>
                      <a:endParaRPr lang="en-US" sz="2400">
                        <a:effectLst/>
                        <a:latin typeface="Calibri"/>
                        <a:ea typeface="Calibri"/>
                        <a:cs typeface="Times New Roman"/>
                      </a:endParaRPr>
                    </a:p>
                  </a:txBody>
                  <a:tcPr marL="68580" marR="68580" marT="0" marB="0"/>
                </a:tc>
                <a:tc>
                  <a:txBody>
                    <a:bodyPr/>
                    <a:lstStyle/>
                    <a:p>
                      <a:pPr algn="ctr">
                        <a:spcBef>
                          <a:spcPts val="300"/>
                        </a:spcBef>
                        <a:spcAft>
                          <a:spcPts val="300"/>
                        </a:spcAft>
                      </a:pPr>
                      <a:r>
                        <a:rPr lang="en-ZA" sz="2400" dirty="0">
                          <a:effectLst/>
                        </a:rPr>
                        <a:t> </a:t>
                      </a:r>
                      <a:endParaRPr lang="en-US" sz="2400" dirty="0">
                        <a:effectLst/>
                        <a:latin typeface="Calibri"/>
                        <a:ea typeface="Calibri"/>
                        <a:cs typeface="Times New Roman"/>
                      </a:endParaRPr>
                    </a:p>
                  </a:txBody>
                  <a:tcPr marL="68580" marR="68580" marT="0" marB="0"/>
                </a:tc>
              </a:tr>
              <a:tr h="0">
                <a:tc>
                  <a:txBody>
                    <a:bodyPr/>
                    <a:lstStyle/>
                    <a:p>
                      <a:pPr algn="ctr">
                        <a:spcBef>
                          <a:spcPts val="300"/>
                        </a:spcBef>
                        <a:spcAft>
                          <a:spcPts val="300"/>
                        </a:spcAft>
                      </a:pPr>
                      <a:r>
                        <a:rPr lang="en-ZA" sz="2400">
                          <a:effectLst/>
                        </a:rPr>
                        <a:t>Calcium sulphate</a:t>
                      </a:r>
                      <a:endParaRPr lang="en-US" sz="2400">
                        <a:effectLst/>
                        <a:latin typeface="Calibri"/>
                        <a:ea typeface="Calibri"/>
                        <a:cs typeface="Times New Roman"/>
                      </a:endParaRPr>
                    </a:p>
                  </a:txBody>
                  <a:tcPr marL="68580" marR="68580" marT="0" marB="0"/>
                </a:tc>
                <a:tc>
                  <a:txBody>
                    <a:bodyPr/>
                    <a:lstStyle/>
                    <a:p>
                      <a:pPr algn="ctr">
                        <a:spcBef>
                          <a:spcPts val="300"/>
                        </a:spcBef>
                        <a:spcAft>
                          <a:spcPts val="300"/>
                        </a:spcAft>
                      </a:pPr>
                      <a:r>
                        <a:rPr lang="en-ZA" sz="2400" dirty="0">
                          <a:effectLst/>
                        </a:rPr>
                        <a:t>Hard scale</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0123763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Effects of Scaling</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rmAutofit/>
          </a:bodyPr>
          <a:lstStyle/>
          <a:p>
            <a:r>
              <a:rPr lang="en-ZA" sz="3600" dirty="0"/>
              <a:t>Scale acts as an insulator, reducing the rate of heat transfer. </a:t>
            </a:r>
            <a:endParaRPr lang="en-ZA" sz="3600" dirty="0" smtClean="0"/>
          </a:p>
          <a:p>
            <a:r>
              <a:rPr lang="en-ZA" sz="3600" dirty="0" smtClean="0"/>
              <a:t>Tube </a:t>
            </a:r>
            <a:r>
              <a:rPr lang="en-ZA" sz="3600" dirty="0"/>
              <a:t>overheating and subsequent failure can result. </a:t>
            </a:r>
            <a:endParaRPr lang="en-ZA" sz="3600" dirty="0" smtClean="0"/>
          </a:p>
          <a:p>
            <a:r>
              <a:rPr lang="en-ZA" sz="3600" dirty="0" smtClean="0"/>
              <a:t>Tubes </a:t>
            </a:r>
            <a:r>
              <a:rPr lang="en-ZA" sz="3600" dirty="0"/>
              <a:t>can even plug completely. </a:t>
            </a:r>
            <a:endParaRPr lang="en-ZA" sz="3600" dirty="0" smtClean="0"/>
          </a:p>
          <a:p>
            <a:r>
              <a:rPr lang="en-ZA" sz="3600" dirty="0" smtClean="0"/>
              <a:t>Scale </a:t>
            </a:r>
            <a:r>
              <a:rPr lang="en-ZA" sz="3600" dirty="0"/>
              <a:t>also provides a cover which corrosion can occur.</a:t>
            </a:r>
            <a:endParaRPr lang="en-US" sz="3600" dirty="0"/>
          </a:p>
        </p:txBody>
      </p:sp>
    </p:spTree>
    <p:extLst>
      <p:ext uri="{BB962C8B-B14F-4D97-AF65-F5344CB8AC3E}">
        <p14:creationId xmlns:p14="http://schemas.microsoft.com/office/powerpoint/2010/main" val="22103805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Causes of Scaling</a:t>
            </a:r>
            <a:endParaRPr lang="en-ZA" sz="5400" dirty="0"/>
          </a:p>
        </p:txBody>
      </p:sp>
      <p:sp>
        <p:nvSpPr>
          <p:cNvPr id="9" name="Content Placeholder 2"/>
          <p:cNvSpPr>
            <a:spLocks noGrp="1"/>
          </p:cNvSpPr>
          <p:nvPr>
            <p:ph idx="1"/>
          </p:nvPr>
        </p:nvSpPr>
        <p:spPr>
          <a:xfrm>
            <a:off x="467544" y="1600200"/>
            <a:ext cx="8208912" cy="4997152"/>
          </a:xfrm>
          <a:solidFill>
            <a:schemeClr val="bg1">
              <a:lumMod val="95000"/>
              <a:alpha val="75000"/>
            </a:schemeClr>
          </a:solidFill>
          <a:scene3d>
            <a:camera prst="orthographicFront"/>
            <a:lightRig rig="threePt" dir="t"/>
          </a:scene3d>
          <a:sp3d>
            <a:bevelT/>
          </a:sp3d>
        </p:spPr>
        <p:txBody>
          <a:bodyPr>
            <a:normAutofit fontScale="92500" lnSpcReduction="20000"/>
          </a:bodyPr>
          <a:lstStyle/>
          <a:p>
            <a:r>
              <a:rPr lang="en-ZA" dirty="0"/>
              <a:t>Hardness refers to the total concentration of calcium (Ca</a:t>
            </a:r>
            <a:r>
              <a:rPr lang="en-ZA" baseline="30000" dirty="0"/>
              <a:t>2+</a:t>
            </a:r>
            <a:r>
              <a:rPr lang="en-ZA" dirty="0"/>
              <a:t>) and magnesium ions (Mg</a:t>
            </a:r>
            <a:r>
              <a:rPr lang="en-ZA" baseline="30000" dirty="0"/>
              <a:t>2+</a:t>
            </a:r>
            <a:r>
              <a:rPr lang="en-ZA" dirty="0"/>
              <a:t>) in water. </a:t>
            </a:r>
            <a:endParaRPr lang="en-ZA" dirty="0" smtClean="0"/>
          </a:p>
          <a:p>
            <a:r>
              <a:rPr lang="en-ZA" dirty="0" smtClean="0"/>
              <a:t>Calcium </a:t>
            </a:r>
            <a:r>
              <a:rPr lang="en-ZA" dirty="0"/>
              <a:t>and magnesium in water are the main causes of scaling. </a:t>
            </a:r>
            <a:endParaRPr lang="en-ZA" dirty="0" smtClean="0"/>
          </a:p>
          <a:p>
            <a:r>
              <a:rPr lang="en-ZA" dirty="0" smtClean="0"/>
              <a:t>They </a:t>
            </a:r>
            <a:r>
              <a:rPr lang="en-ZA" dirty="0"/>
              <a:t>can deposit as phosphate, carbonate or sulphate scale. </a:t>
            </a:r>
            <a:endParaRPr lang="en-ZA" dirty="0" smtClean="0"/>
          </a:p>
          <a:p>
            <a:r>
              <a:rPr lang="en-ZA" dirty="0" smtClean="0"/>
              <a:t>Silica</a:t>
            </a:r>
            <a:r>
              <a:rPr lang="en-ZA" dirty="0"/>
              <a:t>, suspended solids, products of corrosion, and low alkalinity also lead to scaling. </a:t>
            </a:r>
            <a:endParaRPr lang="en-ZA" dirty="0" smtClean="0"/>
          </a:p>
          <a:p>
            <a:r>
              <a:rPr lang="en-ZA" dirty="0" smtClean="0"/>
              <a:t>Where </a:t>
            </a:r>
            <a:r>
              <a:rPr lang="en-ZA" dirty="0"/>
              <a:t>chemicals do not precipitate directly onto tubes, they may form </a:t>
            </a:r>
            <a:r>
              <a:rPr lang="en-ZA" dirty="0" err="1"/>
              <a:t>sludges</a:t>
            </a:r>
            <a:r>
              <a:rPr lang="en-ZA" dirty="0"/>
              <a:t> that subsequently become adherent.</a:t>
            </a:r>
            <a:endParaRPr lang="en-US" dirty="0"/>
          </a:p>
        </p:txBody>
      </p:sp>
    </p:spTree>
    <p:extLst>
      <p:ext uri="{BB962C8B-B14F-4D97-AF65-F5344CB8AC3E}">
        <p14:creationId xmlns:p14="http://schemas.microsoft.com/office/powerpoint/2010/main" val="31789927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4800" dirty="0" smtClean="0"/>
              <a:t>Prevention of Scaling</a:t>
            </a:r>
            <a:endParaRPr lang="en-ZA" sz="4800" dirty="0"/>
          </a:p>
        </p:txBody>
      </p:sp>
      <p:sp>
        <p:nvSpPr>
          <p:cNvPr id="9" name="Content Placeholder 2"/>
          <p:cNvSpPr>
            <a:spLocks noGrp="1"/>
          </p:cNvSpPr>
          <p:nvPr>
            <p:ph idx="1"/>
          </p:nvPr>
        </p:nvSpPr>
        <p:spPr>
          <a:xfrm>
            <a:off x="179512" y="1600200"/>
            <a:ext cx="8784976" cy="5141168"/>
          </a:xfrm>
          <a:solidFill>
            <a:schemeClr val="bg1">
              <a:lumMod val="95000"/>
              <a:alpha val="75000"/>
            </a:schemeClr>
          </a:solidFill>
          <a:scene3d>
            <a:camera prst="orthographicFront"/>
            <a:lightRig rig="threePt" dir="t"/>
          </a:scene3d>
          <a:sp3d>
            <a:bevelT/>
          </a:sp3d>
        </p:spPr>
        <p:txBody>
          <a:bodyPr>
            <a:noAutofit/>
          </a:bodyPr>
          <a:lstStyle/>
          <a:p>
            <a:pPr lvl="0">
              <a:spcBef>
                <a:spcPts val="0"/>
              </a:spcBef>
            </a:pPr>
            <a:r>
              <a:rPr lang="en-ZA" sz="2200" b="1" dirty="0"/>
              <a:t>Sludge conditioners</a:t>
            </a:r>
            <a:r>
              <a:rPr lang="en-ZA" sz="2200" dirty="0"/>
              <a:t> are chemicals that ensure that precipitates remain in the form of sludge and are used to control scaling. </a:t>
            </a:r>
            <a:endParaRPr lang="en-ZA" sz="2200" dirty="0" smtClean="0"/>
          </a:p>
          <a:p>
            <a:pPr lvl="0">
              <a:spcBef>
                <a:spcPts val="0"/>
              </a:spcBef>
            </a:pPr>
            <a:r>
              <a:rPr lang="en-ZA" sz="2200" dirty="0" smtClean="0"/>
              <a:t>Excess </a:t>
            </a:r>
            <a:r>
              <a:rPr lang="en-ZA" sz="2200" dirty="0"/>
              <a:t>sludge is removed by blowdown.</a:t>
            </a:r>
            <a:endParaRPr lang="en-US" sz="2200" dirty="0"/>
          </a:p>
          <a:p>
            <a:pPr>
              <a:spcBef>
                <a:spcPts val="0"/>
              </a:spcBef>
            </a:pPr>
            <a:r>
              <a:rPr lang="en-ZA" sz="2200" dirty="0"/>
              <a:t>Calcium (ca</a:t>
            </a:r>
            <a:r>
              <a:rPr lang="en-ZA" sz="2200" baseline="30000" dirty="0"/>
              <a:t>2+</a:t>
            </a:r>
            <a:r>
              <a:rPr lang="en-ZA" sz="2200" dirty="0"/>
              <a:t>) ions can be removed by precipitating as calcium </a:t>
            </a:r>
            <a:r>
              <a:rPr lang="en-ZA" sz="2200" dirty="0" smtClean="0"/>
              <a:t>phosphate</a:t>
            </a:r>
          </a:p>
          <a:p>
            <a:pPr>
              <a:spcBef>
                <a:spcPts val="0"/>
              </a:spcBef>
            </a:pPr>
            <a:endParaRPr lang="en-ZA" sz="2200" dirty="0"/>
          </a:p>
          <a:p>
            <a:pPr>
              <a:spcBef>
                <a:spcPts val="0"/>
              </a:spcBef>
            </a:pPr>
            <a:endParaRPr lang="en-US" sz="2200" dirty="0"/>
          </a:p>
          <a:p>
            <a:pPr>
              <a:spcBef>
                <a:spcPts val="0"/>
              </a:spcBef>
            </a:pPr>
            <a:r>
              <a:rPr lang="en-ZA" sz="2200" dirty="0"/>
              <a:t>Magnesium (mg</a:t>
            </a:r>
            <a:r>
              <a:rPr lang="en-ZA" sz="2200" baseline="30000" dirty="0"/>
              <a:t>2+</a:t>
            </a:r>
            <a:r>
              <a:rPr lang="en-ZA" sz="2200" dirty="0"/>
              <a:t>) ions can be removed by precipitating as magnesium </a:t>
            </a:r>
            <a:r>
              <a:rPr lang="en-ZA" sz="2200" dirty="0" smtClean="0"/>
              <a:t>hydroxide</a:t>
            </a:r>
          </a:p>
          <a:p>
            <a:pPr>
              <a:spcBef>
                <a:spcPts val="0"/>
              </a:spcBef>
            </a:pPr>
            <a:endParaRPr lang="en-ZA" sz="2200" dirty="0" smtClean="0"/>
          </a:p>
          <a:p>
            <a:pPr>
              <a:spcBef>
                <a:spcPts val="0"/>
              </a:spcBef>
            </a:pPr>
            <a:endParaRPr lang="en-US" sz="2200" dirty="0"/>
          </a:p>
          <a:p>
            <a:pPr>
              <a:spcBef>
                <a:spcPts val="0"/>
              </a:spcBef>
            </a:pPr>
            <a:endParaRPr lang="en-ZA" sz="2200" dirty="0" smtClean="0"/>
          </a:p>
          <a:p>
            <a:pPr>
              <a:spcBef>
                <a:spcPts val="0"/>
              </a:spcBef>
            </a:pPr>
            <a:r>
              <a:rPr lang="en-ZA" sz="2200" dirty="0" smtClean="0"/>
              <a:t>The </a:t>
            </a:r>
            <a:r>
              <a:rPr lang="en-ZA" sz="2200" dirty="0"/>
              <a:t>Ca</a:t>
            </a:r>
            <a:r>
              <a:rPr lang="en-ZA" sz="2200" baseline="-25000" dirty="0"/>
              <a:t>3</a:t>
            </a:r>
            <a:r>
              <a:rPr lang="en-ZA" sz="2200" dirty="0"/>
              <a:t>(PO</a:t>
            </a:r>
            <a:r>
              <a:rPr lang="en-ZA" sz="2200" baseline="-25000" dirty="0"/>
              <a:t>4</a:t>
            </a:r>
            <a:r>
              <a:rPr lang="en-ZA" sz="2200" dirty="0"/>
              <a:t>)</a:t>
            </a:r>
            <a:r>
              <a:rPr lang="en-ZA" sz="2200" baseline="-25000" dirty="0"/>
              <a:t>2 </a:t>
            </a:r>
            <a:r>
              <a:rPr lang="en-ZA" sz="2200" dirty="0"/>
              <a:t>and Mg(OH)</a:t>
            </a:r>
            <a:r>
              <a:rPr lang="en-ZA" sz="2200" baseline="-25000" dirty="0"/>
              <a:t>2</a:t>
            </a:r>
            <a:r>
              <a:rPr lang="en-ZA" sz="2200" dirty="0"/>
              <a:t> precipitates are very fine and are easily conditioned by the dispersants in the boiler chemical compounds and ultimately removed via blowdown.</a:t>
            </a:r>
            <a:endParaRPr lang="en-US" sz="2200"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6198" y="3140968"/>
            <a:ext cx="4718050"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4518051"/>
            <a:ext cx="3575472" cy="99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59358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4800" dirty="0"/>
              <a:t>Prevention of </a:t>
            </a:r>
            <a:r>
              <a:rPr lang="en-US" sz="4800" dirty="0" smtClean="0"/>
              <a:t>Scaling (cont.)</a:t>
            </a:r>
            <a:endParaRPr lang="en-ZA" sz="48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lvl="0"/>
            <a:r>
              <a:rPr lang="en-ZA" b="1" dirty="0"/>
              <a:t>A </a:t>
            </a:r>
            <a:r>
              <a:rPr lang="en-ZA" b="1" dirty="0" err="1"/>
              <a:t>chelant</a:t>
            </a:r>
            <a:r>
              <a:rPr lang="en-ZA" dirty="0"/>
              <a:t> can be used to form a soluble complex with calcium and magnesium ions. </a:t>
            </a:r>
            <a:endParaRPr lang="en-ZA" dirty="0" smtClean="0"/>
          </a:p>
          <a:p>
            <a:pPr lvl="0"/>
            <a:r>
              <a:rPr lang="en-ZA" dirty="0" smtClean="0"/>
              <a:t>Common </a:t>
            </a:r>
            <a:r>
              <a:rPr lang="en-ZA" dirty="0" err="1"/>
              <a:t>chelants</a:t>
            </a:r>
            <a:r>
              <a:rPr lang="en-ZA" dirty="0"/>
              <a:t> are E.D.T.A. and N.T.A. </a:t>
            </a:r>
            <a:endParaRPr lang="en-ZA" dirty="0" smtClean="0"/>
          </a:p>
          <a:p>
            <a:pPr lvl="0"/>
            <a:r>
              <a:rPr lang="en-ZA" dirty="0" smtClean="0"/>
              <a:t>The </a:t>
            </a:r>
            <a:r>
              <a:rPr lang="en-ZA" dirty="0"/>
              <a:t>use of </a:t>
            </a:r>
            <a:r>
              <a:rPr lang="en-ZA" dirty="0" err="1"/>
              <a:t>chelants</a:t>
            </a:r>
            <a:r>
              <a:rPr lang="en-ZA" dirty="0"/>
              <a:t> is limited by the following factors.</a:t>
            </a:r>
            <a:endParaRPr lang="en-US" dirty="0"/>
          </a:p>
          <a:p>
            <a:pPr lvl="1"/>
            <a:r>
              <a:rPr lang="en-ZA" sz="3200" dirty="0"/>
              <a:t>High cost</a:t>
            </a:r>
            <a:endParaRPr lang="en-US" sz="3200" dirty="0"/>
          </a:p>
          <a:p>
            <a:pPr lvl="1"/>
            <a:r>
              <a:rPr lang="en-ZA" sz="3200" dirty="0"/>
              <a:t>Corrosive nature</a:t>
            </a:r>
            <a:endParaRPr lang="en-US" sz="3200" dirty="0"/>
          </a:p>
          <a:p>
            <a:pPr lvl="1"/>
            <a:r>
              <a:rPr lang="en-ZA" sz="3200" dirty="0"/>
              <a:t>Not suitable for high hardness levels</a:t>
            </a:r>
            <a:endParaRPr lang="en-US" sz="3200" dirty="0"/>
          </a:p>
        </p:txBody>
      </p:sp>
    </p:spTree>
    <p:extLst>
      <p:ext uri="{BB962C8B-B14F-4D97-AF65-F5344CB8AC3E}">
        <p14:creationId xmlns:p14="http://schemas.microsoft.com/office/powerpoint/2010/main" val="40369477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a:t>Prevention of Scaling (cont.)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lvl="0"/>
            <a:r>
              <a:rPr lang="en-ZA" b="1" dirty="0"/>
              <a:t>Crystal habit modifiers</a:t>
            </a:r>
            <a:r>
              <a:rPr lang="en-ZA" dirty="0"/>
              <a:t> like phosphonates tend to increase the solubility of scale forming substances.</a:t>
            </a:r>
            <a:endParaRPr lang="en-US" dirty="0"/>
          </a:p>
          <a:p>
            <a:r>
              <a:rPr lang="en-ZA" dirty="0"/>
              <a:t>On a cost effective basis the phosphate / phosphonate programme has been found to be most beneficial in the sugar industry and is very easy to control.</a:t>
            </a:r>
            <a:endParaRPr lang="en-US" dirty="0"/>
          </a:p>
        </p:txBody>
      </p:sp>
    </p:spTree>
    <p:extLst>
      <p:ext uri="{BB962C8B-B14F-4D97-AF65-F5344CB8AC3E}">
        <p14:creationId xmlns:p14="http://schemas.microsoft.com/office/powerpoint/2010/main" val="33832728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a:t>Prevention of Scaling (cont.)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r>
              <a:rPr lang="en-ZA" sz="3600" dirty="0"/>
              <a:t>Hardness (Ca</a:t>
            </a:r>
            <a:r>
              <a:rPr lang="en-ZA" sz="3600" baseline="30000" dirty="0"/>
              <a:t>2+</a:t>
            </a:r>
            <a:r>
              <a:rPr lang="en-ZA" sz="3600" dirty="0"/>
              <a:t> and Mg</a:t>
            </a:r>
            <a:r>
              <a:rPr lang="en-ZA" sz="3600" baseline="30000" dirty="0"/>
              <a:t>2+</a:t>
            </a:r>
            <a:r>
              <a:rPr lang="en-ZA" sz="3600" dirty="0"/>
              <a:t> ions) can be removed from boiler </a:t>
            </a:r>
            <a:r>
              <a:rPr lang="en-ZA" sz="3600" dirty="0" err="1"/>
              <a:t>feedwater</a:t>
            </a:r>
            <a:r>
              <a:rPr lang="en-ZA" sz="3600" dirty="0"/>
              <a:t> by </a:t>
            </a:r>
            <a:r>
              <a:rPr lang="en-ZA" sz="3600" dirty="0" smtClean="0"/>
              <a:t>using:</a:t>
            </a:r>
          </a:p>
          <a:p>
            <a:pPr lvl="1"/>
            <a:r>
              <a:rPr lang="en-ZA" sz="3600" b="1" dirty="0" smtClean="0"/>
              <a:t>ion </a:t>
            </a:r>
            <a:r>
              <a:rPr lang="en-ZA" sz="3600" b="1" dirty="0"/>
              <a:t>exchange softener</a:t>
            </a:r>
            <a:r>
              <a:rPr lang="en-ZA" sz="3600" dirty="0"/>
              <a:t> or </a:t>
            </a:r>
            <a:endParaRPr lang="en-ZA" sz="3600" dirty="0" smtClean="0"/>
          </a:p>
          <a:p>
            <a:pPr lvl="1"/>
            <a:r>
              <a:rPr lang="en-ZA" sz="3600" dirty="0" smtClean="0"/>
              <a:t>de-mineralisation </a:t>
            </a:r>
            <a:r>
              <a:rPr lang="en-ZA" sz="3600" dirty="0"/>
              <a:t>(cation/anion exchange</a:t>
            </a:r>
            <a:r>
              <a:rPr lang="en-ZA" sz="3600" dirty="0" smtClean="0"/>
              <a:t>)</a:t>
            </a:r>
          </a:p>
          <a:p>
            <a:r>
              <a:rPr lang="en-ZA" sz="3600" dirty="0" smtClean="0"/>
              <a:t>Very </a:t>
            </a:r>
            <a:r>
              <a:rPr lang="en-ZA" sz="3600" dirty="0"/>
              <a:t>expensive and is generally not cost effective in the sugar industry.</a:t>
            </a:r>
            <a:endParaRPr lang="en-US" sz="3600" dirty="0"/>
          </a:p>
        </p:txBody>
      </p:sp>
    </p:spTree>
    <p:extLst>
      <p:ext uri="{BB962C8B-B14F-4D97-AF65-F5344CB8AC3E}">
        <p14:creationId xmlns:p14="http://schemas.microsoft.com/office/powerpoint/2010/main" val="7402279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Corrosion - Effects</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r>
              <a:rPr lang="en-ZA" sz="2200" dirty="0"/>
              <a:t>Corrosion is the reversion of a metal to its oxide. </a:t>
            </a:r>
            <a:endParaRPr lang="en-ZA" sz="2200" dirty="0" smtClean="0"/>
          </a:p>
          <a:p>
            <a:r>
              <a:rPr lang="en-ZA" sz="2200" dirty="0" smtClean="0"/>
              <a:t>For </a:t>
            </a:r>
            <a:r>
              <a:rPr lang="en-ZA" sz="2200" dirty="0"/>
              <a:t>example, when iron corrodes (rusts) it forms iron oxide (Fe</a:t>
            </a:r>
            <a:r>
              <a:rPr lang="en-ZA" sz="2200" baseline="-25000" dirty="0"/>
              <a:t>2</a:t>
            </a:r>
            <a:r>
              <a:rPr lang="en-ZA" sz="2200" dirty="0"/>
              <a:t>O</a:t>
            </a:r>
            <a:r>
              <a:rPr lang="en-ZA" sz="2200" baseline="-25000" dirty="0"/>
              <a:t>3</a:t>
            </a:r>
            <a:r>
              <a:rPr lang="en-ZA" sz="2200" dirty="0"/>
              <a:t>). </a:t>
            </a:r>
            <a:endParaRPr lang="en-ZA" sz="2200" dirty="0" smtClean="0"/>
          </a:p>
          <a:p>
            <a:r>
              <a:rPr lang="en-ZA" sz="2200" dirty="0" smtClean="0"/>
              <a:t>Dissolved </a:t>
            </a:r>
            <a:r>
              <a:rPr lang="en-ZA" sz="2200" dirty="0"/>
              <a:t>oxygen in water is the prime cause of corrosion. </a:t>
            </a:r>
            <a:endParaRPr lang="en-ZA" sz="2200" dirty="0" smtClean="0"/>
          </a:p>
          <a:p>
            <a:r>
              <a:rPr lang="en-ZA" sz="2200" dirty="0" smtClean="0"/>
              <a:t>Carbon </a:t>
            </a:r>
            <a:r>
              <a:rPr lang="en-ZA" sz="2200" dirty="0"/>
              <a:t>dioxide in water, and alkalinities that are too high or too low can all cause corrosion.</a:t>
            </a:r>
            <a:endParaRPr lang="en-US" sz="2200" dirty="0"/>
          </a:p>
          <a:p>
            <a:r>
              <a:rPr lang="en-ZA" sz="2200" dirty="0"/>
              <a:t>Corrosion fatigue is a type of metal cracking that results from the concentration of cyclic (heating and cooling) stresses at points of high corrosion.</a:t>
            </a:r>
            <a:endParaRPr lang="en-US" sz="2200" dirty="0"/>
          </a:p>
          <a:p>
            <a:r>
              <a:rPr lang="en-ZA" sz="2200" dirty="0"/>
              <a:t>Caustic cracking results from the presence of caustic, stress, at least a trace of silica, and a mechanism (like a slight leak) that allows water to concentrate on the stressed metal.</a:t>
            </a:r>
            <a:endParaRPr lang="en-US" sz="2200" dirty="0"/>
          </a:p>
          <a:p>
            <a:r>
              <a:rPr lang="en-ZA" sz="2200" dirty="0"/>
              <a:t>Apart from shortening plant life, corrosion products can cause a scaling problem elsewhere in the boiler.</a:t>
            </a:r>
            <a:endParaRPr lang="en-US" sz="2200" dirty="0"/>
          </a:p>
        </p:txBody>
      </p:sp>
    </p:spTree>
    <p:extLst>
      <p:ext uri="{BB962C8B-B14F-4D97-AF65-F5344CB8AC3E}">
        <p14:creationId xmlns:p14="http://schemas.microsoft.com/office/powerpoint/2010/main" val="42072223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Corrosion Control Measures</a:t>
            </a:r>
            <a:endParaRPr lang="en-ZA" sz="5400" dirty="0"/>
          </a:p>
        </p:txBody>
      </p:sp>
      <p:sp>
        <p:nvSpPr>
          <p:cNvPr id="9" name="Content Placeholder 2"/>
          <p:cNvSpPr>
            <a:spLocks noGrp="1"/>
          </p:cNvSpPr>
          <p:nvPr>
            <p:ph idx="1"/>
          </p:nvPr>
        </p:nvSpPr>
        <p:spPr>
          <a:xfrm>
            <a:off x="251520" y="1600200"/>
            <a:ext cx="5760640" cy="4997152"/>
          </a:xfrm>
          <a:solidFill>
            <a:schemeClr val="bg1">
              <a:lumMod val="95000"/>
              <a:alpha val="75000"/>
            </a:schemeClr>
          </a:solidFill>
          <a:scene3d>
            <a:camera prst="orthographicFront"/>
            <a:lightRig rig="threePt" dir="t"/>
          </a:scene3d>
          <a:sp3d>
            <a:bevelT/>
          </a:sp3d>
        </p:spPr>
        <p:txBody>
          <a:bodyPr>
            <a:noAutofit/>
          </a:bodyPr>
          <a:lstStyle/>
          <a:p>
            <a:pPr marL="0" indent="0">
              <a:spcBef>
                <a:spcPts val="0"/>
              </a:spcBef>
              <a:buNone/>
            </a:pPr>
            <a:r>
              <a:rPr lang="en-US" sz="2600" dirty="0" smtClean="0"/>
              <a:t>Remove dissolved oxygen</a:t>
            </a:r>
          </a:p>
          <a:p>
            <a:r>
              <a:rPr lang="en-ZA" sz="1800" dirty="0"/>
              <a:t>Since the solubility of oxygen in water decreases with increase in temperature, a deaerator heats the water and thus expels oxygen, reducing its concentration down to 0.007 – 0.04ppm. </a:t>
            </a:r>
            <a:endParaRPr lang="en-ZA" sz="1800" dirty="0" smtClean="0"/>
          </a:p>
          <a:p>
            <a:r>
              <a:rPr lang="en-ZA" sz="1800" dirty="0" smtClean="0"/>
              <a:t>The </a:t>
            </a:r>
            <a:r>
              <a:rPr lang="en-ZA" sz="1800" dirty="0"/>
              <a:t>basic principle of operation of a deaerator is as follows:</a:t>
            </a:r>
            <a:endParaRPr lang="en-US" sz="1800" dirty="0"/>
          </a:p>
          <a:p>
            <a:pPr lvl="1"/>
            <a:r>
              <a:rPr lang="en-ZA" sz="1400" dirty="0"/>
              <a:t>A spray of water is created and steam is passed through it.</a:t>
            </a:r>
            <a:endParaRPr lang="en-US" sz="1400" dirty="0"/>
          </a:p>
          <a:p>
            <a:pPr lvl="1"/>
            <a:r>
              <a:rPr lang="en-ZA" sz="1400" dirty="0"/>
              <a:t>The deaerator removes air in two ways.</a:t>
            </a:r>
            <a:endParaRPr lang="en-US" sz="1400" dirty="0"/>
          </a:p>
          <a:p>
            <a:pPr lvl="2"/>
            <a:r>
              <a:rPr lang="en-ZA" sz="1400" dirty="0"/>
              <a:t>It heats the water which reduces the solubility of air.</a:t>
            </a:r>
            <a:endParaRPr lang="en-US" sz="1400" dirty="0"/>
          </a:p>
          <a:p>
            <a:pPr lvl="2"/>
            <a:r>
              <a:rPr lang="en-ZA" sz="1400" dirty="0"/>
              <a:t>Since the concentration of air in the steam is very low, air diffuses (moves) from the water to the steam.</a:t>
            </a:r>
            <a:endParaRPr lang="en-US" sz="1400" dirty="0"/>
          </a:p>
          <a:p>
            <a:r>
              <a:rPr lang="en-ZA" sz="1800" dirty="0"/>
              <a:t>An oxygen scavenger is also used to consume the residual oxygen.</a:t>
            </a:r>
            <a:endParaRPr lang="en-US" sz="1800" dirty="0"/>
          </a:p>
          <a:p>
            <a:r>
              <a:rPr lang="en-ZA" sz="1800" dirty="0"/>
              <a:t>Scavengers must be applied upstream of economisers, so that economisers too can be protected.</a:t>
            </a:r>
            <a:endParaRPr lang="en-US" sz="1800" dirty="0"/>
          </a:p>
        </p:txBody>
      </p:sp>
      <p:pic>
        <p:nvPicPr>
          <p:cNvPr id="5" name="Picture 4" descr="Related image"/>
          <p:cNvPicPr/>
          <p:nvPr/>
        </p:nvPicPr>
        <p:blipFill>
          <a:blip r:embed="rId2">
            <a:extLst>
              <a:ext uri="{28A0092B-C50C-407E-A947-70E740481C1C}">
                <a14:useLocalDpi xmlns:a14="http://schemas.microsoft.com/office/drawing/2010/main" val="0"/>
              </a:ext>
            </a:extLst>
          </a:blip>
          <a:srcRect/>
          <a:stretch>
            <a:fillRect/>
          </a:stretch>
        </p:blipFill>
        <p:spPr bwMode="auto">
          <a:xfrm>
            <a:off x="6243456" y="2060848"/>
            <a:ext cx="2705100" cy="2120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5085184"/>
            <a:ext cx="3603625" cy="65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ight Arrow 1"/>
          <p:cNvSpPr/>
          <p:nvPr/>
        </p:nvSpPr>
        <p:spPr>
          <a:xfrm>
            <a:off x="2411760" y="5445224"/>
            <a:ext cx="2952328" cy="21602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146706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4000" dirty="0"/>
              <a:t>Corrosion Control </a:t>
            </a:r>
            <a:r>
              <a:rPr lang="en-US" sz="4000" dirty="0" smtClean="0"/>
              <a:t>Measures (cont.)</a:t>
            </a:r>
            <a:endParaRPr lang="en-ZA" sz="40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lvl="0"/>
            <a:r>
              <a:rPr lang="en-US" sz="3600" b="1" dirty="0"/>
              <a:t>Maintain alkaline condition pH &gt; 11</a:t>
            </a:r>
          </a:p>
          <a:p>
            <a:pPr lvl="0"/>
            <a:r>
              <a:rPr lang="en-US" sz="3600" b="1" dirty="0"/>
              <a:t>Use neutralizing amines</a:t>
            </a:r>
          </a:p>
          <a:p>
            <a:pPr lvl="1"/>
            <a:r>
              <a:rPr lang="en-ZA" sz="3600" dirty="0"/>
              <a:t>Attack corrosive gases in steam and condensate systems by using neutralising amines that increase condensate pH and filming amines that form protective films on metal surfaces.</a:t>
            </a:r>
            <a:endParaRPr lang="en-US" sz="3600" dirty="0"/>
          </a:p>
        </p:txBody>
      </p:sp>
    </p:spTree>
    <p:extLst>
      <p:ext uri="{BB962C8B-B14F-4D97-AF65-F5344CB8AC3E}">
        <p14:creationId xmlns:p14="http://schemas.microsoft.com/office/powerpoint/2010/main" val="7123294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Sugar in Boiler Water</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r>
              <a:rPr lang="en-ZA" sz="2800" dirty="0"/>
              <a:t>Gross contamination of boiler water with sugar can be noted from:</a:t>
            </a:r>
            <a:endParaRPr lang="en-US" sz="2800" dirty="0"/>
          </a:p>
          <a:p>
            <a:pPr lvl="1"/>
            <a:r>
              <a:rPr lang="en-ZA" sz="2400" dirty="0"/>
              <a:t>A considerable drop in pH as the sugar is degraded into other compounds including acids.</a:t>
            </a:r>
            <a:endParaRPr lang="en-US" sz="2400" dirty="0"/>
          </a:p>
          <a:p>
            <a:pPr lvl="1"/>
            <a:r>
              <a:rPr lang="en-ZA" sz="2400" dirty="0"/>
              <a:t>The distinctive smell of burnt sugar.</a:t>
            </a:r>
            <a:endParaRPr lang="en-US" sz="2400" dirty="0"/>
          </a:p>
          <a:p>
            <a:r>
              <a:rPr lang="en-ZA" sz="2800" dirty="0"/>
              <a:t>Contamination of boiler water with sugar causes:</a:t>
            </a:r>
            <a:endParaRPr lang="en-US" sz="2800" dirty="0"/>
          </a:p>
          <a:p>
            <a:pPr lvl="1"/>
            <a:r>
              <a:rPr lang="en-ZA" sz="2400" dirty="0"/>
              <a:t>Acid corrosion</a:t>
            </a:r>
            <a:endParaRPr lang="en-US" sz="2400" dirty="0"/>
          </a:p>
          <a:p>
            <a:pPr lvl="1"/>
            <a:r>
              <a:rPr lang="en-ZA" sz="2400" dirty="0"/>
              <a:t>Scaling of tubes</a:t>
            </a:r>
            <a:endParaRPr lang="en-US" sz="2400" dirty="0"/>
          </a:p>
          <a:p>
            <a:pPr lvl="1"/>
            <a:r>
              <a:rPr lang="en-ZA" sz="2400" dirty="0"/>
              <a:t>Carryover of sugar containing boiler water into the steam due to </a:t>
            </a:r>
            <a:r>
              <a:rPr lang="en-ZA" sz="2400" dirty="0" smtClean="0"/>
              <a:t>foaming</a:t>
            </a:r>
            <a:endParaRPr lang="en-US" sz="2400" dirty="0"/>
          </a:p>
        </p:txBody>
      </p:sp>
    </p:spTree>
    <p:extLst>
      <p:ext uri="{BB962C8B-B14F-4D97-AF65-F5344CB8AC3E}">
        <p14:creationId xmlns:p14="http://schemas.microsoft.com/office/powerpoint/2010/main" val="519338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Sugar in Boiler Water (cont.)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marL="0" indent="0">
              <a:buNone/>
            </a:pPr>
            <a:r>
              <a:rPr lang="en-ZA" sz="3600" b="1" dirty="0" smtClean="0"/>
              <a:t>Corrective action:</a:t>
            </a:r>
            <a:endParaRPr lang="en-US" sz="3600" b="1" dirty="0"/>
          </a:p>
          <a:p>
            <a:pPr lvl="0"/>
            <a:r>
              <a:rPr lang="en-ZA" sz="3600" dirty="0"/>
              <a:t>Dumping the contaminated sweet condensate that is used as boiler </a:t>
            </a:r>
            <a:r>
              <a:rPr lang="en-ZA" sz="3600" dirty="0" err="1"/>
              <a:t>feedwater</a:t>
            </a:r>
            <a:r>
              <a:rPr lang="en-ZA" sz="3600" dirty="0"/>
              <a:t>.</a:t>
            </a:r>
            <a:endParaRPr lang="en-US" sz="3600" dirty="0"/>
          </a:p>
          <a:p>
            <a:pPr lvl="0"/>
            <a:r>
              <a:rPr lang="en-ZA" sz="3600" dirty="0"/>
              <a:t>Increasing the caustic (</a:t>
            </a:r>
            <a:r>
              <a:rPr lang="en-ZA" sz="3600" dirty="0" err="1"/>
              <a:t>NaOH</a:t>
            </a:r>
            <a:r>
              <a:rPr lang="en-ZA" sz="3600" dirty="0"/>
              <a:t>) dosage to neutralise the acids formed due to sugar degradation.</a:t>
            </a:r>
            <a:endParaRPr lang="en-US" sz="3600" dirty="0"/>
          </a:p>
          <a:p>
            <a:r>
              <a:rPr lang="en-ZA" sz="3600" dirty="0"/>
              <a:t>Increasing the rate of blowdown.</a:t>
            </a:r>
            <a:endParaRPr lang="en-US" sz="3600" dirty="0"/>
          </a:p>
        </p:txBody>
      </p:sp>
    </p:spTree>
    <p:extLst>
      <p:ext uri="{BB962C8B-B14F-4D97-AF65-F5344CB8AC3E}">
        <p14:creationId xmlns:p14="http://schemas.microsoft.com/office/powerpoint/2010/main" val="32949426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Pre-Treatment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r>
              <a:rPr lang="en-ZA" sz="3600" dirty="0"/>
              <a:t>Raw water consists of:</a:t>
            </a:r>
            <a:endParaRPr lang="en-US" sz="3600" dirty="0"/>
          </a:p>
          <a:p>
            <a:pPr lvl="1"/>
            <a:r>
              <a:rPr lang="en-ZA" sz="3600" dirty="0"/>
              <a:t>Suspended solids – silt</a:t>
            </a:r>
            <a:endParaRPr lang="en-US" sz="3600" dirty="0"/>
          </a:p>
          <a:p>
            <a:pPr lvl="1"/>
            <a:r>
              <a:rPr lang="en-ZA" sz="3600" dirty="0"/>
              <a:t>Silica – dissolved and colloidal</a:t>
            </a:r>
            <a:endParaRPr lang="en-US" sz="3600" dirty="0"/>
          </a:p>
          <a:p>
            <a:pPr lvl="1"/>
            <a:r>
              <a:rPr lang="en-ZA" sz="3600" dirty="0"/>
              <a:t>Dissolved solids – anions and cautions</a:t>
            </a:r>
            <a:endParaRPr lang="en-US" sz="3600" dirty="0"/>
          </a:p>
          <a:p>
            <a:r>
              <a:rPr lang="en-ZA" sz="3600" dirty="0"/>
              <a:t>The quality of the water must be improved before it can be used as boiler </a:t>
            </a:r>
            <a:r>
              <a:rPr lang="en-ZA" sz="3600" dirty="0" err="1"/>
              <a:t>feedwater</a:t>
            </a:r>
            <a:r>
              <a:rPr lang="en-ZA" sz="3600" dirty="0" smtClean="0"/>
              <a:t>.</a:t>
            </a:r>
          </a:p>
        </p:txBody>
      </p:sp>
    </p:spTree>
    <p:extLst>
      <p:ext uri="{BB962C8B-B14F-4D97-AF65-F5344CB8AC3E}">
        <p14:creationId xmlns:p14="http://schemas.microsoft.com/office/powerpoint/2010/main" val="31937683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Pre-Treatment (cont.)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2400" b="1" dirty="0" smtClean="0"/>
              <a:t>Clarification : </a:t>
            </a:r>
          </a:p>
          <a:p>
            <a:pPr lvl="1">
              <a:spcBef>
                <a:spcPts val="0"/>
              </a:spcBef>
            </a:pPr>
            <a:r>
              <a:rPr lang="en-ZA" sz="2200" dirty="0" smtClean="0"/>
              <a:t>Various </a:t>
            </a:r>
            <a:r>
              <a:rPr lang="en-ZA" sz="2200" dirty="0"/>
              <a:t>types of clarifiers are used in conjunction with a suitable </a:t>
            </a:r>
            <a:r>
              <a:rPr lang="en-ZA" sz="2200" dirty="0" err="1"/>
              <a:t>flocculant</a:t>
            </a:r>
            <a:r>
              <a:rPr lang="en-ZA" sz="2200" dirty="0"/>
              <a:t>. </a:t>
            </a:r>
            <a:endParaRPr lang="en-ZA" sz="2200" dirty="0" smtClean="0"/>
          </a:p>
          <a:p>
            <a:pPr lvl="1">
              <a:spcBef>
                <a:spcPts val="0"/>
              </a:spcBef>
            </a:pPr>
            <a:r>
              <a:rPr lang="en-ZA" sz="2200" dirty="0" smtClean="0"/>
              <a:t>The </a:t>
            </a:r>
            <a:r>
              <a:rPr lang="en-ZA" sz="2200" dirty="0"/>
              <a:t>universal </a:t>
            </a:r>
            <a:r>
              <a:rPr lang="en-ZA" sz="2200" dirty="0" err="1"/>
              <a:t>flocculant</a:t>
            </a:r>
            <a:r>
              <a:rPr lang="en-ZA" sz="2200" dirty="0"/>
              <a:t> is Aluminium Sulphate (Alum). </a:t>
            </a:r>
            <a:endParaRPr lang="en-ZA" sz="2200" dirty="0" smtClean="0"/>
          </a:p>
          <a:p>
            <a:pPr lvl="1">
              <a:spcBef>
                <a:spcPts val="0"/>
              </a:spcBef>
            </a:pPr>
            <a:r>
              <a:rPr lang="en-ZA" sz="2200" dirty="0" smtClean="0"/>
              <a:t>pH </a:t>
            </a:r>
            <a:r>
              <a:rPr lang="en-ZA" sz="2200" dirty="0"/>
              <a:t>adjustment is done with Soda Ash (Sodium Carbonate) or Lime.</a:t>
            </a:r>
            <a:endParaRPr lang="en-US" sz="2200" dirty="0"/>
          </a:p>
          <a:p>
            <a:pPr>
              <a:spcBef>
                <a:spcPts val="0"/>
              </a:spcBef>
            </a:pPr>
            <a:r>
              <a:rPr lang="en-ZA" sz="2400" b="1" dirty="0" smtClean="0"/>
              <a:t>Water softener / de-ionisation – cation/anion exchangers :  </a:t>
            </a:r>
          </a:p>
          <a:p>
            <a:pPr lvl="1">
              <a:spcBef>
                <a:spcPts val="0"/>
              </a:spcBef>
            </a:pPr>
            <a:r>
              <a:rPr lang="en-ZA" sz="2200" dirty="0" smtClean="0"/>
              <a:t>The </a:t>
            </a:r>
            <a:r>
              <a:rPr lang="en-ZA" sz="2200" dirty="0"/>
              <a:t>water softener usually contains a cation exchange Resin or Zeolite Bead. </a:t>
            </a:r>
            <a:endParaRPr lang="en-ZA" sz="2200" dirty="0" smtClean="0"/>
          </a:p>
          <a:p>
            <a:pPr lvl="1">
              <a:spcBef>
                <a:spcPts val="0"/>
              </a:spcBef>
            </a:pPr>
            <a:r>
              <a:rPr lang="en-ZA" sz="2200" dirty="0" smtClean="0"/>
              <a:t>This </a:t>
            </a:r>
            <a:r>
              <a:rPr lang="en-ZA" sz="2200" dirty="0"/>
              <a:t>will remove calcium and magnesium hardness. </a:t>
            </a:r>
            <a:endParaRPr lang="en-ZA" sz="2200" dirty="0" smtClean="0"/>
          </a:p>
          <a:p>
            <a:pPr lvl="1">
              <a:spcBef>
                <a:spcPts val="0"/>
              </a:spcBef>
            </a:pPr>
            <a:r>
              <a:rPr lang="en-ZA" sz="2200" dirty="0" smtClean="0"/>
              <a:t>Silica </a:t>
            </a:r>
            <a:r>
              <a:rPr lang="en-ZA" sz="2200" dirty="0"/>
              <a:t>is not removed. </a:t>
            </a:r>
            <a:endParaRPr lang="en-ZA" sz="2200" dirty="0" smtClean="0"/>
          </a:p>
          <a:p>
            <a:pPr lvl="1">
              <a:spcBef>
                <a:spcPts val="0"/>
              </a:spcBef>
            </a:pPr>
            <a:r>
              <a:rPr lang="en-ZA" sz="2200" dirty="0" smtClean="0"/>
              <a:t>De-ionisation </a:t>
            </a:r>
            <a:r>
              <a:rPr lang="en-ZA" sz="2200" dirty="0"/>
              <a:t>will remove both cations and anions in the raw water. </a:t>
            </a:r>
            <a:endParaRPr lang="en-ZA" sz="2200" dirty="0" smtClean="0"/>
          </a:p>
          <a:p>
            <a:pPr lvl="1">
              <a:spcBef>
                <a:spcPts val="0"/>
              </a:spcBef>
            </a:pPr>
            <a:r>
              <a:rPr lang="en-ZA" sz="2200" dirty="0" smtClean="0"/>
              <a:t>They </a:t>
            </a:r>
            <a:r>
              <a:rPr lang="en-ZA" sz="2200" dirty="0"/>
              <a:t>are not normally used in the Sugar Industry because of high capital and operational costs.</a:t>
            </a:r>
            <a:endParaRPr lang="en-US" sz="2200" dirty="0"/>
          </a:p>
        </p:txBody>
      </p:sp>
    </p:spTree>
    <p:extLst>
      <p:ext uri="{BB962C8B-B14F-4D97-AF65-F5344CB8AC3E}">
        <p14:creationId xmlns:p14="http://schemas.microsoft.com/office/powerpoint/2010/main" val="13086595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Boiler Feed Water Systems</a:t>
            </a:r>
            <a:endParaRPr lang="en-ZA" sz="5400" dirty="0"/>
          </a:p>
        </p:txBody>
      </p:sp>
      <p:pic>
        <p:nvPicPr>
          <p:cNvPr id="2253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600200"/>
            <a:ext cx="6840760" cy="5137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65639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4000" dirty="0" smtClean="0"/>
              <a:t>Interpretation of Analytical Results</a:t>
            </a:r>
            <a:endParaRPr lang="en-ZA" sz="4000" dirty="0"/>
          </a:p>
        </p:txBody>
      </p:sp>
      <p:sp>
        <p:nvSpPr>
          <p:cNvPr id="9" name="Content Placeholder 2"/>
          <p:cNvSpPr>
            <a:spLocks noGrp="1"/>
          </p:cNvSpPr>
          <p:nvPr>
            <p:ph idx="1"/>
          </p:nvPr>
        </p:nvSpPr>
        <p:spPr>
          <a:xfrm>
            <a:off x="251520" y="4221088"/>
            <a:ext cx="8640960" cy="2376264"/>
          </a:xfrm>
          <a:solidFill>
            <a:schemeClr val="bg1">
              <a:lumMod val="95000"/>
              <a:alpha val="75000"/>
            </a:schemeClr>
          </a:solidFill>
          <a:scene3d>
            <a:camera prst="orthographicFront"/>
            <a:lightRig rig="threePt" dir="t"/>
          </a:scene3d>
          <a:sp3d>
            <a:bevelT/>
          </a:sp3d>
        </p:spPr>
        <p:txBody>
          <a:bodyPr>
            <a:noAutofit/>
          </a:bodyPr>
          <a:lstStyle/>
          <a:p>
            <a:pPr marL="0" indent="0">
              <a:buNone/>
            </a:pPr>
            <a:r>
              <a:rPr lang="en-ZA" sz="2000" b="1" dirty="0"/>
              <a:t>Example 1</a:t>
            </a:r>
            <a:endParaRPr lang="en-US" sz="2000" dirty="0"/>
          </a:p>
          <a:p>
            <a:r>
              <a:rPr lang="en-ZA" sz="2000" dirty="0"/>
              <a:t>The T.D.S., </a:t>
            </a:r>
            <a:r>
              <a:rPr lang="en-ZA" sz="2000" dirty="0" err="1"/>
              <a:t>Alkalinites</a:t>
            </a:r>
            <a:r>
              <a:rPr lang="en-ZA" sz="2000" dirty="0"/>
              <a:t>, Phosphates, Suspended Solids and Silica levels are all too high. By doubling the blowdown rate all the parameters will be halved.</a:t>
            </a:r>
            <a:endParaRPr lang="en-US" sz="2000" dirty="0"/>
          </a:p>
          <a:p>
            <a:pPr marL="0" indent="0">
              <a:buNone/>
            </a:pPr>
            <a:r>
              <a:rPr lang="en-ZA" sz="2000" b="1" dirty="0"/>
              <a:t>Example 2</a:t>
            </a:r>
            <a:endParaRPr lang="en-US" sz="2000" dirty="0"/>
          </a:p>
          <a:p>
            <a:r>
              <a:rPr lang="en-ZA" sz="2000" dirty="0"/>
              <a:t>The T.D.S. level is correct. However, the chemical levels are low. Therefore the corrective action is to increase chemical dosages.</a:t>
            </a:r>
            <a:endParaRPr lang="en-US" sz="2000" dirty="0"/>
          </a:p>
        </p:txBody>
      </p:sp>
      <p:graphicFrame>
        <p:nvGraphicFramePr>
          <p:cNvPr id="2" name="Table 1"/>
          <p:cNvGraphicFramePr>
            <a:graphicFrameLocks noGrp="1"/>
          </p:cNvGraphicFramePr>
          <p:nvPr>
            <p:extLst>
              <p:ext uri="{D42A27DB-BD31-4B8C-83A1-F6EECF244321}">
                <p14:modId xmlns:p14="http://schemas.microsoft.com/office/powerpoint/2010/main" val="28788606"/>
              </p:ext>
            </p:extLst>
          </p:nvPr>
        </p:nvGraphicFramePr>
        <p:xfrm>
          <a:off x="683568" y="1556792"/>
          <a:ext cx="7848872" cy="2438400"/>
        </p:xfrm>
        <a:graphic>
          <a:graphicData uri="http://schemas.openxmlformats.org/drawingml/2006/table">
            <a:tbl>
              <a:tblPr firstRow="1" firstCol="1" bandRow="1">
                <a:tableStyleId>{306799F8-075E-4A3A-A7F6-7FBC6576F1A4}</a:tableStyleId>
              </a:tblPr>
              <a:tblGrid>
                <a:gridCol w="2247069"/>
                <a:gridCol w="1785379"/>
                <a:gridCol w="1728192"/>
                <a:gridCol w="2088232"/>
              </a:tblGrid>
              <a:tr h="0">
                <a:tc>
                  <a:txBody>
                    <a:bodyPr/>
                    <a:lstStyle/>
                    <a:p>
                      <a:pPr algn="ctr">
                        <a:spcBef>
                          <a:spcPts val="200"/>
                        </a:spcBef>
                        <a:spcAft>
                          <a:spcPts val="200"/>
                        </a:spcAft>
                      </a:pPr>
                      <a:r>
                        <a:rPr lang="en-ZA" sz="1600" dirty="0">
                          <a:effectLst/>
                        </a:rPr>
                        <a:t> </a:t>
                      </a:r>
                      <a:endParaRPr lang="en-US" sz="16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Control limits</a:t>
                      </a:r>
                      <a:endParaRPr lang="en-US" sz="16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Example (1)</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Example (2)</a:t>
                      </a:r>
                      <a:endParaRPr lang="en-US" sz="16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1600">
                          <a:effectLst/>
                        </a:rPr>
                        <a:t>Hardness</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Nil</a:t>
                      </a:r>
                      <a:endParaRPr lang="en-US" sz="16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Nil</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Nil</a:t>
                      </a:r>
                      <a:endParaRPr lang="en-US" sz="16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1600">
                          <a:effectLst/>
                        </a:rPr>
                        <a:t>O. Alkalinity</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250-300</a:t>
                      </a:r>
                      <a:endParaRPr lang="en-US" sz="16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450</a:t>
                      </a:r>
                      <a:endParaRPr lang="en-US" sz="16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10</a:t>
                      </a:r>
                      <a:endParaRPr lang="en-US" sz="16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1600">
                          <a:effectLst/>
                        </a:rPr>
                        <a:t>P. Alkalinity</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300-450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700</a:t>
                      </a:r>
                      <a:endParaRPr lang="en-US" sz="16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150</a:t>
                      </a:r>
                      <a:endParaRPr lang="en-US" sz="16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1600">
                          <a:effectLst/>
                        </a:rPr>
                        <a:t>Total dissolved</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 </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 </a:t>
                      </a:r>
                      <a:endParaRPr lang="en-US" sz="16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 </a:t>
                      </a:r>
                      <a:endParaRPr lang="en-US" sz="1600" dirty="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1600">
                          <a:effectLst/>
                        </a:rPr>
                        <a:t>Solids (T.D.S.)</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Max. 2200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3500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2000</a:t>
                      </a:r>
                      <a:endParaRPr lang="en-US" sz="1600" dirty="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1600">
                          <a:effectLst/>
                        </a:rPr>
                        <a:t>Suspended Solids</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Max. 220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480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180</a:t>
                      </a:r>
                      <a:endParaRPr lang="en-US" sz="1600" dirty="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1600">
                          <a:effectLst/>
                        </a:rPr>
                        <a:t>Silica</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Max. 70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150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70</a:t>
                      </a:r>
                      <a:endParaRPr lang="en-US" sz="1600" dirty="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1600">
                          <a:effectLst/>
                        </a:rPr>
                        <a:t>Phosphate</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20-60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80+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10</a:t>
                      </a:r>
                      <a:endParaRPr lang="en-US" sz="1600" dirty="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1600">
                          <a:effectLst/>
                        </a:rPr>
                        <a:t>Sulphites</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20-60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a:effectLst/>
                        </a:rPr>
                        <a:t>80</a:t>
                      </a:r>
                      <a:endParaRPr lang="en-US" sz="16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1600" dirty="0">
                          <a:effectLst/>
                        </a:rPr>
                        <a:t>15</a:t>
                      </a:r>
                      <a:endParaRPr lang="en-US" sz="1600"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20704580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4800" dirty="0" smtClean="0"/>
              <a:t>Boiler Water Specifications</a:t>
            </a:r>
            <a:endParaRPr lang="en-ZA" sz="4800" dirty="0"/>
          </a:p>
        </p:txBody>
      </p:sp>
      <p:graphicFrame>
        <p:nvGraphicFramePr>
          <p:cNvPr id="3" name="Table 2"/>
          <p:cNvGraphicFramePr>
            <a:graphicFrameLocks noGrp="1"/>
          </p:cNvGraphicFramePr>
          <p:nvPr>
            <p:extLst>
              <p:ext uri="{D42A27DB-BD31-4B8C-83A1-F6EECF244321}">
                <p14:modId xmlns:p14="http://schemas.microsoft.com/office/powerpoint/2010/main" val="2701071222"/>
              </p:ext>
            </p:extLst>
          </p:nvPr>
        </p:nvGraphicFramePr>
        <p:xfrm>
          <a:off x="323528" y="1772816"/>
          <a:ext cx="8352928" cy="4389120"/>
        </p:xfrm>
        <a:graphic>
          <a:graphicData uri="http://schemas.openxmlformats.org/drawingml/2006/table">
            <a:tbl>
              <a:tblPr firstRow="1" firstCol="1" bandRow="1">
                <a:tableStyleId>{638B1855-1B75-4FBE-930C-398BA8C253C6}</a:tableStyleId>
              </a:tblPr>
              <a:tblGrid>
                <a:gridCol w="5396139"/>
                <a:gridCol w="1552314"/>
                <a:gridCol w="1404475"/>
              </a:tblGrid>
              <a:tr h="0">
                <a:tc>
                  <a:txBody>
                    <a:bodyPr/>
                    <a:lstStyle/>
                    <a:p>
                      <a:pPr algn="ctr">
                        <a:spcBef>
                          <a:spcPts val="200"/>
                        </a:spcBef>
                        <a:spcAft>
                          <a:spcPts val="200"/>
                        </a:spcAft>
                      </a:pPr>
                      <a:r>
                        <a:rPr lang="en-ZA" sz="2400" dirty="0">
                          <a:effectLst/>
                        </a:rPr>
                        <a:t>Boiler Pressure (</a:t>
                      </a:r>
                      <a:r>
                        <a:rPr lang="en-ZA" sz="2400" dirty="0" smtClean="0">
                          <a:effectLst/>
                        </a:rPr>
                        <a:t>MPa</a:t>
                      </a:r>
                      <a:r>
                        <a:rPr lang="en-ZA" sz="2400" dirty="0">
                          <a:effectLst/>
                        </a:rPr>
                        <a:t>)</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0 – 2.0</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2.0 – 3.5</a:t>
                      </a:r>
                      <a:endParaRPr lang="en-US" sz="24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dirty="0">
                          <a:effectLst/>
                        </a:rPr>
                        <a:t>Total Dissolved Solids mg/l</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&lt;3500</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&lt;2500</a:t>
                      </a:r>
                      <a:endParaRPr lang="en-US" sz="24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dirty="0">
                          <a:effectLst/>
                        </a:rPr>
                        <a:t>Suspended Solids  mg/l</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&lt;300</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&lt;250</a:t>
                      </a:r>
                      <a:endParaRPr lang="en-US" sz="24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dirty="0">
                          <a:effectLst/>
                        </a:rPr>
                        <a:t>Hardness as CaCO</a:t>
                      </a:r>
                      <a:r>
                        <a:rPr lang="en-ZA" sz="2400" baseline="-25000" dirty="0">
                          <a:effectLst/>
                        </a:rPr>
                        <a:t>3</a:t>
                      </a:r>
                      <a:r>
                        <a:rPr lang="en-ZA" sz="2400" dirty="0">
                          <a:effectLst/>
                        </a:rPr>
                        <a:t> mg/l</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&lt;2</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&lt;2</a:t>
                      </a:r>
                      <a:endParaRPr lang="en-US" sz="24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dirty="0">
                          <a:effectLst/>
                        </a:rPr>
                        <a:t>Phosphate as PO</a:t>
                      </a:r>
                      <a:r>
                        <a:rPr lang="en-ZA" sz="2400" baseline="-25000" dirty="0">
                          <a:effectLst/>
                        </a:rPr>
                        <a:t>4 </a:t>
                      </a:r>
                      <a:r>
                        <a:rPr lang="en-ZA" sz="2400" dirty="0">
                          <a:effectLst/>
                        </a:rPr>
                        <a:t> mg/l</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30-60</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30-60</a:t>
                      </a:r>
                      <a:endParaRPr lang="en-US" sz="24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a:effectLst/>
                        </a:rPr>
                        <a:t>Sulphite (SO</a:t>
                      </a:r>
                      <a:r>
                        <a:rPr lang="en-ZA" sz="2400" baseline="-25000">
                          <a:effectLst/>
                        </a:rPr>
                        <a:t>4</a:t>
                      </a:r>
                      <a:r>
                        <a:rPr lang="en-ZA" sz="2400">
                          <a:effectLst/>
                        </a:rPr>
                        <a:t>) mg/l</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30-60</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30-60</a:t>
                      </a:r>
                      <a:endParaRPr lang="en-US" sz="24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a:effectLst/>
                        </a:rPr>
                        <a:t>Hydrazine  mg/l</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0.1-0.3</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0.1-0.3</a:t>
                      </a:r>
                      <a:endParaRPr lang="en-US" sz="240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a:effectLst/>
                        </a:rPr>
                        <a:t>Oil  mg/l</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&lt;7</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&lt;7</a:t>
                      </a:r>
                      <a:endParaRPr lang="en-US" sz="2400" dirty="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a:effectLst/>
                        </a:rPr>
                        <a:t>Silica  mg/l</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&lt;150</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&lt;90</a:t>
                      </a:r>
                      <a:endParaRPr lang="en-US" sz="2400" dirty="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a:effectLst/>
                        </a:rPr>
                        <a:t>Total alkalinity as CaCO</a:t>
                      </a:r>
                      <a:r>
                        <a:rPr lang="en-ZA" sz="2400" baseline="-25000">
                          <a:effectLst/>
                        </a:rPr>
                        <a:t>3</a:t>
                      </a:r>
                      <a:r>
                        <a:rPr lang="en-ZA" sz="2400">
                          <a:effectLst/>
                        </a:rPr>
                        <a:t> mg/l</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&lt;700</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&lt;500</a:t>
                      </a:r>
                      <a:endParaRPr lang="en-US" sz="2400" dirty="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a:effectLst/>
                        </a:rPr>
                        <a:t>Hydroxide ‘O’ alkalinity as CaCO</a:t>
                      </a:r>
                      <a:r>
                        <a:rPr lang="en-ZA" sz="2400" baseline="-25000">
                          <a:effectLst/>
                        </a:rPr>
                        <a:t>3</a:t>
                      </a:r>
                      <a:r>
                        <a:rPr lang="en-ZA" sz="2400">
                          <a:effectLst/>
                        </a:rPr>
                        <a:t>  mg/l</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 </a:t>
                      </a:r>
                      <a:r>
                        <a:rPr lang="en-ZA" sz="2400" dirty="0" smtClean="0">
                          <a:effectLst/>
                        </a:rPr>
                        <a:t>&gt;</a:t>
                      </a:r>
                      <a:r>
                        <a:rPr lang="en-ZA" sz="2400" dirty="0">
                          <a:effectLst/>
                        </a:rPr>
                        <a:t>3 × silica</a:t>
                      </a:r>
                      <a:endParaRPr lang="en-US" sz="2400" dirty="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 </a:t>
                      </a:r>
                      <a:r>
                        <a:rPr lang="en-ZA" sz="2400" dirty="0" smtClean="0">
                          <a:effectLst/>
                        </a:rPr>
                        <a:t>&gt;</a:t>
                      </a:r>
                      <a:r>
                        <a:rPr lang="en-ZA" sz="2400" dirty="0">
                          <a:effectLst/>
                        </a:rPr>
                        <a:t>3 × silica</a:t>
                      </a:r>
                      <a:endParaRPr lang="en-US" sz="2400" dirty="0">
                        <a:effectLst/>
                        <a:latin typeface="Calibri"/>
                        <a:ea typeface="Calibri"/>
                        <a:cs typeface="Times New Roman"/>
                      </a:endParaRPr>
                    </a:p>
                  </a:txBody>
                  <a:tcPr marL="68580" marR="68580" marT="0" marB="0" anchor="ctr"/>
                </a:tc>
              </a:tr>
              <a:tr h="0">
                <a:tc>
                  <a:txBody>
                    <a:bodyPr/>
                    <a:lstStyle/>
                    <a:p>
                      <a:pPr algn="ctr">
                        <a:spcBef>
                          <a:spcPts val="200"/>
                        </a:spcBef>
                        <a:spcAft>
                          <a:spcPts val="200"/>
                        </a:spcAft>
                      </a:pPr>
                      <a:r>
                        <a:rPr lang="en-ZA" sz="2400">
                          <a:effectLst/>
                        </a:rPr>
                        <a:t>pH range  mg/l</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a:effectLst/>
                        </a:rPr>
                        <a:t>10.5-11.5</a:t>
                      </a:r>
                      <a:endParaRPr lang="en-US" sz="2400">
                        <a:effectLst/>
                        <a:latin typeface="Calibri"/>
                        <a:ea typeface="Calibri"/>
                        <a:cs typeface="Times New Roman"/>
                      </a:endParaRPr>
                    </a:p>
                  </a:txBody>
                  <a:tcPr marL="68580" marR="68580" marT="0" marB="0" anchor="ctr"/>
                </a:tc>
                <a:tc>
                  <a:txBody>
                    <a:bodyPr/>
                    <a:lstStyle/>
                    <a:p>
                      <a:pPr algn="ctr">
                        <a:spcBef>
                          <a:spcPts val="200"/>
                        </a:spcBef>
                        <a:spcAft>
                          <a:spcPts val="200"/>
                        </a:spcAft>
                      </a:pPr>
                      <a:r>
                        <a:rPr lang="en-ZA" sz="2400" dirty="0">
                          <a:effectLst/>
                        </a:rPr>
                        <a:t>10.5-11.5</a:t>
                      </a:r>
                      <a:endParaRPr lang="en-US" sz="2400"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5620485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4800" dirty="0" smtClean="0"/>
              <a:t>Boiler Feed Water Specifications</a:t>
            </a:r>
            <a:endParaRPr lang="en-ZA" sz="4800" dirty="0"/>
          </a:p>
        </p:txBody>
      </p:sp>
      <p:graphicFrame>
        <p:nvGraphicFramePr>
          <p:cNvPr id="2" name="Table 1"/>
          <p:cNvGraphicFramePr>
            <a:graphicFrameLocks noGrp="1"/>
          </p:cNvGraphicFramePr>
          <p:nvPr>
            <p:extLst>
              <p:ext uri="{D42A27DB-BD31-4B8C-83A1-F6EECF244321}">
                <p14:modId xmlns:p14="http://schemas.microsoft.com/office/powerpoint/2010/main" val="1744501095"/>
              </p:ext>
            </p:extLst>
          </p:nvPr>
        </p:nvGraphicFramePr>
        <p:xfrm>
          <a:off x="107504" y="2074520"/>
          <a:ext cx="8892480" cy="3154680"/>
        </p:xfrm>
        <a:graphic>
          <a:graphicData uri="http://schemas.openxmlformats.org/drawingml/2006/table">
            <a:tbl>
              <a:tblPr firstRow="1" firstCol="1" bandRow="1">
                <a:tableStyleId>{327F97BB-C833-4FB7-BDE5-3F7075034690}</a:tableStyleId>
              </a:tblPr>
              <a:tblGrid>
                <a:gridCol w="6048672"/>
                <a:gridCol w="1440160"/>
                <a:gridCol w="1403648"/>
              </a:tblGrid>
              <a:tr h="0">
                <a:tc>
                  <a:txBody>
                    <a:bodyPr/>
                    <a:lstStyle/>
                    <a:p>
                      <a:pPr algn="ctr">
                        <a:spcBef>
                          <a:spcPts val="300"/>
                        </a:spcBef>
                        <a:spcAft>
                          <a:spcPts val="300"/>
                        </a:spcAft>
                      </a:pPr>
                      <a:r>
                        <a:rPr lang="en-ZA" sz="2300" dirty="0">
                          <a:effectLst/>
                        </a:rPr>
                        <a:t>Boiler Pressure  MPa</a:t>
                      </a:r>
                      <a:endParaRPr lang="en-US" sz="2300" dirty="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0-1.5</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1.5-3.5</a:t>
                      </a:r>
                      <a:endParaRPr lang="en-US" sz="2300">
                        <a:effectLst/>
                        <a:latin typeface="Calibri"/>
                        <a:ea typeface="Calibri"/>
                        <a:cs typeface="Times New Roman"/>
                      </a:endParaRPr>
                    </a:p>
                  </a:txBody>
                  <a:tcPr marL="68580" marR="68580" marT="0" marB="0" anchor="ctr"/>
                </a:tc>
              </a:tr>
              <a:tr h="0">
                <a:tc>
                  <a:txBody>
                    <a:bodyPr/>
                    <a:lstStyle/>
                    <a:p>
                      <a:pPr algn="ctr">
                        <a:spcBef>
                          <a:spcPts val="300"/>
                        </a:spcBef>
                        <a:spcAft>
                          <a:spcPts val="300"/>
                        </a:spcAft>
                      </a:pPr>
                      <a:r>
                        <a:rPr lang="en-ZA" sz="2300" dirty="0">
                          <a:effectLst/>
                        </a:rPr>
                        <a:t>Dissolved Oxygen (before oxygen scavenger is added) mg/l O</a:t>
                      </a:r>
                      <a:r>
                        <a:rPr lang="en-ZA" sz="2300" baseline="-25000" dirty="0">
                          <a:effectLst/>
                        </a:rPr>
                        <a:t>2</a:t>
                      </a:r>
                      <a:endParaRPr lang="en-US" sz="2300" dirty="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&lt;0.04</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&lt;0.04</a:t>
                      </a:r>
                      <a:endParaRPr lang="en-US" sz="2300">
                        <a:effectLst/>
                        <a:latin typeface="Calibri"/>
                        <a:ea typeface="Calibri"/>
                        <a:cs typeface="Times New Roman"/>
                      </a:endParaRPr>
                    </a:p>
                  </a:txBody>
                  <a:tcPr marL="68580" marR="68580" marT="0" marB="0" anchor="ctr"/>
                </a:tc>
              </a:tr>
              <a:tr h="0">
                <a:tc>
                  <a:txBody>
                    <a:bodyPr/>
                    <a:lstStyle/>
                    <a:p>
                      <a:pPr algn="ctr">
                        <a:spcBef>
                          <a:spcPts val="300"/>
                        </a:spcBef>
                        <a:spcAft>
                          <a:spcPts val="300"/>
                        </a:spcAft>
                      </a:pPr>
                      <a:r>
                        <a:rPr lang="en-ZA" sz="2300" dirty="0">
                          <a:effectLst/>
                        </a:rPr>
                        <a:t>Total iron  mg/l Fe</a:t>
                      </a:r>
                      <a:endParaRPr lang="en-US" sz="2300" dirty="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&lt;0.100</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&lt;0.050</a:t>
                      </a:r>
                      <a:endParaRPr lang="en-US" sz="2300">
                        <a:effectLst/>
                        <a:latin typeface="Calibri"/>
                        <a:ea typeface="Calibri"/>
                        <a:cs typeface="Times New Roman"/>
                      </a:endParaRPr>
                    </a:p>
                  </a:txBody>
                  <a:tcPr marL="68580" marR="68580" marT="0" marB="0" anchor="ctr"/>
                </a:tc>
              </a:tr>
              <a:tr h="0">
                <a:tc>
                  <a:txBody>
                    <a:bodyPr/>
                    <a:lstStyle/>
                    <a:p>
                      <a:pPr algn="ctr">
                        <a:spcBef>
                          <a:spcPts val="300"/>
                        </a:spcBef>
                        <a:spcAft>
                          <a:spcPts val="300"/>
                        </a:spcAft>
                      </a:pPr>
                      <a:r>
                        <a:rPr lang="en-ZA" sz="2300">
                          <a:effectLst/>
                        </a:rPr>
                        <a:t>Total copper mg/l Cu</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dirty="0">
                          <a:effectLst/>
                        </a:rPr>
                        <a:t>&lt;0.050</a:t>
                      </a:r>
                      <a:endParaRPr lang="en-US" sz="2300" dirty="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&lt;0.025</a:t>
                      </a:r>
                      <a:endParaRPr lang="en-US" sz="2300">
                        <a:effectLst/>
                        <a:latin typeface="Calibri"/>
                        <a:ea typeface="Calibri"/>
                        <a:cs typeface="Times New Roman"/>
                      </a:endParaRPr>
                    </a:p>
                  </a:txBody>
                  <a:tcPr marL="68580" marR="68580" marT="0" marB="0" anchor="ctr"/>
                </a:tc>
              </a:tr>
              <a:tr h="0">
                <a:tc>
                  <a:txBody>
                    <a:bodyPr/>
                    <a:lstStyle/>
                    <a:p>
                      <a:pPr algn="ctr">
                        <a:spcBef>
                          <a:spcPts val="300"/>
                        </a:spcBef>
                        <a:spcAft>
                          <a:spcPts val="300"/>
                        </a:spcAft>
                      </a:pPr>
                      <a:r>
                        <a:rPr lang="en-ZA" sz="2300">
                          <a:effectLst/>
                        </a:rPr>
                        <a:t>Total hardness mg/l</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dirty="0">
                          <a:effectLst/>
                        </a:rPr>
                        <a:t>&lt;0.300</a:t>
                      </a:r>
                      <a:endParaRPr lang="en-US" sz="2300" dirty="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dirty="0">
                          <a:effectLst/>
                        </a:rPr>
                        <a:t>&lt;0.300</a:t>
                      </a:r>
                      <a:endParaRPr lang="en-US" sz="2300" dirty="0">
                        <a:effectLst/>
                        <a:latin typeface="Calibri"/>
                        <a:ea typeface="Calibri"/>
                        <a:cs typeface="Times New Roman"/>
                      </a:endParaRPr>
                    </a:p>
                  </a:txBody>
                  <a:tcPr marL="68580" marR="68580" marT="0" marB="0" anchor="ctr"/>
                </a:tc>
              </a:tr>
              <a:tr h="0">
                <a:tc>
                  <a:txBody>
                    <a:bodyPr/>
                    <a:lstStyle/>
                    <a:p>
                      <a:pPr algn="ctr">
                        <a:spcBef>
                          <a:spcPts val="300"/>
                        </a:spcBef>
                        <a:spcAft>
                          <a:spcPts val="300"/>
                        </a:spcAft>
                      </a:pPr>
                      <a:r>
                        <a:rPr lang="en-ZA" sz="2300">
                          <a:effectLst/>
                        </a:rPr>
                        <a:t>pH range</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7.5 – 10.0</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dirty="0">
                          <a:effectLst/>
                        </a:rPr>
                        <a:t>7.5 – 10.0</a:t>
                      </a:r>
                      <a:endParaRPr lang="en-US" sz="2300" dirty="0">
                        <a:effectLst/>
                        <a:latin typeface="Calibri"/>
                        <a:ea typeface="Calibri"/>
                        <a:cs typeface="Times New Roman"/>
                      </a:endParaRPr>
                    </a:p>
                  </a:txBody>
                  <a:tcPr marL="68580" marR="68580" marT="0" marB="0" anchor="ctr"/>
                </a:tc>
              </a:tr>
              <a:tr h="0">
                <a:tc>
                  <a:txBody>
                    <a:bodyPr/>
                    <a:lstStyle/>
                    <a:p>
                      <a:pPr algn="ctr">
                        <a:spcBef>
                          <a:spcPts val="300"/>
                        </a:spcBef>
                        <a:spcAft>
                          <a:spcPts val="300"/>
                        </a:spcAft>
                      </a:pPr>
                      <a:r>
                        <a:rPr lang="en-ZA" sz="2300">
                          <a:effectLst/>
                        </a:rPr>
                        <a:t>Non-volatile total organic carbon   mg/l C</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&lt;1</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dirty="0">
                          <a:effectLst/>
                        </a:rPr>
                        <a:t>&lt;1</a:t>
                      </a:r>
                      <a:endParaRPr lang="en-US" sz="2300" dirty="0">
                        <a:effectLst/>
                        <a:latin typeface="Calibri"/>
                        <a:ea typeface="Calibri"/>
                        <a:cs typeface="Times New Roman"/>
                      </a:endParaRPr>
                    </a:p>
                  </a:txBody>
                  <a:tcPr marL="68580" marR="68580" marT="0" marB="0" anchor="ctr"/>
                </a:tc>
              </a:tr>
              <a:tr h="0">
                <a:tc>
                  <a:txBody>
                    <a:bodyPr/>
                    <a:lstStyle/>
                    <a:p>
                      <a:pPr algn="ctr">
                        <a:spcBef>
                          <a:spcPts val="300"/>
                        </a:spcBef>
                        <a:spcAft>
                          <a:spcPts val="300"/>
                        </a:spcAft>
                      </a:pPr>
                      <a:r>
                        <a:rPr lang="en-ZA" sz="2300">
                          <a:effectLst/>
                        </a:rPr>
                        <a:t>Oil  mg/l</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a:effectLst/>
                        </a:rPr>
                        <a:t>&lt;1</a:t>
                      </a:r>
                      <a:endParaRPr lang="en-US" sz="2300">
                        <a:effectLst/>
                        <a:latin typeface="Calibri"/>
                        <a:ea typeface="Calibri"/>
                        <a:cs typeface="Times New Roman"/>
                      </a:endParaRPr>
                    </a:p>
                  </a:txBody>
                  <a:tcPr marL="68580" marR="68580" marT="0" marB="0" anchor="ctr"/>
                </a:tc>
                <a:tc>
                  <a:txBody>
                    <a:bodyPr/>
                    <a:lstStyle/>
                    <a:p>
                      <a:pPr algn="ctr">
                        <a:spcBef>
                          <a:spcPts val="300"/>
                        </a:spcBef>
                        <a:spcAft>
                          <a:spcPts val="300"/>
                        </a:spcAft>
                      </a:pPr>
                      <a:r>
                        <a:rPr lang="en-ZA" sz="2300" dirty="0">
                          <a:effectLst/>
                        </a:rPr>
                        <a:t>&lt;1</a:t>
                      </a:r>
                      <a:endParaRPr lang="en-US" sz="2300"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4266762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883F3D944B9D242BC2B2B737E9F12DD" ma:contentTypeVersion="0" ma:contentTypeDescription="Create a new document." ma:contentTypeScope="" ma:versionID="ed1326efab41682ffb28ddec26180793">
  <xsd:schema xmlns:xsd="http://www.w3.org/2001/XMLSchema" xmlns:xs="http://www.w3.org/2001/XMLSchema" xmlns:p="http://schemas.microsoft.com/office/2006/metadata/properties" targetNamespace="http://schemas.microsoft.com/office/2006/metadata/properties" ma:root="true" ma:fieldsID="553f2d8843fd2aa64b81f9e8c63a66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B12335-4B88-49F2-B65A-C1D175DB6EFE}"/>
</file>

<file path=customXml/itemProps2.xml><?xml version="1.0" encoding="utf-8"?>
<ds:datastoreItem xmlns:ds="http://schemas.openxmlformats.org/officeDocument/2006/customXml" ds:itemID="{F00A8E19-5AA0-4D94-B77A-8F1A6E9790CD}"/>
</file>

<file path=customXml/itemProps3.xml><?xml version="1.0" encoding="utf-8"?>
<ds:datastoreItem xmlns:ds="http://schemas.openxmlformats.org/officeDocument/2006/customXml" ds:itemID="{1A4693A9-0339-486B-856D-D9C3E72D29D1}"/>
</file>

<file path=docProps/app.xml><?xml version="1.0" encoding="utf-8"?>
<Properties xmlns="http://schemas.openxmlformats.org/officeDocument/2006/extended-properties" xmlns:vt="http://schemas.openxmlformats.org/officeDocument/2006/docPropsVTypes">
  <Template/>
  <TotalTime>6300</TotalTime>
  <Words>2267</Words>
  <Application>Microsoft Office PowerPoint</Application>
  <PresentationFormat>On-screen Show (4:3)</PresentationFormat>
  <Paragraphs>285</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Principles of a Boiler</vt:lpstr>
      <vt:lpstr>Principles of a Boiler (cont.)</vt:lpstr>
      <vt:lpstr>Principles of a Boiler (cont.)</vt:lpstr>
      <vt:lpstr>Principles of a Boiler (cont.)</vt:lpstr>
      <vt:lpstr>Principles of a Boiler (cont.)</vt:lpstr>
      <vt:lpstr>Principles of a Boiler (cont.)</vt:lpstr>
      <vt:lpstr>Principles of a Boiler (cont.)</vt:lpstr>
      <vt:lpstr>Principles of a Boiler (cont.)</vt:lpstr>
      <vt:lpstr>Principles of a Boiler (cont.)</vt:lpstr>
      <vt:lpstr>Principles of a Boiler (cont.)</vt:lpstr>
      <vt:lpstr>Carryover - Causes</vt:lpstr>
      <vt:lpstr>Carryover – Causes (cont.)</vt:lpstr>
      <vt:lpstr>Effects and Prevention of Carryover</vt:lpstr>
      <vt:lpstr>Scaling</vt:lpstr>
      <vt:lpstr>Effects of Scaling</vt:lpstr>
      <vt:lpstr>Causes of Scaling</vt:lpstr>
      <vt:lpstr>Prevention of Scaling</vt:lpstr>
      <vt:lpstr>Prevention of Scaling (cont.)</vt:lpstr>
      <vt:lpstr>Prevention of Scaling (cont.)</vt:lpstr>
      <vt:lpstr>Prevention of Scaling (cont.)</vt:lpstr>
      <vt:lpstr>Corrosion - Effects</vt:lpstr>
      <vt:lpstr>Corrosion Control Measures</vt:lpstr>
      <vt:lpstr>Corrosion Control Measures (cont.)</vt:lpstr>
      <vt:lpstr>Sugar in Boiler Water</vt:lpstr>
      <vt:lpstr>Sugar in Boiler Water (cont.)</vt:lpstr>
      <vt:lpstr>Pre-Treatment</vt:lpstr>
      <vt:lpstr>Pre-Treatment (cont.)</vt:lpstr>
      <vt:lpstr>Boiler Feed Water Systems</vt:lpstr>
      <vt:lpstr>Interpretation of Analytical Results</vt:lpstr>
      <vt:lpstr>Boiler Water Specifications</vt:lpstr>
      <vt:lpstr>Boiler Feed Water Specifications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Merida Roets</dc:creator>
  <cp:lastModifiedBy>User</cp:lastModifiedBy>
  <cp:revision>316</cp:revision>
  <dcterms:created xsi:type="dcterms:W3CDTF">2016-11-15T07:03:29Z</dcterms:created>
  <dcterms:modified xsi:type="dcterms:W3CDTF">2019-05-09T09:18:22Z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0x010100D883F3D944B9D242BC2B2B737E9F12DD</vt:lpwstr>
  </property>
</Properties>
</file>