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s/slide27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1.xml" ContentType="application/vnd.openxmlformats-officedocument.presentationml.slide+xml"/>
  <Override PartName="/ppt/slides/slide20.xml" ContentType="application/vnd.openxmlformats-officedocument.presentationml.slide+xml"/>
  <Override PartName="/ppt/slides/slide19.xml" ContentType="application/vnd.openxmlformats-officedocument.presentationml.slide+xml"/>
  <Override PartName="/ppt/slides/slide18.xml" ContentType="application/vnd.openxmlformats-officedocument.presentationml.slide+xml"/>
  <Override PartName="/ppt/slides/slide17.xml" ContentType="application/vnd.openxmlformats-officedocument.presentationml.slide+xml"/>
  <Override PartName="/ppt/slides/slide16.xml" ContentType="application/vnd.openxmlformats-officedocument.presentationml.slide+xml"/>
  <Override PartName="/ppt/slides/slide40.xml" ContentType="application/vnd.openxmlformats-officedocument.presentationml.slide+xml"/>
  <Override PartName="/ppt/slides/slide39.xml" ContentType="application/vnd.openxmlformats-officedocument.presentationml.slide+xml"/>
  <Override PartName="/ppt/slides/slide38.xml" ContentType="application/vnd.openxmlformats-officedocument.presentationml.slide+xml"/>
  <Override PartName="/ppt/slides/slide31.xml" ContentType="application/vnd.openxmlformats-officedocument.presentationml.slide+xml"/>
  <Override PartName="/ppt/slides/slide30.xml" ContentType="application/vnd.openxmlformats-officedocument.presentationml.slide+xml"/>
  <Override PartName="/ppt/slides/slide29.xml" ContentType="application/vnd.openxmlformats-officedocument.presentationml.slide+xml"/>
  <Override PartName="/ppt/slides/slide28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26.xml" ContentType="application/vnd.openxmlformats-officedocument.presentationml.slide+xml"/>
  <Override PartName="/ppt/slides/slide15.xml" ContentType="application/vnd.openxmlformats-officedocument.presentationml.slide+xml"/>
  <Override PartName="/ppt/slides/slide13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4.xml" ContentType="application/vnd.openxmlformats-officedocument.presentationml.slide+xml"/>
  <Override PartName="/ppt/slides/slide6.xml" ContentType="application/vnd.openxmlformats-officedocument.presentationml.slide+xml"/>
  <Override PartName="/ppt/slides/slide1.xml" ContentType="application/vnd.openxmlformats-officedocument.presentationml.slide+xml"/>
  <Override PartName="/ppt/slides/slide8.xml" ContentType="application/vnd.openxmlformats-officedocument.presentationml.slide+xml"/>
  <Override PartName="/ppt/slides/slide12.xml" ContentType="application/vnd.openxmlformats-officedocument.presentationml.slide+xml"/>
  <Override PartName="/ppt/slides/slide11.xml" ContentType="application/vnd.openxmlformats-officedocument.presentationml.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83" r:id="rId2"/>
    <p:sldId id="560" r:id="rId3"/>
    <p:sldId id="597" r:id="rId4"/>
    <p:sldId id="561" r:id="rId5"/>
    <p:sldId id="598" r:id="rId6"/>
    <p:sldId id="588" r:id="rId7"/>
    <p:sldId id="589" r:id="rId8"/>
    <p:sldId id="599" r:id="rId9"/>
    <p:sldId id="600" r:id="rId10"/>
    <p:sldId id="601" r:id="rId11"/>
    <p:sldId id="571" r:id="rId12"/>
    <p:sldId id="602" r:id="rId13"/>
    <p:sldId id="603" r:id="rId14"/>
    <p:sldId id="590" r:id="rId15"/>
    <p:sldId id="591" r:id="rId16"/>
    <p:sldId id="573" r:id="rId17"/>
    <p:sldId id="592" r:id="rId18"/>
    <p:sldId id="574" r:id="rId19"/>
    <p:sldId id="550" r:id="rId20"/>
    <p:sldId id="577" r:id="rId21"/>
    <p:sldId id="578" r:id="rId22"/>
    <p:sldId id="604" r:id="rId23"/>
    <p:sldId id="605" r:id="rId24"/>
    <p:sldId id="555" r:id="rId25"/>
    <p:sldId id="606" r:id="rId26"/>
    <p:sldId id="607" r:id="rId27"/>
    <p:sldId id="579" r:id="rId28"/>
    <p:sldId id="568" r:id="rId29"/>
    <p:sldId id="608" r:id="rId30"/>
    <p:sldId id="580" r:id="rId31"/>
    <p:sldId id="609" r:id="rId32"/>
    <p:sldId id="610" r:id="rId33"/>
    <p:sldId id="611" r:id="rId34"/>
    <p:sldId id="581" r:id="rId35"/>
    <p:sldId id="582" r:id="rId36"/>
    <p:sldId id="612" r:id="rId37"/>
    <p:sldId id="583" r:id="rId38"/>
    <p:sldId id="584" r:id="rId39"/>
    <p:sldId id="593" r:id="rId40"/>
    <p:sldId id="585" r:id="rId4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375" autoAdjust="0"/>
    <p:restoredTop sz="94582" autoAdjust="0"/>
  </p:normalViewPr>
  <p:slideViewPr>
    <p:cSldViewPr>
      <p:cViewPr>
        <p:scale>
          <a:sx n="66" d="100"/>
          <a:sy n="66" d="100"/>
        </p:scale>
        <p:origin x="-1140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47" Type="http://schemas.openxmlformats.org/officeDocument/2006/relationships/customXml" Target="../customXml/item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48" Type="http://schemas.openxmlformats.org/officeDocument/2006/relationships/customXml" Target="../customXml/item3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customXml" Target="../customXml/item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 userDrawn="1"/>
        </p:nvSpPr>
        <p:spPr>
          <a:xfrm>
            <a:off x="395536" y="476672"/>
            <a:ext cx="5544616" cy="1754326"/>
          </a:xfrm>
          <a:prstGeom prst="rect">
            <a:avLst/>
          </a:prstGeom>
          <a:solidFill>
            <a:schemeClr val="bg1">
              <a:lumMod val="7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it-IT" sz="3600" b="1" dirty="0" smtClean="0">
                <a:solidFill>
                  <a:srgbClr val="C00000"/>
                </a:solidFill>
                <a:latin typeface="+mj-lt"/>
              </a:rPr>
              <a:t>NQF 5: OCCUPATIONAL CERTIFICATE: SUGAR PROCESSING CONTROLLER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5" y="5501695"/>
            <a:ext cx="2160240" cy="13340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992423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3D3F1-B886-4AA3-90B5-F60263DF2F6E}" type="datetimeFigureOut">
              <a:rPr lang="en-ZA" smtClean="0"/>
              <a:t>2019/05/09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F74FE-4481-45CF-9C4D-C8C0AA2C6835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9658310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3D3F1-B886-4AA3-90B5-F60263DF2F6E}" type="datetimeFigureOut">
              <a:rPr lang="en-ZA" smtClean="0"/>
              <a:t>2019/05/09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F74FE-4481-45CF-9C4D-C8C0AA2C6835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5344596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3D3F1-B886-4AA3-90B5-F60263DF2F6E}" type="datetimeFigureOut">
              <a:rPr lang="en-ZA" smtClean="0"/>
              <a:t>2019/05/09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F74FE-4481-45CF-9C4D-C8C0AA2C6835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6228753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3D3F1-B886-4AA3-90B5-F60263DF2F6E}" type="datetimeFigureOut">
              <a:rPr lang="en-ZA" smtClean="0"/>
              <a:t>2019/05/09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F74FE-4481-45CF-9C4D-C8C0AA2C6835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8600800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3D3F1-B886-4AA3-90B5-F60263DF2F6E}" type="datetimeFigureOut">
              <a:rPr lang="en-ZA" smtClean="0"/>
              <a:t>2019/05/09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F74FE-4481-45CF-9C4D-C8C0AA2C6835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1366603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3D3F1-B886-4AA3-90B5-F60263DF2F6E}" type="datetimeFigureOut">
              <a:rPr lang="en-ZA" smtClean="0"/>
              <a:t>2019/05/09</a:t>
            </a:fld>
            <a:endParaRPr lang="en-Z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F74FE-4481-45CF-9C4D-C8C0AA2C6835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1992797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3D3F1-B886-4AA3-90B5-F60263DF2F6E}" type="datetimeFigureOut">
              <a:rPr lang="en-ZA" smtClean="0"/>
              <a:t>2019/05/09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F74FE-4481-45CF-9C4D-C8C0AA2C6835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1777520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3D3F1-B886-4AA3-90B5-F60263DF2F6E}" type="datetimeFigureOut">
              <a:rPr lang="en-ZA" smtClean="0"/>
              <a:t>2019/05/09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F74FE-4481-45CF-9C4D-C8C0AA2C6835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8846223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3D3F1-B886-4AA3-90B5-F60263DF2F6E}" type="datetimeFigureOut">
              <a:rPr lang="en-ZA" smtClean="0"/>
              <a:t>2019/05/09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F74FE-4481-45CF-9C4D-C8C0AA2C6835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3491081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3D3F1-B886-4AA3-90B5-F60263DF2F6E}" type="datetimeFigureOut">
              <a:rPr lang="en-ZA" smtClean="0"/>
              <a:t>2019/05/09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F74FE-4481-45CF-9C4D-C8C0AA2C6835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058339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33D3F1-B886-4AA3-90B5-F60263DF2F6E}" type="datetimeFigureOut">
              <a:rPr lang="en-ZA" smtClean="0"/>
              <a:t>2019/05/09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FF74FE-4481-45CF-9C4D-C8C0AA2C6835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850082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1691680" y="2996952"/>
            <a:ext cx="7056784" cy="2232248"/>
          </a:xfrm>
          <a:prstGeom prst="rect">
            <a:avLst/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b="1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2800" dirty="0" smtClean="0">
              <a:solidFill>
                <a:srgbClr val="C0504D">
                  <a:lumMod val="75000"/>
                </a:srgbClr>
              </a:solidFill>
            </a:endParaRPr>
          </a:p>
          <a:p>
            <a:pPr algn="ctr"/>
            <a:r>
              <a:rPr lang="en-US" sz="2800" dirty="0" smtClean="0">
                <a:solidFill>
                  <a:srgbClr val="C0504D">
                    <a:lumMod val="75000"/>
                  </a:srgbClr>
                </a:solidFill>
              </a:rPr>
              <a:t>KNOWLEDGE COMPONENT: MODULE 9: </a:t>
            </a:r>
          </a:p>
          <a:p>
            <a:pPr algn="ctr"/>
            <a:r>
              <a:rPr lang="en-US" sz="2800" dirty="0" smtClean="0">
                <a:solidFill>
                  <a:srgbClr val="C0504D">
                    <a:lumMod val="75000"/>
                  </a:srgbClr>
                </a:solidFill>
              </a:rPr>
              <a:t>WATER AND EFFLUENT TREATMENT: </a:t>
            </a:r>
            <a:r>
              <a:rPr lang="en-US" sz="2800" dirty="0" smtClean="0">
                <a:solidFill>
                  <a:srgbClr val="C0504D">
                    <a:lumMod val="75000"/>
                  </a:srgbClr>
                </a:solidFill>
              </a:rPr>
              <a:t>KT 4: WASTE WATER / EFFLUENT TECHNOLOGY</a:t>
            </a:r>
          </a:p>
          <a:p>
            <a:endParaRPr lang="en-US" sz="2400" dirty="0" smtClean="0">
              <a:solidFill>
                <a:srgbClr val="C0504D">
                  <a:lumMod val="75000"/>
                </a:srgbClr>
              </a:solidFill>
            </a:endParaRPr>
          </a:p>
          <a:p>
            <a:endParaRPr lang="en-ZA" sz="2400" dirty="0">
              <a:solidFill>
                <a:srgbClr val="C0504D">
                  <a:lumMod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9095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b="1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</a:pPr>
            <a:r>
              <a:rPr lang="en-US" sz="4800" dirty="0" smtClean="0"/>
              <a:t>Legal Aspects</a:t>
            </a:r>
            <a:endParaRPr lang="en-US" sz="4800" dirty="0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251520" y="1600200"/>
            <a:ext cx="3888432" cy="4997152"/>
          </a:xfrm>
          <a:solidFill>
            <a:schemeClr val="bg1">
              <a:lumMod val="95000"/>
              <a:alpha val="7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ZA" sz="1900" dirty="0"/>
              <a:t>Initially, the Water Act of 1956 controlled water usage. </a:t>
            </a:r>
            <a:endParaRPr lang="en-ZA" sz="1900" dirty="0" smtClean="0"/>
          </a:p>
          <a:p>
            <a:pPr>
              <a:spcBef>
                <a:spcPts val="0"/>
              </a:spcBef>
            </a:pPr>
            <a:r>
              <a:rPr lang="en-ZA" sz="1900" dirty="0" smtClean="0"/>
              <a:t>Its </a:t>
            </a:r>
            <a:r>
              <a:rPr lang="en-ZA" sz="1900" dirty="0"/>
              <a:t>many weaknesses led to a decline in the quality of water. </a:t>
            </a:r>
            <a:endParaRPr lang="en-ZA" sz="1900" dirty="0" smtClean="0"/>
          </a:p>
          <a:p>
            <a:pPr>
              <a:spcBef>
                <a:spcPts val="0"/>
              </a:spcBef>
            </a:pPr>
            <a:r>
              <a:rPr lang="en-ZA" sz="1900" dirty="0" smtClean="0"/>
              <a:t>The </a:t>
            </a:r>
            <a:r>
              <a:rPr lang="en-ZA" sz="1900" dirty="0"/>
              <a:t>law presently in force is the Water Amendment Act (1984) and chief aspects of this legislation are:</a:t>
            </a:r>
            <a:endParaRPr lang="en-US" sz="1900" dirty="0"/>
          </a:p>
          <a:p>
            <a:pPr lvl="1">
              <a:spcBef>
                <a:spcPts val="0"/>
              </a:spcBef>
            </a:pPr>
            <a:r>
              <a:rPr lang="en-ZA" sz="1900" dirty="0"/>
              <a:t>Plants handling over 150m</a:t>
            </a:r>
            <a:r>
              <a:rPr lang="en-ZA" sz="1900" baseline="30000" dirty="0"/>
              <a:t>3</a:t>
            </a:r>
            <a:r>
              <a:rPr lang="en-ZA" sz="1900" dirty="0"/>
              <a:t> intakes from all sources on any one day require a permit.</a:t>
            </a:r>
            <a:endParaRPr lang="en-US" sz="1900" dirty="0"/>
          </a:p>
          <a:p>
            <a:pPr lvl="1">
              <a:spcBef>
                <a:spcPts val="0"/>
              </a:spcBef>
            </a:pPr>
            <a:r>
              <a:rPr lang="en-ZA" sz="1900" dirty="0"/>
              <a:t>The purification of effluents to prescribed quality standards shall be considered to form a part of the manufacturing process</a:t>
            </a:r>
            <a:r>
              <a:rPr lang="en-ZA" sz="1900" dirty="0" smtClean="0"/>
              <a:t>.</a:t>
            </a:r>
            <a:endParaRPr lang="en-US" sz="1900" dirty="0"/>
          </a:p>
        </p:txBody>
      </p:sp>
      <p:pic>
        <p:nvPicPr>
          <p:cNvPr id="5" name="Picture 4" descr="Related image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2492896"/>
            <a:ext cx="4543152" cy="30963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125135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b="1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</a:pPr>
            <a:r>
              <a:rPr lang="en-US" sz="4800" dirty="0" smtClean="0"/>
              <a:t>Legal Aspects (cont.)</a:t>
            </a:r>
            <a:endParaRPr lang="en-US" sz="4800" dirty="0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251520" y="1600200"/>
            <a:ext cx="8568952" cy="4997152"/>
          </a:xfrm>
          <a:solidFill>
            <a:schemeClr val="bg1">
              <a:lumMod val="95000"/>
              <a:alpha val="7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</a:bodyPr>
          <a:lstStyle/>
          <a:p>
            <a:pPr lvl="0"/>
            <a:r>
              <a:rPr lang="en-ZA" sz="2800" dirty="0" smtClean="0"/>
              <a:t>All </a:t>
            </a:r>
            <a:r>
              <a:rPr lang="en-ZA" sz="2800" dirty="0"/>
              <a:t>water (including rain water) draining from land on which industrial activity is carried out shall be deemed to be effluent.</a:t>
            </a:r>
            <a:endParaRPr lang="en-US" sz="2800" dirty="0"/>
          </a:p>
          <a:p>
            <a:pPr lvl="0"/>
            <a:r>
              <a:rPr lang="en-ZA" sz="2800" dirty="0"/>
              <a:t>Irrigation of effluents is considered to be a temporary measure.</a:t>
            </a:r>
            <a:endParaRPr lang="en-US" sz="2800" dirty="0"/>
          </a:p>
          <a:p>
            <a:pPr lvl="0"/>
            <a:r>
              <a:rPr lang="en-ZA" sz="2800" dirty="0"/>
              <a:t>Water pollution control officers are empowered to ensure that the Act is carried out.</a:t>
            </a:r>
            <a:endParaRPr lang="en-US" sz="2800" dirty="0"/>
          </a:p>
          <a:p>
            <a:r>
              <a:rPr lang="en-ZA" sz="2800" dirty="0"/>
              <a:t>A special standard applicable to specified areas and a General Standard (applicable in the sugar belt) are laid out.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030703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b="1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</a:pPr>
            <a:r>
              <a:rPr lang="en-US" sz="4800" dirty="0" smtClean="0"/>
              <a:t>General Standards</a:t>
            </a:r>
            <a:endParaRPr lang="en-US" sz="4800" dirty="0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251520" y="1600200"/>
            <a:ext cx="8568952" cy="4997152"/>
          </a:xfrm>
          <a:solidFill>
            <a:schemeClr val="bg1">
              <a:lumMod val="95000"/>
              <a:alpha val="7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</a:bodyPr>
          <a:lstStyle/>
          <a:p>
            <a:pPr lvl="0"/>
            <a:r>
              <a:rPr lang="en-ZA" dirty="0"/>
              <a:t>Colour, taste and odour : Shall not contain any substance in a concentration capable of producing colour, taste or odour</a:t>
            </a:r>
            <a:endParaRPr lang="en-US" dirty="0"/>
          </a:p>
          <a:p>
            <a:pPr lvl="0"/>
            <a:r>
              <a:rPr lang="en-ZA" dirty="0"/>
              <a:t>pH shall be between 5.5 – 9.5</a:t>
            </a:r>
            <a:endParaRPr lang="en-US" dirty="0"/>
          </a:p>
          <a:p>
            <a:pPr lvl="0"/>
            <a:r>
              <a:rPr lang="en-ZA" dirty="0"/>
              <a:t>Dissolved oxygen : Shall be at least 75% saturated</a:t>
            </a:r>
            <a:endParaRPr lang="en-US" dirty="0"/>
          </a:p>
          <a:p>
            <a:pPr lvl="0"/>
            <a:r>
              <a:rPr lang="en-ZA" dirty="0"/>
              <a:t>Typical (faecal) </a:t>
            </a:r>
            <a:r>
              <a:rPr lang="en-ZA" i="1" dirty="0"/>
              <a:t>E. coli</a:t>
            </a:r>
            <a:r>
              <a:rPr lang="en-ZA" dirty="0"/>
              <a:t> : Shall not contain any typical (faecal) </a:t>
            </a:r>
            <a:r>
              <a:rPr lang="en-ZA" i="1" dirty="0"/>
              <a:t>E. coli</a:t>
            </a:r>
            <a:r>
              <a:rPr lang="en-ZA" dirty="0"/>
              <a:t> per 100 ml</a:t>
            </a:r>
            <a:endParaRPr lang="en-US" dirty="0"/>
          </a:p>
          <a:p>
            <a:pPr lvl="0"/>
            <a:r>
              <a:rPr lang="en-ZA" dirty="0"/>
              <a:t>Temperature : Shall not exceed </a:t>
            </a:r>
            <a:r>
              <a:rPr lang="en-ZA" dirty="0" smtClean="0"/>
              <a:t>35°C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1638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b="1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</a:pPr>
            <a:r>
              <a:rPr lang="en-US" sz="4800" dirty="0" smtClean="0"/>
              <a:t>General Standards (cont.)</a:t>
            </a:r>
            <a:endParaRPr lang="en-US" sz="4800" dirty="0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251520" y="1600200"/>
            <a:ext cx="8568952" cy="4997152"/>
          </a:xfrm>
          <a:solidFill>
            <a:schemeClr val="bg1">
              <a:lumMod val="95000"/>
              <a:alpha val="7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</a:bodyPr>
          <a:lstStyle/>
          <a:p>
            <a:pPr lvl="0"/>
            <a:r>
              <a:rPr lang="en-ZA" dirty="0" smtClean="0"/>
              <a:t>Chemical </a:t>
            </a:r>
            <a:r>
              <a:rPr lang="en-ZA" dirty="0"/>
              <a:t>oxygen demand : Shall not exceed 75 mgl</a:t>
            </a:r>
            <a:r>
              <a:rPr lang="en-ZA" baseline="30000" dirty="0"/>
              <a:t>-1</a:t>
            </a:r>
            <a:endParaRPr lang="en-US" dirty="0"/>
          </a:p>
          <a:p>
            <a:pPr lvl="0"/>
            <a:r>
              <a:rPr lang="en-ZA" dirty="0"/>
              <a:t>Conductivity : Shall not be increased by more than 75 </a:t>
            </a:r>
            <a:r>
              <a:rPr lang="en-ZA" dirty="0" err="1"/>
              <a:t>milli</a:t>
            </a:r>
            <a:r>
              <a:rPr lang="en-ZA" dirty="0"/>
              <a:t>-Siemens per meter over that of the intake water</a:t>
            </a:r>
            <a:endParaRPr lang="en-US" dirty="0"/>
          </a:p>
          <a:p>
            <a:pPr lvl="0"/>
            <a:r>
              <a:rPr lang="en-ZA" dirty="0"/>
              <a:t>Suspended solids : Shall not exceed 25mgl</a:t>
            </a:r>
            <a:r>
              <a:rPr lang="en-ZA" baseline="30000" dirty="0"/>
              <a:t>-1</a:t>
            </a:r>
            <a:endParaRPr lang="en-US" dirty="0"/>
          </a:p>
          <a:p>
            <a:pPr lvl="0"/>
            <a:r>
              <a:rPr lang="en-ZA" dirty="0"/>
              <a:t>Sodium: Shall not be increased by over 90mgl</a:t>
            </a:r>
            <a:r>
              <a:rPr lang="en-ZA" baseline="30000" dirty="0"/>
              <a:t>-1</a:t>
            </a:r>
            <a:r>
              <a:rPr lang="en-ZA" dirty="0"/>
              <a:t> above that of the intake water</a:t>
            </a:r>
            <a:endParaRPr lang="en-US" dirty="0"/>
          </a:p>
          <a:p>
            <a:r>
              <a:rPr lang="en-ZA" dirty="0"/>
              <a:t>Soap, oil, grease : Shall not exceed 2.5mgl</a:t>
            </a:r>
            <a:r>
              <a:rPr lang="en-ZA" baseline="30000" dirty="0"/>
              <a:t>-1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1045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b="1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</a:pPr>
            <a:r>
              <a:rPr lang="en-US" sz="4000" dirty="0" smtClean="0"/>
              <a:t>Mechanism of Pollution with Sugar</a:t>
            </a:r>
            <a:endParaRPr lang="en-US" sz="4000" dirty="0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251520" y="1600200"/>
            <a:ext cx="8568952" cy="4997152"/>
          </a:xfrm>
          <a:solidFill>
            <a:schemeClr val="bg1">
              <a:lumMod val="95000"/>
              <a:alpha val="7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</a:bodyPr>
          <a:lstStyle/>
          <a:p>
            <a:r>
              <a:rPr lang="en-ZA" sz="2200" dirty="0"/>
              <a:t>Sugar Mill effluent cannot be discharged directly into a river or stream. </a:t>
            </a:r>
            <a:endParaRPr lang="en-ZA" sz="2200" dirty="0" smtClean="0"/>
          </a:p>
          <a:p>
            <a:r>
              <a:rPr lang="en-ZA" sz="2200" dirty="0" smtClean="0"/>
              <a:t>Although </a:t>
            </a:r>
            <a:r>
              <a:rPr lang="en-ZA" sz="2200" dirty="0"/>
              <a:t>sugar is non-toxic, it provides a food source for aerobic bacteria which consume the dissolved oxygen in the water faster than it can be replaced. </a:t>
            </a:r>
            <a:endParaRPr lang="en-ZA" sz="2200" dirty="0" smtClean="0"/>
          </a:p>
          <a:p>
            <a:r>
              <a:rPr lang="en-ZA" sz="2200" dirty="0" smtClean="0"/>
              <a:t>Fish </a:t>
            </a:r>
            <a:r>
              <a:rPr lang="en-ZA" sz="2200" dirty="0"/>
              <a:t>and other aquatic life subsequently “suffocate” in the deoxygenated water. </a:t>
            </a:r>
            <a:endParaRPr lang="en-ZA" sz="2200" dirty="0" smtClean="0"/>
          </a:p>
          <a:p>
            <a:r>
              <a:rPr lang="en-ZA" sz="2200" dirty="0" smtClean="0"/>
              <a:t>When </a:t>
            </a:r>
            <a:r>
              <a:rPr lang="en-ZA" sz="2200" dirty="0"/>
              <a:t>there is no more oxygen, anaerobic organisms begin to multiply, producing methane, hydrogen sulphide and ammonia. </a:t>
            </a:r>
            <a:endParaRPr lang="en-ZA" sz="2200" dirty="0" smtClean="0"/>
          </a:p>
          <a:p>
            <a:r>
              <a:rPr lang="en-ZA" sz="2200" dirty="0" smtClean="0"/>
              <a:t>The </a:t>
            </a:r>
            <a:r>
              <a:rPr lang="en-ZA" sz="2200" dirty="0"/>
              <a:t>water stinks and tastes bitter. </a:t>
            </a:r>
            <a:endParaRPr lang="en-ZA" sz="2200" dirty="0" smtClean="0"/>
          </a:p>
          <a:p>
            <a:r>
              <a:rPr lang="en-ZA" sz="2200" dirty="0" smtClean="0"/>
              <a:t>Usually </a:t>
            </a:r>
            <a:r>
              <a:rPr lang="en-ZA" sz="2200" dirty="0"/>
              <a:t>insoluble metals become soluble, turning the water black. </a:t>
            </a:r>
            <a:endParaRPr lang="en-ZA" sz="2200" dirty="0" smtClean="0"/>
          </a:p>
          <a:p>
            <a:r>
              <a:rPr lang="en-ZA" sz="2200" dirty="0" smtClean="0"/>
              <a:t>The </a:t>
            </a:r>
            <a:r>
              <a:rPr lang="en-ZA" sz="2200" dirty="0"/>
              <a:t>sugar concentration in the water may only be in parts per million, but its effect on aquatic life is devastating.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3724221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b="1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</a:pPr>
            <a:r>
              <a:rPr lang="en-US" sz="4800" dirty="0" smtClean="0"/>
              <a:t>Measurement of Pollution</a:t>
            </a:r>
            <a:endParaRPr lang="en-US" sz="4800" dirty="0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251520" y="1600200"/>
            <a:ext cx="8568952" cy="4997152"/>
          </a:xfrm>
          <a:solidFill>
            <a:schemeClr val="bg1">
              <a:lumMod val="95000"/>
              <a:alpha val="7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</a:bodyPr>
          <a:lstStyle/>
          <a:p>
            <a:r>
              <a:rPr lang="en-ZA" sz="2500" dirty="0"/>
              <a:t>Pollution is measured, broadly, by measuring the “food value” of the effluent to bacteria. </a:t>
            </a:r>
            <a:endParaRPr lang="en-ZA" sz="2500" dirty="0" smtClean="0"/>
          </a:p>
          <a:p>
            <a:r>
              <a:rPr lang="en-ZA" sz="2500" dirty="0" smtClean="0"/>
              <a:t>This </a:t>
            </a:r>
            <a:r>
              <a:rPr lang="en-ZA" sz="2500" dirty="0"/>
              <a:t>involves measuring the organic contents of the effluent</a:t>
            </a:r>
            <a:r>
              <a:rPr lang="en-ZA" sz="2500" dirty="0" smtClean="0"/>
              <a:t>.</a:t>
            </a:r>
          </a:p>
          <a:p>
            <a:r>
              <a:rPr lang="en-ZA" sz="2500" dirty="0" smtClean="0"/>
              <a:t>There are two types of measurements:</a:t>
            </a:r>
            <a:endParaRPr lang="en-US" sz="2500" dirty="0"/>
          </a:p>
          <a:p>
            <a:pPr lvl="1"/>
            <a:r>
              <a:rPr lang="en-US" sz="2500" dirty="0" smtClean="0"/>
              <a:t>Biological </a:t>
            </a:r>
            <a:r>
              <a:rPr lang="en-US" sz="2500" dirty="0"/>
              <a:t>oxygen demand (BOD) </a:t>
            </a:r>
          </a:p>
          <a:p>
            <a:pPr lvl="1"/>
            <a:r>
              <a:rPr lang="en-US" sz="2500" dirty="0" smtClean="0"/>
              <a:t>Chemical </a:t>
            </a:r>
            <a:r>
              <a:rPr lang="en-US" sz="2500" dirty="0"/>
              <a:t>Oxygen demand (COD</a:t>
            </a:r>
            <a:r>
              <a:rPr lang="en-US" sz="2500" dirty="0" smtClean="0"/>
              <a:t>)</a:t>
            </a:r>
          </a:p>
          <a:p>
            <a:pPr>
              <a:spcBef>
                <a:spcPts val="0"/>
              </a:spcBef>
            </a:pPr>
            <a:r>
              <a:rPr lang="en-ZA" sz="2500" dirty="0"/>
              <a:t>The COD for an effluent sample is always greater than the BOD of the sample, since some compounds cannot be decomposed by bacteria.</a:t>
            </a:r>
            <a:endParaRPr lang="en-US" sz="2500" dirty="0"/>
          </a:p>
          <a:p>
            <a:pPr>
              <a:spcBef>
                <a:spcPts val="0"/>
              </a:spcBef>
            </a:pPr>
            <a:r>
              <a:rPr lang="en-ZA" sz="2500" dirty="0"/>
              <a:t>For fresh sugar effluent it has been found that the COD is approximately twice the BOD</a:t>
            </a:r>
            <a:r>
              <a:rPr lang="en-ZA" sz="2500" dirty="0" smtClean="0"/>
              <a:t>.</a:t>
            </a:r>
            <a:endParaRPr lang="en-US" sz="2500" dirty="0"/>
          </a:p>
        </p:txBody>
      </p:sp>
    </p:spTree>
    <p:extLst>
      <p:ext uri="{BB962C8B-B14F-4D97-AF65-F5344CB8AC3E}">
        <p14:creationId xmlns:p14="http://schemas.microsoft.com/office/powerpoint/2010/main" val="279045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b="1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</a:pPr>
            <a:r>
              <a:rPr lang="en-US" sz="4600" dirty="0" smtClean="0"/>
              <a:t>Biological Oxygen Demand (BOD)</a:t>
            </a:r>
            <a:endParaRPr lang="en-US" sz="4600" dirty="0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251520" y="1600200"/>
            <a:ext cx="8568952" cy="4997152"/>
          </a:xfrm>
          <a:solidFill>
            <a:schemeClr val="bg1">
              <a:lumMod val="95000"/>
              <a:alpha val="7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</a:bodyPr>
          <a:lstStyle/>
          <a:p>
            <a:r>
              <a:rPr lang="en-ZA" sz="2000" dirty="0" smtClean="0"/>
              <a:t>This </a:t>
            </a:r>
            <a:r>
              <a:rPr lang="en-ZA" sz="2000" dirty="0"/>
              <a:t>measures the level of Biological Oxygen Demand that the effluent will generate if released into the environment.</a:t>
            </a:r>
            <a:endParaRPr lang="en-US" sz="2000" dirty="0"/>
          </a:p>
          <a:p>
            <a:r>
              <a:rPr lang="en-ZA" sz="2000" dirty="0"/>
              <a:t>The BOD is measured in the laboratory by seeding a quantity of the effluent with bacteria and noting the oxygen consumption in milligrams oxygen per litre of effluent (mg/l).</a:t>
            </a:r>
            <a:endParaRPr lang="en-US" sz="2000" dirty="0"/>
          </a:p>
          <a:p>
            <a:r>
              <a:rPr lang="en-ZA" sz="2000" dirty="0"/>
              <a:t>However, biological processes are slow and it takes up to 5 days to measure the BOD, such as waiting period is of no use practically. </a:t>
            </a:r>
            <a:endParaRPr lang="en-ZA" sz="2000" dirty="0" smtClean="0"/>
          </a:p>
          <a:p>
            <a:r>
              <a:rPr lang="en-ZA" sz="2000" dirty="0" smtClean="0"/>
              <a:t>BOD </a:t>
            </a:r>
            <a:r>
              <a:rPr lang="en-ZA" sz="2000" dirty="0"/>
              <a:t>measures the oxygen demand caused by substances degrading due to microbiological action.</a:t>
            </a:r>
            <a:endParaRPr lang="en-US" sz="2000" dirty="0"/>
          </a:p>
          <a:p>
            <a:pPr marL="0" indent="0">
              <a:buNone/>
            </a:pPr>
            <a:r>
              <a:rPr lang="en-ZA" sz="2000" b="1" dirty="0"/>
              <a:t>Reaction</a:t>
            </a:r>
            <a:r>
              <a:rPr lang="en-ZA" sz="2000" b="1" dirty="0" smtClean="0"/>
              <a:t>:</a:t>
            </a:r>
          </a:p>
          <a:p>
            <a:pPr marL="0" indent="0">
              <a:buNone/>
            </a:pPr>
            <a:endParaRPr lang="en-ZA" sz="2000" b="1" dirty="0"/>
          </a:p>
          <a:p>
            <a:r>
              <a:rPr lang="en-ZA" sz="2000" dirty="0" smtClean="0"/>
              <a:t>342g </a:t>
            </a:r>
            <a:r>
              <a:rPr lang="en-ZA" sz="2000" dirty="0"/>
              <a:t>sugar reducing requires 384g O</a:t>
            </a:r>
            <a:r>
              <a:rPr lang="en-ZA" sz="2000" baseline="-25000" dirty="0"/>
              <a:t>2</a:t>
            </a:r>
            <a:endParaRPr lang="en-US" sz="2000" dirty="0"/>
          </a:p>
          <a:p>
            <a:r>
              <a:rPr lang="en-ZA" sz="2000" dirty="0"/>
              <a:t>Approximate ratio - 1 part sugar: 1 part </a:t>
            </a:r>
            <a:r>
              <a:rPr lang="en-ZA" sz="2000" dirty="0" smtClean="0"/>
              <a:t>oxygen</a:t>
            </a:r>
            <a:endParaRPr lang="en-US" sz="2000" dirty="0"/>
          </a:p>
        </p:txBody>
      </p:sp>
      <p:pic>
        <p:nvPicPr>
          <p:cNvPr id="5" name="Picture 4" descr="C:\Users\Scientific Roets\Pictures\Bacteria.jp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39" t="68541" r="12893" b="19779"/>
          <a:stretch/>
        </p:blipFill>
        <p:spPr bwMode="auto">
          <a:xfrm>
            <a:off x="1691680" y="4653136"/>
            <a:ext cx="5471795" cy="63182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771916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b="1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</a:pPr>
            <a:r>
              <a:rPr lang="en-US" sz="4600" dirty="0" smtClean="0"/>
              <a:t>Chemical Oxygen Demand (COD)</a:t>
            </a:r>
            <a:endParaRPr lang="en-US" sz="4600" dirty="0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251520" y="1600200"/>
            <a:ext cx="8568952" cy="4997152"/>
          </a:xfrm>
          <a:solidFill>
            <a:schemeClr val="bg1">
              <a:lumMod val="95000"/>
              <a:alpha val="7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</a:bodyPr>
          <a:lstStyle/>
          <a:p>
            <a:r>
              <a:rPr lang="en-ZA" dirty="0" smtClean="0"/>
              <a:t>Here </a:t>
            </a:r>
            <a:r>
              <a:rPr lang="en-ZA" dirty="0"/>
              <a:t>a sample of effluent is mixed with a quantity of H</a:t>
            </a:r>
            <a:r>
              <a:rPr lang="en-ZA" baseline="-25000" dirty="0"/>
              <a:t>2</a:t>
            </a:r>
            <a:r>
              <a:rPr lang="en-ZA" dirty="0"/>
              <a:t>SO</a:t>
            </a:r>
            <a:r>
              <a:rPr lang="en-ZA" baseline="-25000" dirty="0"/>
              <a:t>4</a:t>
            </a:r>
            <a:r>
              <a:rPr lang="en-ZA" dirty="0"/>
              <a:t> (Sulphuric acid) and KMnO</a:t>
            </a:r>
            <a:r>
              <a:rPr lang="en-ZA" baseline="-25000" dirty="0"/>
              <a:t>4</a:t>
            </a:r>
            <a:r>
              <a:rPr lang="en-ZA" dirty="0"/>
              <a:t> (potassium permanganate) and the amount of oxygen used by the KMnO</a:t>
            </a:r>
            <a:r>
              <a:rPr lang="en-ZA" baseline="-25000" dirty="0"/>
              <a:t>4</a:t>
            </a:r>
            <a:r>
              <a:rPr lang="en-ZA" dirty="0"/>
              <a:t> is measured. </a:t>
            </a:r>
            <a:endParaRPr lang="en-ZA" dirty="0" smtClean="0"/>
          </a:p>
          <a:p>
            <a:r>
              <a:rPr lang="en-ZA" dirty="0" smtClean="0"/>
              <a:t>The </a:t>
            </a:r>
            <a:r>
              <a:rPr lang="en-ZA" dirty="0"/>
              <a:t>COD is a measure of the “total organics content” i.e. degradable substances as well as the less easily degradable substances. COD results are available within hours.</a:t>
            </a:r>
            <a:endParaRPr lang="en-US" dirty="0"/>
          </a:p>
          <a:p>
            <a:r>
              <a:rPr lang="en-ZA" dirty="0"/>
              <a:t>The legal COD limit is 75mg O</a:t>
            </a:r>
            <a:r>
              <a:rPr lang="en-ZA" baseline="-25000" dirty="0"/>
              <a:t>2</a:t>
            </a:r>
            <a:r>
              <a:rPr lang="en-ZA" dirty="0"/>
              <a:t> per litre effluent</a:t>
            </a:r>
            <a:r>
              <a:rPr lang="en-ZA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8691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b="1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</a:pPr>
            <a:r>
              <a:rPr lang="en-US" sz="4600" dirty="0" smtClean="0"/>
              <a:t>Chemical Oxygen Demand (COD)</a:t>
            </a:r>
            <a:endParaRPr lang="en-US" sz="4600" dirty="0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251520" y="1600200"/>
            <a:ext cx="8568952" cy="4997152"/>
          </a:xfrm>
          <a:solidFill>
            <a:schemeClr val="bg1">
              <a:lumMod val="95000"/>
              <a:alpha val="7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endParaRPr lang="en-ZA" sz="2000" b="1" dirty="0" smtClean="0"/>
          </a:p>
          <a:p>
            <a:pPr>
              <a:spcBef>
                <a:spcPts val="0"/>
              </a:spcBef>
            </a:pPr>
            <a:endParaRPr lang="en-ZA" sz="2000" b="1" dirty="0" smtClean="0"/>
          </a:p>
          <a:p>
            <a:pPr>
              <a:spcBef>
                <a:spcPts val="0"/>
              </a:spcBef>
            </a:pPr>
            <a:endParaRPr lang="en-ZA" sz="2000" b="1" dirty="0"/>
          </a:p>
          <a:p>
            <a:pPr>
              <a:spcBef>
                <a:spcPts val="0"/>
              </a:spcBef>
            </a:pPr>
            <a:endParaRPr lang="en-ZA" sz="2000" b="1" dirty="0" smtClean="0"/>
          </a:p>
          <a:p>
            <a:pPr>
              <a:spcBef>
                <a:spcPts val="0"/>
              </a:spcBef>
            </a:pPr>
            <a:endParaRPr lang="en-ZA" sz="2000" b="1" dirty="0"/>
          </a:p>
          <a:p>
            <a:pPr>
              <a:spcBef>
                <a:spcPts val="0"/>
              </a:spcBef>
            </a:pPr>
            <a:endParaRPr lang="en-ZA" sz="2000" b="1" dirty="0" smtClean="0"/>
          </a:p>
          <a:p>
            <a:pPr marL="0" indent="0">
              <a:spcBef>
                <a:spcPts val="0"/>
              </a:spcBef>
              <a:buNone/>
            </a:pPr>
            <a:endParaRPr lang="en-ZA" sz="2000" b="1" dirty="0"/>
          </a:p>
          <a:p>
            <a:pPr marL="0" indent="0">
              <a:spcBef>
                <a:spcPts val="0"/>
              </a:spcBef>
              <a:buNone/>
            </a:pPr>
            <a:endParaRPr lang="en-ZA" sz="2000" b="1" dirty="0" smtClean="0"/>
          </a:p>
          <a:p>
            <a:pPr marL="0" indent="0">
              <a:spcBef>
                <a:spcPts val="0"/>
              </a:spcBef>
              <a:buNone/>
            </a:pPr>
            <a:endParaRPr lang="en-ZA" sz="2400" b="1" dirty="0" smtClean="0"/>
          </a:p>
          <a:p>
            <a:pPr marL="0" indent="0">
              <a:spcBef>
                <a:spcPts val="0"/>
              </a:spcBef>
              <a:buNone/>
            </a:pPr>
            <a:endParaRPr lang="en-ZA" sz="2400" b="1" dirty="0"/>
          </a:p>
          <a:p>
            <a:pPr marL="0" indent="0">
              <a:spcBef>
                <a:spcPts val="0"/>
              </a:spcBef>
              <a:buNone/>
            </a:pPr>
            <a:r>
              <a:rPr lang="en-ZA" sz="2400" b="1" dirty="0" smtClean="0"/>
              <a:t>Notice</a:t>
            </a:r>
            <a:r>
              <a:rPr lang="en-ZA" sz="2400" b="1" dirty="0"/>
              <a:t>:</a:t>
            </a:r>
            <a:endParaRPr lang="en-US" sz="2400" dirty="0"/>
          </a:p>
          <a:p>
            <a:pPr lvl="0">
              <a:spcBef>
                <a:spcPts val="0"/>
              </a:spcBef>
            </a:pPr>
            <a:r>
              <a:rPr lang="en-ZA" sz="2400" dirty="0"/>
              <a:t>R</a:t>
            </a:r>
            <a:r>
              <a:rPr lang="en-ZA" sz="2400" dirty="0" smtClean="0"/>
              <a:t>apid </a:t>
            </a:r>
            <a:r>
              <a:rPr lang="en-ZA" sz="2400" dirty="0"/>
              <a:t>degradation of sugar (BOD after 5 days is high)</a:t>
            </a:r>
            <a:endParaRPr lang="en-US" sz="2400" dirty="0"/>
          </a:p>
          <a:p>
            <a:pPr lvl="0">
              <a:spcBef>
                <a:spcPts val="0"/>
              </a:spcBef>
            </a:pPr>
            <a:r>
              <a:rPr lang="en-ZA" sz="2400" dirty="0"/>
              <a:t>R</a:t>
            </a:r>
            <a:r>
              <a:rPr lang="en-ZA" sz="2400" dirty="0" smtClean="0"/>
              <a:t>elatively </a:t>
            </a:r>
            <a:r>
              <a:rPr lang="en-ZA" sz="2400" dirty="0"/>
              <a:t>slow degradation of cellulose (BOD after 5 days is low)</a:t>
            </a:r>
            <a:endParaRPr lang="en-US" sz="2400" dirty="0"/>
          </a:p>
          <a:p>
            <a:pPr lvl="0">
              <a:spcBef>
                <a:spcPts val="0"/>
              </a:spcBef>
            </a:pPr>
            <a:r>
              <a:rPr lang="en-ZA" sz="2400" dirty="0" smtClean="0"/>
              <a:t>Rapid </a:t>
            </a:r>
            <a:r>
              <a:rPr lang="en-ZA" sz="2400" dirty="0"/>
              <a:t>increase in COD after a few </a:t>
            </a:r>
            <a:r>
              <a:rPr lang="en-ZA" sz="2400" dirty="0" smtClean="0"/>
              <a:t>hours</a:t>
            </a:r>
            <a:endParaRPr lang="en-US" sz="2400" dirty="0"/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677952"/>
            <a:ext cx="5751419" cy="30471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43975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b="1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</a:pPr>
            <a:r>
              <a:rPr lang="en-US" sz="4800" dirty="0" smtClean="0"/>
              <a:t>Sources of Pollution</a:t>
            </a:r>
            <a:endParaRPr lang="en-US" sz="4800" dirty="0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251520" y="1600200"/>
            <a:ext cx="8568952" cy="4997152"/>
          </a:xfrm>
          <a:solidFill>
            <a:schemeClr val="bg1">
              <a:lumMod val="95000"/>
              <a:alpha val="7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</a:bodyPr>
          <a:lstStyle/>
          <a:p>
            <a:r>
              <a:rPr lang="en-ZA" sz="3000" u="sng" dirty="0"/>
              <a:t>Running losses</a:t>
            </a:r>
            <a:r>
              <a:rPr lang="en-ZA" sz="3000" dirty="0"/>
              <a:t> occur continuously, to a greater or lesser extent. </a:t>
            </a:r>
            <a:endParaRPr lang="en-ZA" sz="3000" dirty="0" smtClean="0"/>
          </a:p>
          <a:p>
            <a:r>
              <a:rPr lang="en-ZA" sz="3000" dirty="0" smtClean="0"/>
              <a:t>Leaking </a:t>
            </a:r>
            <a:r>
              <a:rPr lang="en-ZA" sz="3000" dirty="0"/>
              <a:t>joints and overflowing tanks are common examples. </a:t>
            </a:r>
            <a:endParaRPr lang="en-ZA" sz="3000" dirty="0" smtClean="0"/>
          </a:p>
          <a:p>
            <a:r>
              <a:rPr lang="en-ZA" sz="3000" dirty="0" smtClean="0"/>
              <a:t>Careful </a:t>
            </a:r>
            <a:r>
              <a:rPr lang="en-ZA" sz="3000" dirty="0"/>
              <a:t>operation can all but eliminate running losses. </a:t>
            </a:r>
            <a:endParaRPr lang="en-ZA" sz="3000" dirty="0" smtClean="0"/>
          </a:p>
          <a:p>
            <a:r>
              <a:rPr lang="en-ZA" sz="3000" u="sng" dirty="0" smtClean="0"/>
              <a:t>Cleaning </a:t>
            </a:r>
            <a:r>
              <a:rPr lang="en-ZA" sz="3000" u="sng" dirty="0"/>
              <a:t>losses</a:t>
            </a:r>
            <a:r>
              <a:rPr lang="en-ZA" sz="3000" dirty="0"/>
              <a:t> occur only during cleaning operations. </a:t>
            </a:r>
            <a:endParaRPr lang="en-ZA" sz="3000" dirty="0" smtClean="0"/>
          </a:p>
          <a:p>
            <a:r>
              <a:rPr lang="en-ZA" sz="3000" dirty="0" smtClean="0"/>
              <a:t>Heater </a:t>
            </a:r>
            <a:r>
              <a:rPr lang="en-ZA" sz="3000" dirty="0"/>
              <a:t>and evaporator scale are examples of this</a:t>
            </a:r>
            <a:r>
              <a:rPr lang="en-ZA" sz="3000" dirty="0" smtClean="0"/>
              <a:t>.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1654803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b="1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</a:pPr>
            <a:r>
              <a:rPr lang="en-US" sz="4800" dirty="0" smtClean="0"/>
              <a:t>Sources of Pollution (cont.)</a:t>
            </a:r>
            <a:endParaRPr lang="en-US" sz="4800" dirty="0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251520" y="1600200"/>
            <a:ext cx="8568952" cy="4997152"/>
          </a:xfrm>
          <a:solidFill>
            <a:schemeClr val="bg1">
              <a:lumMod val="95000"/>
              <a:alpha val="7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2300" b="1" dirty="0" smtClean="0"/>
              <a:t>Running </a:t>
            </a:r>
            <a:r>
              <a:rPr lang="en-US" sz="2300" b="1" dirty="0"/>
              <a:t>losses</a:t>
            </a:r>
          </a:p>
          <a:p>
            <a:pPr lvl="0">
              <a:spcBef>
                <a:spcPts val="0"/>
              </a:spcBef>
            </a:pPr>
            <a:r>
              <a:rPr lang="en-ZA" sz="2300" dirty="0"/>
              <a:t>Milling and Diffusion. </a:t>
            </a:r>
            <a:endParaRPr lang="en-ZA" sz="2300" dirty="0" smtClean="0"/>
          </a:p>
          <a:p>
            <a:pPr lvl="1">
              <a:spcBef>
                <a:spcPts val="0"/>
              </a:spcBef>
            </a:pPr>
            <a:r>
              <a:rPr lang="en-ZA" sz="2300" dirty="0" smtClean="0"/>
              <a:t>Gutters </a:t>
            </a:r>
            <a:r>
              <a:rPr lang="en-ZA" sz="2300" dirty="0"/>
              <a:t>should collect spillages and return it to process. </a:t>
            </a:r>
            <a:endParaRPr lang="en-ZA" sz="2300" dirty="0" smtClean="0"/>
          </a:p>
          <a:p>
            <a:pPr lvl="1">
              <a:spcBef>
                <a:spcPts val="0"/>
              </a:spcBef>
            </a:pPr>
            <a:r>
              <a:rPr lang="en-ZA" sz="2300" dirty="0" smtClean="0"/>
              <a:t>Leaks </a:t>
            </a:r>
            <a:r>
              <a:rPr lang="en-ZA" sz="2300" dirty="0"/>
              <a:t>must be attended to.</a:t>
            </a:r>
            <a:endParaRPr lang="en-US" sz="2300" dirty="0"/>
          </a:p>
          <a:p>
            <a:pPr lvl="0">
              <a:spcBef>
                <a:spcPts val="0"/>
              </a:spcBef>
            </a:pPr>
            <a:r>
              <a:rPr lang="en-ZA" sz="2300" dirty="0"/>
              <a:t>Clarification: </a:t>
            </a:r>
            <a:endParaRPr lang="en-ZA" sz="2300" dirty="0" smtClean="0"/>
          </a:p>
          <a:p>
            <a:pPr lvl="1">
              <a:spcBef>
                <a:spcPts val="0"/>
              </a:spcBef>
            </a:pPr>
            <a:r>
              <a:rPr lang="en-ZA" sz="2300" dirty="0" smtClean="0"/>
              <a:t>Filter </a:t>
            </a:r>
            <a:r>
              <a:rPr lang="en-ZA" sz="2300" dirty="0"/>
              <a:t>cake spills can be carried away in floor washings and overload the effluent plant.</a:t>
            </a:r>
            <a:endParaRPr lang="en-US" sz="2300" dirty="0"/>
          </a:p>
          <a:p>
            <a:pPr lvl="0">
              <a:spcBef>
                <a:spcPts val="0"/>
              </a:spcBef>
            </a:pPr>
            <a:r>
              <a:rPr lang="en-ZA" sz="2300" dirty="0"/>
              <a:t>Evaporation and Pan Boiling: </a:t>
            </a:r>
            <a:endParaRPr lang="en-ZA" sz="2300" dirty="0" smtClean="0"/>
          </a:p>
          <a:p>
            <a:pPr lvl="1">
              <a:spcBef>
                <a:spcPts val="0"/>
              </a:spcBef>
            </a:pPr>
            <a:r>
              <a:rPr lang="en-ZA" sz="2300" dirty="0" smtClean="0"/>
              <a:t>Entrainment </a:t>
            </a:r>
            <a:r>
              <a:rPr lang="en-ZA" sz="2300" dirty="0"/>
              <a:t>can contaminate the cooling water system, which could overload the effluent plant if some cooling water is bled off to the effluent plant.</a:t>
            </a:r>
            <a:endParaRPr lang="en-US" sz="2300" dirty="0"/>
          </a:p>
          <a:p>
            <a:pPr lvl="0">
              <a:spcBef>
                <a:spcPts val="0"/>
              </a:spcBef>
            </a:pPr>
            <a:r>
              <a:rPr lang="en-ZA" sz="2300" dirty="0"/>
              <a:t>Centrifugation: </a:t>
            </a:r>
            <a:endParaRPr lang="en-ZA" sz="2300" dirty="0" smtClean="0"/>
          </a:p>
          <a:p>
            <a:pPr lvl="1">
              <a:spcBef>
                <a:spcPts val="0"/>
              </a:spcBef>
            </a:pPr>
            <a:r>
              <a:rPr lang="en-ZA" sz="2300" dirty="0" smtClean="0"/>
              <a:t>Leakages </a:t>
            </a:r>
            <a:r>
              <a:rPr lang="en-ZA" sz="2300" dirty="0"/>
              <a:t>and overflowing gutters can be a source of pollution</a:t>
            </a:r>
            <a:r>
              <a:rPr lang="en-ZA" sz="2300" dirty="0" smtClean="0"/>
              <a:t>.</a:t>
            </a:r>
            <a:endParaRPr lang="en-US" sz="2300" dirty="0"/>
          </a:p>
        </p:txBody>
      </p:sp>
    </p:spTree>
    <p:extLst>
      <p:ext uri="{BB962C8B-B14F-4D97-AF65-F5344CB8AC3E}">
        <p14:creationId xmlns:p14="http://schemas.microsoft.com/office/powerpoint/2010/main" val="766814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b="1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</a:pPr>
            <a:r>
              <a:rPr lang="en-US" sz="4800" dirty="0" smtClean="0"/>
              <a:t>Sources of Pollution (cont.)</a:t>
            </a:r>
            <a:endParaRPr lang="en-US" sz="4800" dirty="0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251520" y="1600200"/>
            <a:ext cx="8568952" cy="4997152"/>
          </a:xfrm>
          <a:solidFill>
            <a:schemeClr val="bg1">
              <a:lumMod val="95000"/>
              <a:alpha val="7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2200" b="1" dirty="0" smtClean="0"/>
              <a:t>Running losses (cont.)</a:t>
            </a:r>
            <a:endParaRPr lang="en-US" sz="2200" b="1" dirty="0"/>
          </a:p>
          <a:p>
            <a:pPr lvl="0">
              <a:spcBef>
                <a:spcPts val="0"/>
              </a:spcBef>
            </a:pPr>
            <a:r>
              <a:rPr lang="en-ZA" sz="2200" dirty="0" smtClean="0"/>
              <a:t>Drying</a:t>
            </a:r>
            <a:r>
              <a:rPr lang="en-ZA" sz="2200" dirty="0"/>
              <a:t>: </a:t>
            </a:r>
            <a:endParaRPr lang="en-ZA" sz="2200" dirty="0" smtClean="0"/>
          </a:p>
          <a:p>
            <a:pPr lvl="1">
              <a:spcBef>
                <a:spcPts val="0"/>
              </a:spcBef>
            </a:pPr>
            <a:r>
              <a:rPr lang="en-ZA" sz="2200" dirty="0" smtClean="0"/>
              <a:t>Sugar </a:t>
            </a:r>
            <a:r>
              <a:rPr lang="en-ZA" sz="2200" dirty="0"/>
              <a:t>dust may not be a serious pollution hazard, but does represent a loss of pol.</a:t>
            </a:r>
            <a:endParaRPr lang="en-US" sz="2200" dirty="0"/>
          </a:p>
          <a:p>
            <a:pPr lvl="0">
              <a:spcBef>
                <a:spcPts val="0"/>
              </a:spcBef>
            </a:pPr>
            <a:r>
              <a:rPr lang="en-ZA" sz="2200" dirty="0"/>
              <a:t>Bagasse: </a:t>
            </a:r>
            <a:endParaRPr lang="en-ZA" sz="2200" dirty="0" smtClean="0"/>
          </a:p>
          <a:p>
            <a:pPr lvl="1">
              <a:spcBef>
                <a:spcPts val="0"/>
              </a:spcBef>
            </a:pPr>
            <a:r>
              <a:rPr lang="en-ZA" sz="2200" dirty="0" smtClean="0"/>
              <a:t>Bagasse </a:t>
            </a:r>
            <a:r>
              <a:rPr lang="en-ZA" sz="2200" dirty="0"/>
              <a:t>undergoes slow biological degradation.</a:t>
            </a:r>
            <a:endParaRPr lang="en-US" sz="2200" dirty="0"/>
          </a:p>
          <a:p>
            <a:pPr lvl="0">
              <a:spcBef>
                <a:spcPts val="0"/>
              </a:spcBef>
            </a:pPr>
            <a:r>
              <a:rPr lang="en-ZA" sz="2200" dirty="0"/>
              <a:t>Fly Ash: </a:t>
            </a:r>
            <a:endParaRPr lang="en-ZA" sz="2200" dirty="0" smtClean="0"/>
          </a:p>
          <a:p>
            <a:pPr lvl="1">
              <a:spcBef>
                <a:spcPts val="0"/>
              </a:spcBef>
            </a:pPr>
            <a:r>
              <a:rPr lang="en-ZA" sz="2200" dirty="0" smtClean="0"/>
              <a:t>Scrubbers </a:t>
            </a:r>
            <a:r>
              <a:rPr lang="en-ZA" sz="2200" dirty="0"/>
              <a:t>separate fly ash from boiler gases. </a:t>
            </a:r>
            <a:endParaRPr lang="en-ZA" sz="2200" dirty="0" smtClean="0"/>
          </a:p>
          <a:p>
            <a:pPr lvl="1">
              <a:spcBef>
                <a:spcPts val="0"/>
              </a:spcBef>
            </a:pPr>
            <a:r>
              <a:rPr lang="en-ZA" sz="2200" dirty="0" smtClean="0"/>
              <a:t>Scrubber </a:t>
            </a:r>
            <a:r>
              <a:rPr lang="en-ZA" sz="2200" dirty="0"/>
              <a:t>water (or smuts water) is high in suspended solids.</a:t>
            </a:r>
            <a:endParaRPr lang="en-US" sz="2200" dirty="0"/>
          </a:p>
          <a:p>
            <a:pPr lvl="0">
              <a:spcBef>
                <a:spcPts val="0"/>
              </a:spcBef>
            </a:pPr>
            <a:r>
              <a:rPr lang="en-ZA" sz="2200" dirty="0"/>
              <a:t>Lubricants: </a:t>
            </a:r>
            <a:endParaRPr lang="en-ZA" sz="2200" dirty="0" smtClean="0"/>
          </a:p>
          <a:p>
            <a:pPr lvl="1">
              <a:spcBef>
                <a:spcPts val="0"/>
              </a:spcBef>
            </a:pPr>
            <a:r>
              <a:rPr lang="en-ZA" sz="2200" dirty="0" smtClean="0"/>
              <a:t>Drains </a:t>
            </a:r>
            <a:r>
              <a:rPr lang="en-ZA" sz="2200" dirty="0"/>
              <a:t>from the crushing mills are the main sources of oil contamination.</a:t>
            </a:r>
            <a:endParaRPr lang="en-US" sz="2200" dirty="0"/>
          </a:p>
          <a:p>
            <a:pPr>
              <a:spcBef>
                <a:spcPts val="0"/>
              </a:spcBef>
            </a:pPr>
            <a:r>
              <a:rPr lang="en-ZA" sz="2200" dirty="0"/>
              <a:t>Condensate: </a:t>
            </a:r>
            <a:endParaRPr lang="en-ZA" sz="2200" dirty="0" smtClean="0"/>
          </a:p>
          <a:p>
            <a:pPr lvl="1">
              <a:spcBef>
                <a:spcPts val="0"/>
              </a:spcBef>
            </a:pPr>
            <a:r>
              <a:rPr lang="en-ZA" sz="2200" dirty="0" smtClean="0"/>
              <a:t>Though </a:t>
            </a:r>
            <a:r>
              <a:rPr lang="en-ZA" sz="2200" dirty="0"/>
              <a:t>not of high purity, the high temperature is unacceptable.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2897929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b="1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</a:pPr>
            <a:r>
              <a:rPr lang="en-US" sz="5200" dirty="0"/>
              <a:t>Sources of Pollution (cont.)</a:t>
            </a:r>
            <a:endParaRPr lang="en-US" sz="5200" dirty="0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611560" y="2636912"/>
            <a:ext cx="2808312" cy="1874957"/>
          </a:xfrm>
          <a:solidFill>
            <a:schemeClr val="bg1">
              <a:lumMod val="95000"/>
              <a:alpha val="7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ZA" sz="2800" dirty="0"/>
              <a:t>Simplified Waste water flow diagram for a raw sugar factory</a:t>
            </a:r>
            <a:endParaRPr lang="en-US" sz="2800" dirty="0"/>
          </a:p>
        </p:txBody>
      </p:sp>
      <p:pic>
        <p:nvPicPr>
          <p:cNvPr id="16385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1268760"/>
            <a:ext cx="4399384" cy="54648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30584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b="1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</a:pPr>
            <a:r>
              <a:rPr lang="en-US" sz="4800" dirty="0"/>
              <a:t>Sources of Pollution (cont.)</a:t>
            </a:r>
            <a:endParaRPr lang="en-US" sz="4800" dirty="0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467544" y="1772816"/>
            <a:ext cx="8208912" cy="4752528"/>
          </a:xfrm>
          <a:solidFill>
            <a:schemeClr val="bg1">
              <a:lumMod val="95000"/>
              <a:alpha val="7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2800" b="1" dirty="0" smtClean="0"/>
              <a:t>Cleaning losses</a:t>
            </a:r>
          </a:p>
          <a:p>
            <a:pPr lvl="0">
              <a:spcBef>
                <a:spcPts val="0"/>
              </a:spcBef>
            </a:pPr>
            <a:r>
              <a:rPr lang="en-ZA" sz="2400" dirty="0"/>
              <a:t>Heaters: </a:t>
            </a:r>
            <a:endParaRPr lang="en-ZA" sz="2400" dirty="0" smtClean="0"/>
          </a:p>
          <a:p>
            <a:pPr lvl="1">
              <a:spcBef>
                <a:spcPts val="0"/>
              </a:spcBef>
            </a:pPr>
            <a:r>
              <a:rPr lang="en-ZA" sz="2000" dirty="0" smtClean="0"/>
              <a:t>Scale </a:t>
            </a:r>
            <a:r>
              <a:rPr lang="en-ZA" sz="2000" dirty="0"/>
              <a:t>can be handled by the solids disposal system, or the effluent plant.</a:t>
            </a:r>
            <a:endParaRPr lang="en-US" sz="2000" dirty="0"/>
          </a:p>
          <a:p>
            <a:pPr lvl="0">
              <a:spcBef>
                <a:spcPts val="0"/>
              </a:spcBef>
            </a:pPr>
            <a:r>
              <a:rPr lang="en-ZA" sz="2400" dirty="0"/>
              <a:t>Clarifier: </a:t>
            </a:r>
            <a:endParaRPr lang="en-ZA" sz="2400" dirty="0" smtClean="0"/>
          </a:p>
          <a:p>
            <a:pPr lvl="1">
              <a:spcBef>
                <a:spcPts val="0"/>
              </a:spcBef>
            </a:pPr>
            <a:r>
              <a:rPr lang="en-ZA" sz="2000" dirty="0" smtClean="0"/>
              <a:t>Over </a:t>
            </a:r>
            <a:r>
              <a:rPr lang="en-ZA" sz="2000" dirty="0"/>
              <a:t>long stops, stale juice may have to be dumped. </a:t>
            </a:r>
            <a:endParaRPr lang="en-ZA" sz="2000" dirty="0" smtClean="0"/>
          </a:p>
          <a:p>
            <a:pPr lvl="1">
              <a:spcBef>
                <a:spcPts val="0"/>
              </a:spcBef>
            </a:pPr>
            <a:r>
              <a:rPr lang="en-ZA" sz="2000" dirty="0" smtClean="0"/>
              <a:t>Dumping </a:t>
            </a:r>
            <a:r>
              <a:rPr lang="en-ZA" sz="2000" dirty="0"/>
              <a:t>should be spread over few days so as not to overload the effluent plant.</a:t>
            </a:r>
            <a:endParaRPr lang="en-US" sz="2000" dirty="0"/>
          </a:p>
          <a:p>
            <a:pPr lvl="0">
              <a:spcBef>
                <a:spcPts val="0"/>
              </a:spcBef>
            </a:pPr>
            <a:r>
              <a:rPr lang="en-ZA" sz="2400" dirty="0"/>
              <a:t>Evaporators, Pans and Boilers: </a:t>
            </a:r>
            <a:endParaRPr lang="en-ZA" sz="2400" dirty="0" smtClean="0"/>
          </a:p>
          <a:p>
            <a:pPr lvl="1">
              <a:spcBef>
                <a:spcPts val="0"/>
              </a:spcBef>
            </a:pPr>
            <a:r>
              <a:rPr lang="en-ZA" sz="2000" dirty="0" smtClean="0"/>
              <a:t>When </a:t>
            </a:r>
            <a:r>
              <a:rPr lang="en-ZA" sz="2000" dirty="0"/>
              <a:t>chemical cleaning is used, spent chemicals may be disposed of safely by being added very slowly to the effluent system. </a:t>
            </a:r>
            <a:endParaRPr lang="en-ZA" sz="2000" dirty="0" smtClean="0"/>
          </a:p>
          <a:p>
            <a:pPr lvl="1">
              <a:spcBef>
                <a:spcPts val="0"/>
              </a:spcBef>
            </a:pPr>
            <a:r>
              <a:rPr lang="en-ZA" sz="2000" dirty="0" smtClean="0"/>
              <a:t>A </a:t>
            </a:r>
            <a:r>
              <a:rPr lang="en-ZA" sz="2000" dirty="0"/>
              <a:t>specialist company must be used to handle hazardous waste e.g. Lead acetate waste from the laboratory and spent caustic soda from evaporator </a:t>
            </a:r>
            <a:r>
              <a:rPr lang="en-ZA" sz="2000" dirty="0" smtClean="0"/>
              <a:t>cleaning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96750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b="1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</a:pPr>
            <a:r>
              <a:rPr lang="en-US" sz="5400" dirty="0" smtClean="0"/>
              <a:t>Dealing with Effluent</a:t>
            </a:r>
            <a:endParaRPr lang="en-US" sz="5400" dirty="0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251520" y="5373216"/>
            <a:ext cx="8568952" cy="1224136"/>
          </a:xfrm>
          <a:solidFill>
            <a:schemeClr val="bg1">
              <a:lumMod val="95000"/>
              <a:alpha val="7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US" dirty="0" smtClean="0"/>
              <a:t>Irrigation</a:t>
            </a:r>
          </a:p>
          <a:p>
            <a:pPr>
              <a:spcBef>
                <a:spcPts val="0"/>
              </a:spcBef>
            </a:pPr>
            <a:r>
              <a:rPr lang="en-US" dirty="0" smtClean="0"/>
              <a:t>Using controlled degradation</a:t>
            </a:r>
            <a:endParaRPr lang="en-US" dirty="0"/>
          </a:p>
        </p:txBody>
      </p:sp>
      <p:pic>
        <p:nvPicPr>
          <p:cNvPr id="5" name="Picture 4" descr="Image result for sewage treatment"/>
          <p:cNvPicPr/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628800"/>
            <a:ext cx="6408712" cy="36004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351043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b="1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</a:pPr>
            <a:r>
              <a:rPr lang="en-US" sz="4400" dirty="0" smtClean="0"/>
              <a:t>Dealing with Effluent - Irrigation</a:t>
            </a:r>
            <a:endParaRPr lang="en-US" sz="4400" dirty="0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251520" y="1600200"/>
            <a:ext cx="8568952" cy="4997152"/>
          </a:xfrm>
          <a:solidFill>
            <a:schemeClr val="bg1">
              <a:lumMod val="95000"/>
              <a:alpha val="7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</a:bodyPr>
          <a:lstStyle/>
          <a:p>
            <a:r>
              <a:rPr lang="en-ZA" sz="2600" dirty="0"/>
              <a:t>When pumped onto fields as irrigation, sugar effluent is dispersed and its decomposition has no negative environmental impact.</a:t>
            </a:r>
            <a:endParaRPr lang="en-US" sz="2600" dirty="0"/>
          </a:p>
          <a:p>
            <a:r>
              <a:rPr lang="en-ZA" sz="2600" dirty="0"/>
              <a:t>Sugar effluent from an agricultural perspective only has value due to the water it contains – it has no nutritional value to plants. </a:t>
            </a:r>
            <a:endParaRPr lang="en-ZA" sz="2600" dirty="0" smtClean="0"/>
          </a:p>
          <a:p>
            <a:r>
              <a:rPr lang="en-ZA" sz="2600" dirty="0" smtClean="0"/>
              <a:t>Irrigation </a:t>
            </a:r>
            <a:r>
              <a:rPr lang="en-ZA" sz="2600" dirty="0"/>
              <a:t>is a good method of effluent disposal, it cannot be used during rain when the fields are wet, since the effluent would simply run off into streams and rivers. </a:t>
            </a:r>
            <a:endParaRPr lang="en-ZA" sz="2600" dirty="0" smtClean="0"/>
          </a:p>
          <a:p>
            <a:r>
              <a:rPr lang="en-ZA" sz="2600" dirty="0" smtClean="0"/>
              <a:t>For </a:t>
            </a:r>
            <a:r>
              <a:rPr lang="en-ZA" sz="2600" dirty="0"/>
              <a:t>this reason law requires a holding dam with 7 days capacity to be available.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1182588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b="1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</a:pPr>
            <a:r>
              <a:rPr lang="en-US" sz="3200" dirty="0"/>
              <a:t>Dealing with Effluent </a:t>
            </a:r>
            <a:r>
              <a:rPr lang="en-US" sz="3200" dirty="0" smtClean="0"/>
              <a:t>– Controlled Degradation</a:t>
            </a:r>
            <a:endParaRPr lang="en-US" sz="3200" dirty="0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251520" y="1600200"/>
            <a:ext cx="4536504" cy="4997152"/>
          </a:xfrm>
          <a:solidFill>
            <a:schemeClr val="bg1">
              <a:lumMod val="95000"/>
              <a:alpha val="7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ZA" sz="2000" dirty="0"/>
              <a:t>Bacteria can be utilised to degrade effluent to a level that its BOD is so low that the effluent can be released into a river without causing harm</a:t>
            </a:r>
            <a:r>
              <a:rPr lang="en-ZA" sz="2000" dirty="0" smtClean="0"/>
              <a:t>.</a:t>
            </a:r>
          </a:p>
          <a:p>
            <a:r>
              <a:rPr lang="en-ZA" sz="2000" dirty="0"/>
              <a:t>This </a:t>
            </a:r>
            <a:r>
              <a:rPr lang="en-ZA" sz="2000" dirty="0" smtClean="0"/>
              <a:t>figure to the right clearly </a:t>
            </a:r>
            <a:r>
              <a:rPr lang="en-ZA" sz="2000" dirty="0"/>
              <a:t>shows that once a sugar effluent has been decomposed to the acidic anaerobic (lack of oxygen) conditions only a few specialised effluent can reduce the bacteria into further harmless products.</a:t>
            </a:r>
            <a:endParaRPr lang="en-US" sz="2000" dirty="0"/>
          </a:p>
          <a:p>
            <a:r>
              <a:rPr lang="en-ZA" sz="2000" dirty="0"/>
              <a:t>Therefore the acidic partially decomposed effluent needs to be aerated so that it will readily decompose further</a:t>
            </a:r>
            <a:r>
              <a:rPr lang="en-ZA" sz="2000" dirty="0" smtClean="0"/>
              <a:t>.</a:t>
            </a:r>
            <a:endParaRPr lang="en-US" sz="2000" dirty="0"/>
          </a:p>
        </p:txBody>
      </p:sp>
      <p:pic>
        <p:nvPicPr>
          <p:cNvPr id="5" name="Picture 4" descr="C:\Users\Scientific Roets\Pictures\SUGAR 1.jp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59" t="8154" r="11404" b="9642"/>
          <a:stretch/>
        </p:blipFill>
        <p:spPr bwMode="auto">
          <a:xfrm>
            <a:off x="4860597" y="2348880"/>
            <a:ext cx="4175899" cy="353746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917790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b="1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5400" dirty="0" smtClean="0"/>
              <a:t>Anaerobic Digestion</a:t>
            </a:r>
            <a:endParaRPr lang="en-ZA" sz="5400" dirty="0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251520" y="1600200"/>
            <a:ext cx="8640960" cy="4997152"/>
          </a:xfrm>
          <a:solidFill>
            <a:schemeClr val="bg1">
              <a:lumMod val="95000"/>
              <a:alpha val="7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ZA" sz="2000" dirty="0"/>
              <a:t>Anaerobic digestion of effluent takes place in two stages. </a:t>
            </a:r>
            <a:endParaRPr lang="en-ZA" sz="2000" dirty="0" smtClean="0"/>
          </a:p>
          <a:p>
            <a:pPr lvl="1">
              <a:spcBef>
                <a:spcPts val="0"/>
              </a:spcBef>
            </a:pPr>
            <a:r>
              <a:rPr lang="en-ZA" sz="2000" dirty="0" smtClean="0"/>
              <a:t>Bacteria </a:t>
            </a:r>
            <a:r>
              <a:rPr lang="en-ZA" sz="2000" dirty="0"/>
              <a:t>first decomposes the effluent into Carbon dioxide (CO</a:t>
            </a:r>
            <a:r>
              <a:rPr lang="en-ZA" sz="2000" baseline="-25000" dirty="0"/>
              <a:t>2)</a:t>
            </a:r>
            <a:r>
              <a:rPr lang="en-ZA" sz="2000" dirty="0"/>
              <a:t>), methane (CH</a:t>
            </a:r>
            <a:r>
              <a:rPr lang="en-ZA" sz="2000" baseline="-25000" dirty="0"/>
              <a:t>4</a:t>
            </a:r>
            <a:r>
              <a:rPr lang="en-ZA" sz="2000" dirty="0"/>
              <a:t>) and acetic acid. </a:t>
            </a:r>
            <a:endParaRPr lang="en-ZA" sz="2000" dirty="0" smtClean="0"/>
          </a:p>
          <a:p>
            <a:pPr lvl="1">
              <a:spcBef>
                <a:spcPts val="0"/>
              </a:spcBef>
            </a:pPr>
            <a:r>
              <a:rPr lang="en-ZA" sz="2000" dirty="0" smtClean="0"/>
              <a:t>Specialised </a:t>
            </a:r>
            <a:r>
              <a:rPr lang="en-ZA" sz="2000" dirty="0"/>
              <a:t>methanogenic bacteria then convert the acetic acid into methane and carbon dioxide.</a:t>
            </a:r>
            <a:endParaRPr lang="en-US" sz="2000" dirty="0"/>
          </a:p>
          <a:p>
            <a:pPr>
              <a:spcBef>
                <a:spcPts val="0"/>
              </a:spcBef>
            </a:pPr>
            <a:endParaRPr lang="en-ZA" sz="2000" dirty="0" smtClean="0"/>
          </a:p>
          <a:p>
            <a:pPr>
              <a:spcBef>
                <a:spcPts val="0"/>
              </a:spcBef>
            </a:pPr>
            <a:endParaRPr lang="en-ZA" sz="2000" dirty="0"/>
          </a:p>
          <a:p>
            <a:pPr>
              <a:spcBef>
                <a:spcPts val="0"/>
              </a:spcBef>
            </a:pPr>
            <a:endParaRPr lang="en-ZA" sz="2000" dirty="0" smtClean="0"/>
          </a:p>
          <a:p>
            <a:pPr>
              <a:spcBef>
                <a:spcPts val="0"/>
              </a:spcBef>
            </a:pPr>
            <a:endParaRPr lang="en-ZA" sz="2000" dirty="0"/>
          </a:p>
          <a:p>
            <a:pPr>
              <a:spcBef>
                <a:spcPts val="0"/>
              </a:spcBef>
            </a:pPr>
            <a:r>
              <a:rPr lang="en-ZA" sz="2000" dirty="0" smtClean="0"/>
              <a:t>If </a:t>
            </a:r>
            <a:r>
              <a:rPr lang="en-ZA" sz="2000" dirty="0"/>
              <a:t>the effluent load is too big, the acidity increases to such a level that the second methanogenic decomposition step is inhibited and the whole process stagnates.</a:t>
            </a:r>
            <a:endParaRPr lang="en-US" sz="2000" dirty="0"/>
          </a:p>
          <a:p>
            <a:pPr>
              <a:spcBef>
                <a:spcPts val="0"/>
              </a:spcBef>
            </a:pPr>
            <a:r>
              <a:rPr lang="en-ZA" sz="2000" dirty="0"/>
              <a:t>Using this process also requires a large volume of sludge to be maintained since the sludge contains the bacteria. </a:t>
            </a:r>
            <a:endParaRPr lang="en-ZA" sz="2000" dirty="0" smtClean="0"/>
          </a:p>
          <a:p>
            <a:pPr>
              <a:spcBef>
                <a:spcPts val="0"/>
              </a:spcBef>
            </a:pPr>
            <a:r>
              <a:rPr lang="en-ZA" sz="2000" dirty="0" smtClean="0"/>
              <a:t>This </a:t>
            </a:r>
            <a:r>
              <a:rPr lang="en-ZA" sz="2000" dirty="0"/>
              <a:t>is to protect and nurture the methanogenic bacteria that have a “long” doubling time.</a:t>
            </a:r>
            <a:endParaRPr lang="en-US" sz="2000" dirty="0"/>
          </a:p>
        </p:txBody>
      </p:sp>
      <p:pic>
        <p:nvPicPr>
          <p:cNvPr id="7" name="Picture 6" descr="C:\Users\Scientific Roets\Pictures\bod 1.jp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24" t="27989" r="3801" b="33003"/>
          <a:stretch/>
        </p:blipFill>
        <p:spPr bwMode="auto">
          <a:xfrm>
            <a:off x="2483768" y="3212976"/>
            <a:ext cx="4104456" cy="108012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012376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b="1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5400" dirty="0" smtClean="0"/>
              <a:t>Aerobic Digestion</a:t>
            </a:r>
            <a:endParaRPr lang="en-ZA" sz="5400" dirty="0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251520" y="1600200"/>
            <a:ext cx="8640960" cy="4997152"/>
          </a:xfrm>
          <a:solidFill>
            <a:schemeClr val="bg1">
              <a:lumMod val="95000"/>
              <a:alpha val="7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 fontScale="62500" lnSpcReduction="20000"/>
          </a:bodyPr>
          <a:lstStyle/>
          <a:p>
            <a:endParaRPr lang="en-ZA" sz="2800" dirty="0" smtClean="0"/>
          </a:p>
          <a:p>
            <a:endParaRPr lang="en-ZA" sz="2800" dirty="0"/>
          </a:p>
          <a:p>
            <a:endParaRPr lang="en-ZA" sz="2800" dirty="0" smtClean="0"/>
          </a:p>
          <a:p>
            <a:endParaRPr lang="en-ZA" sz="2800" dirty="0" smtClean="0"/>
          </a:p>
          <a:p>
            <a:endParaRPr lang="en-ZA" sz="2800" dirty="0"/>
          </a:p>
          <a:p>
            <a:endParaRPr lang="en-ZA" sz="2800" dirty="0" smtClean="0"/>
          </a:p>
          <a:p>
            <a:endParaRPr lang="en-ZA" sz="2800" dirty="0"/>
          </a:p>
          <a:p>
            <a:endParaRPr lang="en-ZA" sz="2800" dirty="0" smtClean="0"/>
          </a:p>
          <a:p>
            <a:endParaRPr lang="en-ZA" sz="2800" dirty="0" smtClean="0"/>
          </a:p>
          <a:p>
            <a:r>
              <a:rPr lang="en-ZA" sz="3400" dirty="0" smtClean="0"/>
              <a:t>Involves oxygen consuming bacteria converting the sucrose in the effluent to carbon dioxide and water.</a:t>
            </a:r>
            <a:endParaRPr lang="en-US" sz="3400" dirty="0" smtClean="0"/>
          </a:p>
          <a:p>
            <a:r>
              <a:rPr lang="en-ZA" sz="3400" dirty="0" smtClean="0"/>
              <a:t>During aerobic digestion the bacteria multiply quite rapidly since these bacteria have a low “doubling time”. </a:t>
            </a:r>
          </a:p>
          <a:p>
            <a:r>
              <a:rPr lang="en-ZA" sz="3400" dirty="0" smtClean="0"/>
              <a:t>The result is that a rich sludge forms that contains the bacteria.</a:t>
            </a:r>
            <a:endParaRPr lang="en-US" sz="3400" dirty="0" smtClean="0"/>
          </a:p>
          <a:p>
            <a:r>
              <a:rPr lang="en-ZA" sz="3400" dirty="0" smtClean="0"/>
              <a:t>In order to grow the sludge, nitrogen and phosphate must be added. </a:t>
            </a:r>
          </a:p>
          <a:p>
            <a:r>
              <a:rPr lang="en-ZA" sz="3400" dirty="0" smtClean="0"/>
              <a:t>Oxygen is obviously essential and this is added to the water by mechanical aerators that “beat” the water surface.</a:t>
            </a:r>
            <a:endParaRPr lang="en-US" sz="3400" dirty="0"/>
          </a:p>
        </p:txBody>
      </p:sp>
      <p:pic>
        <p:nvPicPr>
          <p:cNvPr id="5" name="Picture 4" descr="C:\Users\Scientific Roets\Pictures\bod.jp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89" t="28650" r="12727" b="24187"/>
          <a:stretch/>
        </p:blipFill>
        <p:spPr bwMode="auto">
          <a:xfrm>
            <a:off x="1907704" y="1700808"/>
            <a:ext cx="5471795" cy="236029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210380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b="1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5400" dirty="0" smtClean="0"/>
              <a:t>Practical Effluent Treatment</a:t>
            </a:r>
            <a:endParaRPr lang="en-ZA" sz="5400" dirty="0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467544" y="1600200"/>
            <a:ext cx="8208912" cy="4997152"/>
          </a:xfrm>
          <a:solidFill>
            <a:schemeClr val="bg1">
              <a:lumMod val="95000"/>
              <a:alpha val="7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ZA" b="1" dirty="0" smtClean="0"/>
              <a:t>Anaerobic Holding Dams:</a:t>
            </a:r>
          </a:p>
          <a:p>
            <a:r>
              <a:rPr lang="en-ZA" dirty="0"/>
              <a:t>L</a:t>
            </a:r>
            <a:r>
              <a:rPr lang="en-ZA" dirty="0" smtClean="0"/>
              <a:t>arge </a:t>
            </a:r>
            <a:r>
              <a:rPr lang="en-ZA" dirty="0"/>
              <a:t>holding dam into which the raw effluent is pumped. </a:t>
            </a:r>
            <a:endParaRPr lang="en-ZA" dirty="0" smtClean="0"/>
          </a:p>
          <a:p>
            <a:r>
              <a:rPr lang="en-ZA" dirty="0" smtClean="0"/>
              <a:t>Here </a:t>
            </a:r>
            <a:r>
              <a:rPr lang="en-ZA" dirty="0"/>
              <a:t>bacteria readily decompose the effluent into acetic acid (CH</a:t>
            </a:r>
            <a:r>
              <a:rPr lang="en-ZA" baseline="-25000" dirty="0"/>
              <a:t>3</a:t>
            </a:r>
            <a:r>
              <a:rPr lang="en-ZA" dirty="0"/>
              <a:t>COOH). </a:t>
            </a:r>
            <a:endParaRPr lang="en-ZA" dirty="0" smtClean="0"/>
          </a:p>
          <a:p>
            <a:r>
              <a:rPr lang="en-ZA" dirty="0" smtClean="0"/>
              <a:t>This overloads </a:t>
            </a:r>
            <a:r>
              <a:rPr lang="en-ZA" dirty="0"/>
              <a:t>the anaerobic bacteria so that they are not able to cope with decomposing the acids. </a:t>
            </a:r>
            <a:endParaRPr lang="en-ZA" dirty="0" smtClean="0"/>
          </a:p>
          <a:p>
            <a:r>
              <a:rPr lang="en-ZA" dirty="0" smtClean="0"/>
              <a:t>The </a:t>
            </a:r>
            <a:r>
              <a:rPr lang="en-ZA" dirty="0"/>
              <a:t>result is that the dam goes highly acidic and foul smelling.</a:t>
            </a:r>
            <a:endParaRPr lang="en-US" dirty="0"/>
          </a:p>
          <a:p>
            <a:r>
              <a:rPr lang="en-ZA" dirty="0"/>
              <a:t>We need to balance the system by continuously removing this acidic effluent, completing its decomposition into harmless products using aerobic bacteria</a:t>
            </a:r>
            <a:r>
              <a:rPr lang="en-ZA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78992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b="1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4000" dirty="0" smtClean="0"/>
              <a:t>Practical Effluent Treatment (cont.)</a:t>
            </a:r>
            <a:endParaRPr lang="en-ZA" sz="4000" dirty="0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467544" y="1600200"/>
            <a:ext cx="8208912" cy="4997152"/>
          </a:xfrm>
          <a:solidFill>
            <a:schemeClr val="bg1">
              <a:lumMod val="95000"/>
              <a:alpha val="7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ZA" sz="2200" b="1" dirty="0" smtClean="0"/>
              <a:t>Anaerobic Holding Dams (cont.)</a:t>
            </a:r>
          </a:p>
          <a:p>
            <a:pPr>
              <a:spcBef>
                <a:spcPts val="0"/>
              </a:spcBef>
            </a:pPr>
            <a:r>
              <a:rPr lang="en-ZA" sz="2200" dirty="0" smtClean="0"/>
              <a:t>Removal of acidic effluent accomplished by pumping some of the acidic effluent to a trickling filter of a large tank packed with rocks. </a:t>
            </a:r>
          </a:p>
          <a:p>
            <a:pPr>
              <a:spcBef>
                <a:spcPts val="0"/>
              </a:spcBef>
            </a:pPr>
            <a:r>
              <a:rPr lang="en-ZA" sz="2200" dirty="0" smtClean="0"/>
              <a:t>Here aerobic bacteria grow and oxidise the effluent reducing the acid content. </a:t>
            </a:r>
          </a:p>
          <a:p>
            <a:pPr>
              <a:spcBef>
                <a:spcPts val="0"/>
              </a:spcBef>
            </a:pPr>
            <a:r>
              <a:rPr lang="en-ZA" sz="2200" dirty="0" smtClean="0"/>
              <a:t>Part of this is pumped back to the anaerobic holding dam to prevent it becoming too acidic and the rest acts as feed for the aerobic </a:t>
            </a:r>
            <a:r>
              <a:rPr lang="en-ZA" sz="2200" dirty="0" err="1" smtClean="0"/>
              <a:t>digestor</a:t>
            </a:r>
            <a:r>
              <a:rPr lang="en-ZA" sz="2200" dirty="0" smtClean="0"/>
              <a:t>. </a:t>
            </a:r>
          </a:p>
          <a:p>
            <a:pPr>
              <a:spcBef>
                <a:spcPts val="0"/>
              </a:spcBef>
            </a:pPr>
            <a:r>
              <a:rPr lang="en-ZA" sz="2200" dirty="0" smtClean="0"/>
              <a:t>The sludge that flakes off acts as a good feed stock for the aerobic </a:t>
            </a:r>
            <a:r>
              <a:rPr lang="en-ZA" sz="2200" dirty="0" err="1" smtClean="0"/>
              <a:t>digestor</a:t>
            </a:r>
            <a:r>
              <a:rPr lang="en-ZA" sz="2200" dirty="0" smtClean="0"/>
              <a:t>.</a:t>
            </a:r>
            <a:endParaRPr lang="en-US" sz="2200" dirty="0" smtClean="0"/>
          </a:p>
          <a:p>
            <a:pPr>
              <a:spcBef>
                <a:spcPts val="0"/>
              </a:spcBef>
            </a:pPr>
            <a:r>
              <a:rPr lang="en-ZA" sz="2200" dirty="0" smtClean="0"/>
              <a:t>Anaerobic digestion is the cheapest method of treating effluent and it is capable of removing 60% of the effluent. </a:t>
            </a:r>
          </a:p>
          <a:p>
            <a:pPr>
              <a:spcBef>
                <a:spcPts val="0"/>
              </a:spcBef>
            </a:pPr>
            <a:r>
              <a:rPr lang="en-ZA" sz="2200" dirty="0" smtClean="0"/>
              <a:t>However, when overloaded only 5% of the effluent is decomposed.</a:t>
            </a:r>
            <a:endParaRPr lang="en-US" sz="2200" dirty="0" smtClean="0"/>
          </a:p>
        </p:txBody>
      </p:sp>
    </p:spTree>
    <p:extLst>
      <p:ext uri="{BB962C8B-B14F-4D97-AF65-F5344CB8AC3E}">
        <p14:creationId xmlns:p14="http://schemas.microsoft.com/office/powerpoint/2010/main" val="2597829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b="1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4000" dirty="0" smtClean="0"/>
              <a:t>Practical Effluent Treatment (cont.)</a:t>
            </a:r>
            <a:endParaRPr lang="en-ZA" sz="4000" dirty="0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467544" y="1600200"/>
            <a:ext cx="8208912" cy="4997152"/>
          </a:xfrm>
          <a:solidFill>
            <a:schemeClr val="bg1">
              <a:lumMod val="95000"/>
              <a:alpha val="7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ZA" b="1" dirty="0" smtClean="0"/>
              <a:t>Anaerobic Holding Dams (cont.)</a:t>
            </a:r>
          </a:p>
          <a:p>
            <a:r>
              <a:rPr lang="en-ZA" dirty="0" smtClean="0"/>
              <a:t>An anaerobic dam can take months to set up. </a:t>
            </a:r>
          </a:p>
          <a:p>
            <a:r>
              <a:rPr lang="en-ZA" dirty="0" smtClean="0"/>
              <a:t>The effluent must be de-silted before being fed into the dam. </a:t>
            </a:r>
          </a:p>
          <a:p>
            <a:r>
              <a:rPr lang="en-ZA" dirty="0" smtClean="0"/>
              <a:t>Since the anaerobic bacteria forms a sludge we do not want to de-silt the dam itself because this would result in a loss of bacteria. </a:t>
            </a:r>
          </a:p>
          <a:p>
            <a:r>
              <a:rPr lang="en-ZA" dirty="0" smtClean="0"/>
              <a:t>To prevent the anaerobic dam from becoming overloaded the COD must be below 0.08 kg of COD per m</a:t>
            </a:r>
            <a:r>
              <a:rPr lang="en-ZA" baseline="30000" dirty="0" smtClean="0"/>
              <a:t>3</a:t>
            </a:r>
            <a:r>
              <a:rPr lang="en-ZA" dirty="0" smtClean="0"/>
              <a:t> of dam volume.</a:t>
            </a:r>
            <a:endParaRPr lang="en-US" dirty="0" smtClean="0"/>
          </a:p>
          <a:p>
            <a:r>
              <a:rPr lang="en-ZA" dirty="0" smtClean="0"/>
              <a:t>It is important to note that an anaerobic dam cannot deal with the effluent on its own. </a:t>
            </a:r>
          </a:p>
          <a:p>
            <a:r>
              <a:rPr lang="en-ZA" dirty="0" smtClean="0"/>
              <a:t>The acidic effluent must be removed for further decomposition in an aerobic </a:t>
            </a:r>
            <a:r>
              <a:rPr lang="en-ZA" dirty="0" err="1" smtClean="0"/>
              <a:t>digestor</a:t>
            </a:r>
            <a:r>
              <a:rPr lang="en-ZA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9872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 fontScale="90000"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b="1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4800" dirty="0"/>
              <a:t>Practical Effluent Treatment (cont.)</a:t>
            </a:r>
            <a:endParaRPr lang="en-ZA" sz="4800" dirty="0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179512" y="1600200"/>
            <a:ext cx="8784976" cy="5141168"/>
          </a:xfrm>
          <a:solidFill>
            <a:schemeClr val="bg1">
              <a:lumMod val="95000"/>
              <a:alpha val="7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r>
              <a:rPr lang="en-US" b="1" dirty="0" smtClean="0"/>
              <a:t>Aerobic Systems</a:t>
            </a:r>
          </a:p>
          <a:p>
            <a:pPr>
              <a:spcBef>
                <a:spcPts val="0"/>
              </a:spcBef>
            </a:pPr>
            <a:r>
              <a:rPr lang="en-ZA" dirty="0"/>
              <a:t>Many bacteria are able to decompose effluent to harmless products if oxygen is present. </a:t>
            </a:r>
            <a:endParaRPr lang="en-ZA" dirty="0" smtClean="0"/>
          </a:p>
          <a:p>
            <a:pPr>
              <a:spcBef>
                <a:spcPts val="0"/>
              </a:spcBef>
            </a:pPr>
            <a:r>
              <a:rPr lang="en-ZA" dirty="0" smtClean="0"/>
              <a:t>However </a:t>
            </a:r>
            <a:r>
              <a:rPr lang="en-ZA" dirty="0"/>
              <a:t>for good effect these bacteria require a high energy input in the form of especially oxygen but also of nitrogen and phosphorus</a:t>
            </a:r>
            <a:r>
              <a:rPr lang="en-ZA" dirty="0" smtClean="0"/>
              <a:t>.</a:t>
            </a:r>
          </a:p>
          <a:p>
            <a:pPr>
              <a:spcBef>
                <a:spcPts val="0"/>
              </a:spcBef>
            </a:pPr>
            <a:r>
              <a:rPr lang="en-ZA" dirty="0" smtClean="0"/>
              <a:t>Systems include:</a:t>
            </a:r>
          </a:p>
          <a:p>
            <a:pPr lvl="1">
              <a:spcBef>
                <a:spcPts val="0"/>
              </a:spcBef>
            </a:pPr>
            <a:r>
              <a:rPr lang="en-ZA" sz="3200" dirty="0" err="1" smtClean="0"/>
              <a:t>Pasveer</a:t>
            </a:r>
            <a:r>
              <a:rPr lang="en-ZA" sz="3200" dirty="0" smtClean="0"/>
              <a:t> Ditches</a:t>
            </a:r>
          </a:p>
          <a:p>
            <a:pPr lvl="1">
              <a:spcBef>
                <a:spcPts val="0"/>
              </a:spcBef>
            </a:pPr>
            <a:r>
              <a:rPr lang="en-ZA" sz="3200" dirty="0" smtClean="0"/>
              <a:t>Activated Sludge Stirrer</a:t>
            </a:r>
          </a:p>
          <a:p>
            <a:pPr lvl="1">
              <a:spcBef>
                <a:spcPts val="0"/>
              </a:spcBef>
            </a:pPr>
            <a:endParaRPr lang="en-US" sz="2000" dirty="0"/>
          </a:p>
          <a:p>
            <a:pPr lvl="0">
              <a:spcBef>
                <a:spcPts val="0"/>
              </a:spcBef>
            </a:pPr>
            <a:endParaRPr lang="en-US" sz="2200" b="1" dirty="0" smtClean="0"/>
          </a:p>
          <a:p>
            <a:pPr lvl="0">
              <a:spcBef>
                <a:spcPts val="0"/>
              </a:spcBef>
            </a:pP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2225935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 fontScale="90000"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b="1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4800" dirty="0"/>
              <a:t>Practical Effluent Treatment (cont.)</a:t>
            </a:r>
            <a:endParaRPr lang="en-ZA" sz="4800" dirty="0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179512" y="1600200"/>
            <a:ext cx="8784976" cy="5141168"/>
          </a:xfrm>
          <a:solidFill>
            <a:schemeClr val="bg1">
              <a:lumMod val="95000"/>
              <a:alpha val="7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ZA" sz="2400" b="1" dirty="0" smtClean="0"/>
              <a:t>Aerobic </a:t>
            </a:r>
            <a:r>
              <a:rPr lang="en-ZA" sz="2400" b="1" dirty="0" err="1" smtClean="0"/>
              <a:t>digerstors</a:t>
            </a:r>
            <a:r>
              <a:rPr lang="en-ZA" sz="2400" b="1" dirty="0" smtClean="0"/>
              <a:t> - </a:t>
            </a:r>
            <a:r>
              <a:rPr lang="en-ZA" sz="2400" b="1" dirty="0" err="1" smtClean="0"/>
              <a:t>Pasveer</a:t>
            </a:r>
            <a:r>
              <a:rPr lang="en-ZA" sz="2400" b="1" dirty="0" smtClean="0"/>
              <a:t> Ditches</a:t>
            </a:r>
          </a:p>
          <a:p>
            <a:r>
              <a:rPr lang="en-ZA" sz="2400" dirty="0"/>
              <a:t>Aerobic </a:t>
            </a:r>
            <a:r>
              <a:rPr lang="en-ZA" sz="2400" dirty="0" err="1"/>
              <a:t>digestors</a:t>
            </a:r>
            <a:r>
              <a:rPr lang="en-ZA" sz="2400" dirty="0"/>
              <a:t> are usually in the form of a </a:t>
            </a:r>
            <a:r>
              <a:rPr lang="en-ZA" sz="2400" dirty="0" err="1"/>
              <a:t>pasveer</a:t>
            </a:r>
            <a:r>
              <a:rPr lang="en-ZA" sz="2400" dirty="0"/>
              <a:t> ditch. </a:t>
            </a:r>
            <a:endParaRPr lang="en-ZA" sz="2400" dirty="0" smtClean="0"/>
          </a:p>
          <a:p>
            <a:r>
              <a:rPr lang="en-ZA" sz="2400" dirty="0" smtClean="0"/>
              <a:t>This </a:t>
            </a:r>
            <a:r>
              <a:rPr lang="en-ZA" sz="2400" dirty="0"/>
              <a:t>is a circular ditch in the form of a racetrack. </a:t>
            </a:r>
            <a:endParaRPr lang="en-ZA" sz="2400" dirty="0" smtClean="0"/>
          </a:p>
          <a:p>
            <a:r>
              <a:rPr lang="en-ZA" sz="2400" dirty="0" smtClean="0"/>
              <a:t>In </a:t>
            </a:r>
            <a:r>
              <a:rPr lang="en-ZA" sz="2400" dirty="0"/>
              <a:t>a </a:t>
            </a:r>
            <a:r>
              <a:rPr lang="en-ZA" sz="2400" dirty="0" err="1"/>
              <a:t>pasveer</a:t>
            </a:r>
            <a:r>
              <a:rPr lang="en-ZA" sz="2400" dirty="0"/>
              <a:t> ditch the water moves around slowly “pushed” by the aeration disks that beat the surface. </a:t>
            </a:r>
            <a:endParaRPr lang="en-ZA" sz="2400" dirty="0" smtClean="0"/>
          </a:p>
          <a:p>
            <a:r>
              <a:rPr lang="en-ZA" sz="2400" dirty="0" smtClean="0"/>
              <a:t>The </a:t>
            </a:r>
            <a:r>
              <a:rPr lang="en-ZA" sz="2400" dirty="0"/>
              <a:t>sludge containing the bacteria is carried in suspension. </a:t>
            </a:r>
            <a:endParaRPr lang="en-ZA" sz="2400" dirty="0" smtClean="0"/>
          </a:p>
          <a:p>
            <a:r>
              <a:rPr lang="en-ZA" sz="2400" dirty="0" smtClean="0"/>
              <a:t>Periodically </a:t>
            </a:r>
            <a:r>
              <a:rPr lang="en-ZA" sz="2400" dirty="0"/>
              <a:t>some water is drawn off into a clarification zone, the sludge is settled and the treated effluent discharged. </a:t>
            </a:r>
            <a:endParaRPr lang="en-ZA" sz="2400" dirty="0" smtClean="0"/>
          </a:p>
          <a:p>
            <a:r>
              <a:rPr lang="en-ZA" sz="2400" dirty="0" smtClean="0"/>
              <a:t>The </a:t>
            </a:r>
            <a:r>
              <a:rPr lang="en-ZA" sz="2400" dirty="0"/>
              <a:t>settling area is again flooded and the sludge returned to the system.</a:t>
            </a:r>
            <a:endParaRPr lang="en-US" sz="2400" dirty="0"/>
          </a:p>
          <a:p>
            <a:r>
              <a:rPr lang="en-ZA" sz="2400" dirty="0"/>
              <a:t>A brown colour indicates a “good” sludge that will settle well.</a:t>
            </a:r>
            <a:endParaRPr lang="en-ZA" sz="2400" dirty="0"/>
          </a:p>
          <a:p>
            <a:pPr lvl="0">
              <a:spcBef>
                <a:spcPts val="0"/>
              </a:spcBef>
            </a:pPr>
            <a:endParaRPr lang="en-US" sz="2200" b="1" dirty="0" smtClean="0"/>
          </a:p>
          <a:p>
            <a:pPr lvl="0">
              <a:spcBef>
                <a:spcPts val="0"/>
              </a:spcBef>
            </a:pP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3107480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 fontScale="90000"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b="1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4800" dirty="0"/>
              <a:t>Practical Effluent Treatment (cont.)</a:t>
            </a:r>
            <a:endParaRPr lang="en-ZA" sz="4800" dirty="0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179512" y="1600200"/>
            <a:ext cx="8784976" cy="5141168"/>
          </a:xfrm>
          <a:solidFill>
            <a:schemeClr val="bg1">
              <a:lumMod val="95000"/>
              <a:alpha val="7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</a:bodyPr>
          <a:lstStyle/>
          <a:p>
            <a:pPr marL="6350" lvl="1" indent="0">
              <a:spcBef>
                <a:spcPts val="0"/>
              </a:spcBef>
              <a:buNone/>
            </a:pPr>
            <a:r>
              <a:rPr lang="en-ZA" sz="2400" b="1" dirty="0" smtClean="0"/>
              <a:t>Aerobic </a:t>
            </a:r>
            <a:r>
              <a:rPr lang="en-ZA" sz="2400" b="1" dirty="0" err="1" smtClean="0"/>
              <a:t>digestors</a:t>
            </a:r>
            <a:r>
              <a:rPr lang="en-ZA" sz="2400" b="1" dirty="0" smtClean="0"/>
              <a:t> - Activated Sludge Stirrer</a:t>
            </a:r>
          </a:p>
          <a:p>
            <a:r>
              <a:rPr lang="en-ZA" sz="1900" dirty="0"/>
              <a:t>An activated sludge consists of micro-organisms that can oxidise (decompose) effluent.</a:t>
            </a:r>
            <a:endParaRPr lang="en-US" sz="1900" dirty="0"/>
          </a:p>
          <a:p>
            <a:r>
              <a:rPr lang="en-ZA" sz="1900" dirty="0"/>
              <a:t>Here the sludge is violently stirred in a tank thus keeping the sludge in suspension. </a:t>
            </a:r>
            <a:endParaRPr lang="en-ZA" sz="1900" dirty="0" smtClean="0"/>
          </a:p>
          <a:p>
            <a:r>
              <a:rPr lang="en-ZA" sz="1900" dirty="0" smtClean="0"/>
              <a:t>This </a:t>
            </a:r>
            <a:r>
              <a:rPr lang="en-ZA" sz="1900" dirty="0"/>
              <a:t>system requires a separate clarifier for settling so that the sludge containing the bacteria can be returned to the tank.</a:t>
            </a:r>
            <a:endParaRPr lang="en-US" sz="1900" dirty="0"/>
          </a:p>
          <a:p>
            <a:r>
              <a:rPr lang="en-ZA" sz="1900" dirty="0"/>
              <a:t>The problem with these systems is that periodically the bacteria composition becomes such that the sludge will not settle. </a:t>
            </a:r>
            <a:endParaRPr lang="en-ZA" sz="1900" dirty="0" smtClean="0"/>
          </a:p>
          <a:p>
            <a:r>
              <a:rPr lang="en-ZA" sz="1900" dirty="0" smtClean="0"/>
              <a:t>The </a:t>
            </a:r>
            <a:r>
              <a:rPr lang="en-ZA" sz="1900" dirty="0"/>
              <a:t>sludge is then lost with the discharged effluent. </a:t>
            </a:r>
            <a:endParaRPr lang="en-ZA" sz="1900" dirty="0" smtClean="0"/>
          </a:p>
          <a:p>
            <a:r>
              <a:rPr lang="en-ZA" sz="1900" dirty="0" smtClean="0"/>
              <a:t>This </a:t>
            </a:r>
            <a:r>
              <a:rPr lang="en-ZA" sz="1900" dirty="0"/>
              <a:t>loss to bacteria greatly reduces the efficiency of the effluent treatment plant.</a:t>
            </a:r>
            <a:endParaRPr lang="en-US" sz="1900" dirty="0"/>
          </a:p>
          <a:p>
            <a:r>
              <a:rPr lang="en-ZA" sz="1900" dirty="0"/>
              <a:t>At times it is necessary to destroy all the unwanted bacteria by chlorination and to make a fresh start.</a:t>
            </a:r>
            <a:endParaRPr lang="en-US" sz="1900" dirty="0"/>
          </a:p>
          <a:p>
            <a:r>
              <a:rPr lang="en-ZA" sz="1900" dirty="0"/>
              <a:t>Turning off the aerators for 1 hour a day also tends to selectively destroy the bacteria that tend to float</a:t>
            </a:r>
            <a:r>
              <a:rPr lang="en-ZA" sz="1900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88973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b="1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4800" dirty="0" smtClean="0"/>
              <a:t>Combination (Ash Dam)</a:t>
            </a:r>
            <a:endParaRPr lang="en-ZA" sz="4800" dirty="0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251520" y="1600200"/>
            <a:ext cx="8640960" cy="4997152"/>
          </a:xfrm>
          <a:solidFill>
            <a:schemeClr val="bg1">
              <a:lumMod val="95000"/>
              <a:alpha val="7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</a:bodyPr>
          <a:lstStyle/>
          <a:p>
            <a:r>
              <a:rPr lang="en-ZA" dirty="0"/>
              <a:t>All new mills will employ a novel approach. </a:t>
            </a:r>
            <a:endParaRPr lang="en-ZA" dirty="0" smtClean="0"/>
          </a:p>
          <a:p>
            <a:r>
              <a:rPr lang="en-ZA" dirty="0" smtClean="0"/>
              <a:t>Here </a:t>
            </a:r>
            <a:r>
              <a:rPr lang="en-ZA" dirty="0"/>
              <a:t>an “ash dam” needs to be created with alternate layers of sand and smuts (black). </a:t>
            </a:r>
            <a:endParaRPr lang="en-ZA" dirty="0" smtClean="0"/>
          </a:p>
          <a:p>
            <a:r>
              <a:rPr lang="en-ZA" dirty="0" smtClean="0"/>
              <a:t>Effluent </a:t>
            </a:r>
            <a:r>
              <a:rPr lang="en-ZA" dirty="0"/>
              <a:t>is fed from the top, percolates through these layers and leaves at the bottom sufficiently digested for discharge into river or stream.</a:t>
            </a:r>
            <a:endParaRPr lang="en-US" dirty="0"/>
          </a:p>
          <a:p>
            <a:r>
              <a:rPr lang="en-ZA" dirty="0"/>
              <a:t>The top of the pile supports aerobic activity and the bottom anaerobic digestion.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036947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b="1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5400" dirty="0" smtClean="0"/>
              <a:t>Monitoring of Effluent Plant</a:t>
            </a:r>
            <a:endParaRPr lang="en-ZA" sz="5400" dirty="0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251520" y="1600200"/>
            <a:ext cx="8640960" cy="4997152"/>
          </a:xfrm>
          <a:solidFill>
            <a:schemeClr val="bg1">
              <a:lumMod val="95000"/>
              <a:alpha val="7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</a:bodyPr>
          <a:lstStyle/>
          <a:p>
            <a:r>
              <a:rPr lang="en-ZA" sz="2600" dirty="0" smtClean="0"/>
              <a:t>To ensure effective effluent treatment the bacteria must be very active and must be kept within the system.</a:t>
            </a:r>
            <a:endParaRPr lang="en-US" sz="2600" dirty="0" smtClean="0"/>
          </a:p>
          <a:p>
            <a:r>
              <a:rPr lang="en-ZA" sz="2600" dirty="0" smtClean="0"/>
              <a:t>Several parameters need to be monitored:</a:t>
            </a:r>
          </a:p>
          <a:p>
            <a:pPr lvl="1"/>
            <a:r>
              <a:rPr lang="en-ZA" sz="2600" dirty="0" smtClean="0"/>
              <a:t>Mixed Liquor Volatile Suspended Solids (MLVSS)</a:t>
            </a:r>
          </a:p>
          <a:p>
            <a:pPr lvl="1"/>
            <a:r>
              <a:rPr lang="en-ZA" sz="2600" dirty="0" smtClean="0"/>
              <a:t>Sludge Volume Index (SVI)</a:t>
            </a:r>
          </a:p>
          <a:p>
            <a:pPr lvl="1"/>
            <a:r>
              <a:rPr lang="en-ZA" sz="2600" dirty="0" smtClean="0"/>
              <a:t>The food to micro-organism ratio (F:M ratio)</a:t>
            </a:r>
          </a:p>
          <a:p>
            <a:pPr lvl="1"/>
            <a:r>
              <a:rPr lang="en-ZA" sz="2600" dirty="0" smtClean="0"/>
              <a:t>Temperature</a:t>
            </a:r>
          </a:p>
          <a:p>
            <a:pPr lvl="1"/>
            <a:r>
              <a:rPr lang="en-ZA" sz="2600" dirty="0" smtClean="0"/>
              <a:t>Energy input</a:t>
            </a:r>
          </a:p>
          <a:p>
            <a:pPr lvl="1"/>
            <a:r>
              <a:rPr lang="en-ZA" sz="2600" dirty="0" smtClean="0"/>
              <a:t>Nutrients ratios</a:t>
            </a:r>
          </a:p>
          <a:p>
            <a:pPr lvl="1"/>
            <a:r>
              <a:rPr lang="en-ZA" sz="2600" dirty="0" smtClean="0"/>
              <a:t>COD Loading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3272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 fontScale="90000"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b="1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4800" dirty="0" smtClean="0"/>
              <a:t>Monitoring of Effluent Plant (cont.)</a:t>
            </a:r>
            <a:endParaRPr lang="en-ZA" sz="4800" dirty="0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251520" y="1600200"/>
            <a:ext cx="8640960" cy="4997152"/>
          </a:xfrm>
          <a:solidFill>
            <a:schemeClr val="bg1">
              <a:lumMod val="95000"/>
              <a:alpha val="7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ZA" b="1" dirty="0"/>
              <a:t>Mixed Liquor Volatile Suspended Solids (MLVSS)</a:t>
            </a:r>
          </a:p>
          <a:p>
            <a:r>
              <a:rPr lang="en-ZA" dirty="0"/>
              <a:t>The MLVSS is that portion of suspended solids that consist of active micro-organisms.</a:t>
            </a:r>
            <a:endParaRPr lang="en-US" dirty="0"/>
          </a:p>
          <a:p>
            <a:r>
              <a:rPr lang="en-ZA" dirty="0"/>
              <a:t>For good performance 80% of the suspended solids (MLSS) must be organic (MLVSS).</a:t>
            </a:r>
            <a:endParaRPr lang="en-US" dirty="0"/>
          </a:p>
          <a:p>
            <a:pPr lvl="1"/>
            <a:endParaRPr lang="en-US" dirty="0"/>
          </a:p>
        </p:txBody>
      </p:sp>
      <p:pic>
        <p:nvPicPr>
          <p:cNvPr id="5" name="Picture 4" descr="C:\Users\Scientific Roets\Pictures\Mixed liquor.jp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41" t="57464" r="59174" b="30885"/>
          <a:stretch/>
        </p:blipFill>
        <p:spPr bwMode="auto">
          <a:xfrm>
            <a:off x="2627784" y="4653136"/>
            <a:ext cx="4628108" cy="158152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580491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 fontScale="90000"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b="1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4800" dirty="0" smtClean="0"/>
              <a:t>Monitoring </a:t>
            </a:r>
            <a:r>
              <a:rPr lang="en-US" sz="4800" dirty="0"/>
              <a:t>of Effluent Plant (cont.)</a:t>
            </a:r>
            <a:endParaRPr lang="en-ZA" sz="4800" dirty="0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251520" y="1600200"/>
            <a:ext cx="8640960" cy="4997152"/>
          </a:xfrm>
          <a:solidFill>
            <a:schemeClr val="bg1">
              <a:lumMod val="95000"/>
              <a:alpha val="7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ZA" sz="2800" b="1" dirty="0" smtClean="0"/>
              <a:t>Sludge Volume Index (SVI)</a:t>
            </a:r>
          </a:p>
          <a:p>
            <a:r>
              <a:rPr lang="en-ZA" sz="2000" dirty="0"/>
              <a:t>The SVI is the volume in ml occupied by 1 g of activated sludge after settling for 30 minutes. </a:t>
            </a:r>
            <a:endParaRPr lang="en-ZA" sz="2000" dirty="0" smtClean="0"/>
          </a:p>
          <a:p>
            <a:r>
              <a:rPr lang="en-ZA" sz="2000" dirty="0" smtClean="0"/>
              <a:t>The </a:t>
            </a:r>
            <a:r>
              <a:rPr lang="en-ZA" sz="2000" dirty="0"/>
              <a:t>SVI indicates how well the bacteria containing the sludge settle.</a:t>
            </a:r>
            <a:endParaRPr lang="en-US" sz="2000" dirty="0"/>
          </a:p>
          <a:p>
            <a:r>
              <a:rPr lang="en-ZA" sz="2000" dirty="0"/>
              <a:t>During bacterial decomposition of effluent, products are produced as well as more bacteria. </a:t>
            </a:r>
            <a:endParaRPr lang="en-ZA" sz="2000" dirty="0" smtClean="0"/>
          </a:p>
          <a:p>
            <a:r>
              <a:rPr lang="en-ZA" sz="2000" dirty="0" smtClean="0"/>
              <a:t>To </a:t>
            </a:r>
            <a:r>
              <a:rPr lang="en-ZA" sz="2000" dirty="0"/>
              <a:t>keep the system functioning we need to keep some bacteria in the system. </a:t>
            </a:r>
            <a:endParaRPr lang="en-ZA" sz="2000" dirty="0" smtClean="0"/>
          </a:p>
          <a:p>
            <a:r>
              <a:rPr lang="en-ZA" sz="2000" dirty="0" smtClean="0"/>
              <a:t>Sufficient </a:t>
            </a:r>
            <a:r>
              <a:rPr lang="en-ZA" sz="2000" dirty="0"/>
              <a:t>bacteria can be retained in the system if there are enough suspended solids for the bacteria to adhere to so that they will settle.</a:t>
            </a:r>
            <a:endParaRPr lang="en-US" sz="2000" dirty="0"/>
          </a:p>
          <a:p>
            <a:r>
              <a:rPr lang="en-ZA" sz="2000" dirty="0"/>
              <a:t>However, our bacteria do not contain many solids. </a:t>
            </a:r>
            <a:endParaRPr lang="en-ZA" sz="2000" dirty="0" smtClean="0"/>
          </a:p>
          <a:p>
            <a:r>
              <a:rPr lang="en-ZA" sz="2000" dirty="0" smtClean="0"/>
              <a:t>The </a:t>
            </a:r>
            <a:r>
              <a:rPr lang="en-ZA" sz="2000" dirty="0"/>
              <a:t>bacteria thus tend to float and are lost with the discharge of treated effluent.</a:t>
            </a:r>
            <a:endParaRPr lang="en-US" sz="2000" dirty="0"/>
          </a:p>
          <a:p>
            <a:r>
              <a:rPr lang="en-ZA" sz="2000" dirty="0"/>
              <a:t>The SVI indicates how well the sludge containing the bacteria settles. This allows us to monitor the bacterial losses.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740227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 fontScale="90000"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b="1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4800" dirty="0"/>
              <a:t>Monitoring</a:t>
            </a:r>
            <a:r>
              <a:rPr lang="en-US" sz="4800" dirty="0" smtClean="0"/>
              <a:t> </a:t>
            </a:r>
            <a:r>
              <a:rPr lang="en-US" sz="4800" dirty="0"/>
              <a:t>of Effluent Plant (cont.)</a:t>
            </a:r>
            <a:endParaRPr lang="en-ZA" sz="4800" dirty="0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251520" y="1600200"/>
            <a:ext cx="8640960" cy="4997152"/>
          </a:xfrm>
          <a:solidFill>
            <a:schemeClr val="bg1">
              <a:lumMod val="95000"/>
              <a:alpha val="7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ZA" sz="2800" b="1" dirty="0" smtClean="0"/>
              <a:t>Sludge Volume Index (SVI) (cont.)</a:t>
            </a:r>
          </a:p>
          <a:p>
            <a:r>
              <a:rPr lang="en-ZA" sz="2000" dirty="0"/>
              <a:t>The test is easy to perform. </a:t>
            </a:r>
            <a:endParaRPr lang="en-ZA" sz="2000" dirty="0" smtClean="0"/>
          </a:p>
          <a:p>
            <a:r>
              <a:rPr lang="en-ZA" sz="2000" dirty="0" smtClean="0"/>
              <a:t>1 </a:t>
            </a:r>
            <a:r>
              <a:rPr lang="en-ZA" sz="2000" dirty="0"/>
              <a:t>litre of solution is taken and allowed to settle for 30 minutes</a:t>
            </a:r>
            <a:r>
              <a:rPr lang="en-ZA" sz="2000" dirty="0" smtClean="0"/>
              <a:t>.</a:t>
            </a:r>
          </a:p>
          <a:p>
            <a:endParaRPr lang="en-ZA" sz="2000" dirty="0" smtClean="0"/>
          </a:p>
          <a:p>
            <a:endParaRPr lang="en-ZA" sz="2000" dirty="0"/>
          </a:p>
          <a:p>
            <a:endParaRPr lang="en-ZA" sz="2000" dirty="0" smtClean="0"/>
          </a:p>
          <a:p>
            <a:endParaRPr lang="en-ZA" sz="2000" dirty="0"/>
          </a:p>
          <a:p>
            <a:endParaRPr lang="en-ZA" sz="2000" dirty="0" smtClean="0"/>
          </a:p>
          <a:p>
            <a:endParaRPr lang="en-ZA" sz="2000" dirty="0"/>
          </a:p>
          <a:p>
            <a:r>
              <a:rPr lang="en-ZA" sz="2000" dirty="0" smtClean="0"/>
              <a:t>The </a:t>
            </a:r>
            <a:r>
              <a:rPr lang="en-ZA" sz="2000" dirty="0"/>
              <a:t>critical SVI is 120 ml/g, with the aim being 65 ml/g.</a:t>
            </a:r>
            <a:endParaRPr lang="en-US" sz="2000" dirty="0"/>
          </a:p>
          <a:p>
            <a:r>
              <a:rPr lang="en-ZA" sz="2000" dirty="0"/>
              <a:t>The SVI is thus the volume occupied by 1 g of sludge.</a:t>
            </a:r>
            <a:endParaRPr lang="en-US" sz="2000" dirty="0"/>
          </a:p>
          <a:p>
            <a:r>
              <a:rPr lang="en-ZA" sz="2000" dirty="0"/>
              <a:t>Dense sludge is more desirable because it settles well. </a:t>
            </a:r>
            <a:endParaRPr lang="en-ZA" sz="2000" dirty="0" smtClean="0"/>
          </a:p>
          <a:p>
            <a:r>
              <a:rPr lang="en-ZA" sz="2000" dirty="0" smtClean="0"/>
              <a:t>We </a:t>
            </a:r>
            <a:r>
              <a:rPr lang="en-ZA" sz="2000" dirty="0"/>
              <a:t>thus seek to obtain a low SVI.</a:t>
            </a:r>
            <a:endParaRPr lang="en-US" sz="2000" dirty="0"/>
          </a:p>
          <a:p>
            <a:endParaRPr lang="en-US" sz="2000" dirty="0"/>
          </a:p>
        </p:txBody>
      </p:sp>
      <p:pic>
        <p:nvPicPr>
          <p:cNvPr id="5" name="Picture 4" descr="C:\Users\Scientific Roets\Pictures\Cylinder.jp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30" t="23581" r="20330" b="27493"/>
          <a:stretch/>
        </p:blipFill>
        <p:spPr bwMode="auto">
          <a:xfrm>
            <a:off x="1049130" y="2997562"/>
            <a:ext cx="3494405" cy="179959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Picture 5" descr="C:\Users\Scientific Roets\Pictures\SVi.jpg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48" t="56419" r="40331" b="16033"/>
          <a:stretch/>
        </p:blipFill>
        <p:spPr bwMode="auto">
          <a:xfrm>
            <a:off x="5148788" y="2997152"/>
            <a:ext cx="3239636" cy="1800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910451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 fontScale="90000"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b="1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4800" dirty="0"/>
              <a:t>Monitoring</a:t>
            </a:r>
            <a:r>
              <a:rPr lang="en-US" sz="4800" dirty="0" smtClean="0"/>
              <a:t> </a:t>
            </a:r>
            <a:r>
              <a:rPr lang="en-US" sz="4800" dirty="0"/>
              <a:t>of Effluent Plant (cont.)</a:t>
            </a:r>
            <a:endParaRPr lang="en-ZA" sz="4800" dirty="0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251520" y="1600200"/>
            <a:ext cx="8640960" cy="4997152"/>
          </a:xfrm>
          <a:solidFill>
            <a:schemeClr val="bg1">
              <a:lumMod val="95000"/>
              <a:alpha val="7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ZA" sz="2800" b="1" dirty="0" smtClean="0"/>
              <a:t>Sludge Volume Index (SVI) (cont.)</a:t>
            </a:r>
          </a:p>
          <a:p>
            <a:r>
              <a:rPr lang="en-ZA" sz="2400" dirty="0"/>
              <a:t>Causes of a high </a:t>
            </a:r>
            <a:r>
              <a:rPr lang="en-ZA" sz="2400" dirty="0" smtClean="0"/>
              <a:t>SVI:</a:t>
            </a:r>
            <a:endParaRPr lang="en-US" sz="2400" dirty="0"/>
          </a:p>
          <a:p>
            <a:pPr lvl="1"/>
            <a:r>
              <a:rPr lang="en-ZA" sz="2400" dirty="0"/>
              <a:t>Higher sugar content of the effluent</a:t>
            </a:r>
            <a:endParaRPr lang="en-US" sz="2400" dirty="0"/>
          </a:p>
          <a:p>
            <a:pPr lvl="1"/>
            <a:r>
              <a:rPr lang="en-ZA" sz="2400" dirty="0"/>
              <a:t>Low pH</a:t>
            </a:r>
            <a:endParaRPr lang="en-US" sz="2400" dirty="0"/>
          </a:p>
          <a:p>
            <a:pPr lvl="1"/>
            <a:r>
              <a:rPr lang="en-ZA" sz="2400" dirty="0"/>
              <a:t>High food: Microorganism ratio</a:t>
            </a:r>
            <a:endParaRPr lang="en-US" sz="2400" dirty="0"/>
          </a:p>
          <a:p>
            <a:pPr lvl="1"/>
            <a:r>
              <a:rPr lang="en-ZA" sz="2400" dirty="0" smtClean="0"/>
              <a:t>COD</a:t>
            </a:r>
            <a:r>
              <a:rPr lang="en-ZA" sz="2400" dirty="0"/>
              <a:t>: Nitrogen: Phosphorus not correct</a:t>
            </a:r>
            <a:endParaRPr lang="en-US" sz="2400" dirty="0"/>
          </a:p>
          <a:p>
            <a:r>
              <a:rPr lang="en-ZA" sz="2400" dirty="0"/>
              <a:t>A bulking sludge is a voluminous sludge that carries over into the clear effluent discharged from the effluent plant. </a:t>
            </a:r>
            <a:endParaRPr lang="en-ZA" sz="2400" dirty="0" smtClean="0"/>
          </a:p>
          <a:p>
            <a:r>
              <a:rPr lang="en-ZA" sz="2400" dirty="0" smtClean="0"/>
              <a:t>This </a:t>
            </a:r>
            <a:r>
              <a:rPr lang="en-ZA" sz="2400" dirty="0"/>
              <a:t>is highly undesirable as it constitutes a loss of bacteria. </a:t>
            </a:r>
            <a:endParaRPr lang="en-ZA" sz="2400" dirty="0" smtClean="0"/>
          </a:p>
          <a:p>
            <a:r>
              <a:rPr lang="en-ZA" sz="2400" dirty="0" smtClean="0"/>
              <a:t>Sludge </a:t>
            </a:r>
            <a:r>
              <a:rPr lang="en-ZA" sz="2400" dirty="0"/>
              <a:t>with an SVI above 150 ml/g will probably result in bulking</a:t>
            </a:r>
            <a:r>
              <a:rPr lang="en-ZA" sz="2400" dirty="0" smtClean="0"/>
              <a:t>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72964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 fontScale="90000"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b="1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4800" dirty="0"/>
              <a:t>Monitoring</a:t>
            </a:r>
            <a:r>
              <a:rPr lang="en-US" sz="4800" dirty="0" smtClean="0"/>
              <a:t> </a:t>
            </a:r>
            <a:r>
              <a:rPr lang="en-US" sz="4800" dirty="0"/>
              <a:t>of Effluent Plant (cont.)</a:t>
            </a:r>
            <a:endParaRPr lang="en-ZA" sz="48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51520" y="1600200"/>
                <a:ext cx="8640960" cy="4997152"/>
              </a:xfrm>
              <a:solidFill>
                <a:schemeClr val="bg1">
                  <a:lumMod val="95000"/>
                  <a:alpha val="75000"/>
                </a:schemeClr>
              </a:solidFill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>
                <a:noAutofit/>
              </a:bodyPr>
              <a:lstStyle/>
              <a:p>
                <a:pPr marL="0" indent="0">
                  <a:buNone/>
                </a:pPr>
                <a:r>
                  <a:rPr lang="en-ZA" sz="2800" b="1" dirty="0" smtClean="0"/>
                  <a:t>Food to Micro-Organism ratio (F:M ratio)</a:t>
                </a:r>
              </a:p>
              <a:p>
                <a:pPr marL="0" indent="0">
                  <a:buNone/>
                </a:pPr>
                <a:endParaRPr lang="en-ZA" sz="2400" dirty="0" smtClean="0"/>
              </a:p>
              <a:p>
                <a:pPr marL="0" indent="0">
                  <a:buNone/>
                </a:pPr>
                <a:endParaRPr lang="en-ZA" sz="2400" dirty="0"/>
              </a:p>
              <a:p>
                <a:pPr marL="0" indent="0">
                  <a:buNone/>
                </a:pPr>
                <a:endParaRPr lang="en-ZA" sz="2400" dirty="0" smtClean="0"/>
              </a:p>
              <a:p>
                <a:pPr marL="0" indent="0">
                  <a:buNone/>
                </a:pPr>
                <a:endParaRPr lang="en-ZA" sz="2400" dirty="0" smtClean="0"/>
              </a:p>
              <a:p>
                <a:pPr marL="0" indent="0">
                  <a:buNone/>
                </a:pPr>
                <a:r>
                  <a:rPr lang="en-ZA" sz="2400" b="1" dirty="0" smtClean="0"/>
                  <a:t>Where</a:t>
                </a:r>
                <a:r>
                  <a:rPr lang="en-ZA" sz="2400" b="1" dirty="0"/>
                  <a:t>:</a:t>
                </a:r>
                <a:endParaRPr lang="en-US" sz="2400" b="1" dirty="0"/>
              </a:p>
              <a:p>
                <a:r>
                  <a:rPr lang="en-ZA" sz="2400" dirty="0"/>
                  <a:t>Q	= effluent flow into the plant in m</a:t>
                </a:r>
                <a:r>
                  <a:rPr lang="en-ZA" sz="2400" baseline="30000" dirty="0"/>
                  <a:t>3</a:t>
                </a:r>
                <a:r>
                  <a:rPr lang="en-ZA" sz="2400" dirty="0"/>
                  <a:t>/day</a:t>
                </a:r>
                <a:endParaRPr lang="en-US" sz="2400" dirty="0"/>
              </a:p>
              <a:p>
                <a:r>
                  <a:rPr lang="en-ZA" sz="2400" dirty="0"/>
                  <a:t>COD	= COD in mg oxygen/l</a:t>
                </a:r>
                <a:endParaRPr lang="en-US" sz="2400" dirty="0"/>
              </a:p>
              <a:p>
                <a:r>
                  <a:rPr lang="en-ZA" sz="2400" dirty="0"/>
                  <a:t>V	= Volume in mixed liquor in m</a:t>
                </a:r>
                <a:r>
                  <a:rPr lang="en-ZA" sz="2400" baseline="30000" dirty="0"/>
                  <a:t>3</a:t>
                </a:r>
                <a:endParaRPr lang="en-US" sz="2400" dirty="0"/>
              </a:p>
              <a:p>
                <a:r>
                  <a:rPr lang="en-ZA" sz="2400" dirty="0"/>
                  <a:t>MLVSS = Mixed liquor volatile suspended solids in mg/l</a:t>
                </a:r>
                <a:endParaRPr lang="en-US" sz="2400" dirty="0"/>
              </a:p>
              <a:p>
                <a:r>
                  <a:rPr lang="en-ZA" sz="2400" dirty="0" smtClean="0"/>
                  <a:t>For </a:t>
                </a:r>
                <a:r>
                  <a:rPr lang="en-ZA" sz="2400" dirty="0"/>
                  <a:t>a </a:t>
                </a:r>
                <a:r>
                  <a:rPr lang="en-ZA" sz="2400" dirty="0" err="1"/>
                  <a:t>pasveer</a:t>
                </a:r>
                <a:r>
                  <a:rPr lang="en-ZA" sz="2400" dirty="0"/>
                  <a:t> ditch the optimal F: M ratio is </a:t>
                </a:r>
                <a14:m>
                  <m:oMath xmlns:m="http://schemas.openxmlformats.org/officeDocument/2006/math">
                    <m:r>
                      <a:rPr lang="en-ZA" sz="2400" i="1"/>
                      <m:t>±</m:t>
                    </m:r>
                  </m:oMath>
                </a14:m>
                <a:r>
                  <a:rPr lang="en-ZA" sz="2400" dirty="0"/>
                  <a:t>0.4</a:t>
                </a:r>
                <a:endParaRPr lang="en-US" sz="2400" dirty="0"/>
              </a:p>
            </p:txBody>
          </p:sp>
        </mc:Choice>
        <mc:Fallback>
          <p:sp>
            <p:nvSpPr>
              <p:cNvPr id="9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51520" y="1600200"/>
                <a:ext cx="8640960" cy="4997152"/>
              </a:xfrm>
              <a:blipFill rotWithShape="1">
                <a:blip r:embed="rId2"/>
                <a:stretch>
                  <a:fillRect l="-1266" t="-727" b="-6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2132856"/>
            <a:ext cx="6435587" cy="15121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43870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 fontScale="90000"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b="1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4800" dirty="0"/>
              <a:t>Monitoring</a:t>
            </a:r>
            <a:r>
              <a:rPr lang="en-US" sz="4800" dirty="0" smtClean="0"/>
              <a:t> </a:t>
            </a:r>
            <a:r>
              <a:rPr lang="en-US" sz="4800" dirty="0"/>
              <a:t>of Effluent Plant (cont.)</a:t>
            </a:r>
            <a:endParaRPr lang="en-ZA" sz="4800" dirty="0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251520" y="1600200"/>
            <a:ext cx="8640960" cy="4997152"/>
          </a:xfrm>
          <a:solidFill>
            <a:schemeClr val="bg1">
              <a:lumMod val="95000"/>
              <a:alpha val="7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2200" b="1" dirty="0" smtClean="0"/>
              <a:t>Temperature</a:t>
            </a:r>
            <a:endParaRPr lang="en-US" sz="2200" b="1" dirty="0"/>
          </a:p>
          <a:p>
            <a:pPr>
              <a:spcBef>
                <a:spcPts val="0"/>
              </a:spcBef>
            </a:pPr>
            <a:r>
              <a:rPr lang="en-ZA" sz="2200" dirty="0"/>
              <a:t>Temperature plays an important role. If it is too low the bacterial activity is impaired.</a:t>
            </a:r>
            <a:endParaRPr lang="en-US" sz="2200" dirty="0"/>
          </a:p>
          <a:p>
            <a:pPr marL="0" indent="0">
              <a:spcBef>
                <a:spcPts val="0"/>
              </a:spcBef>
              <a:buNone/>
            </a:pPr>
            <a:r>
              <a:rPr lang="en-US" sz="2200" b="1" dirty="0" smtClean="0"/>
              <a:t>Energy </a:t>
            </a:r>
            <a:r>
              <a:rPr lang="en-US" sz="2200" b="1" dirty="0"/>
              <a:t>input</a:t>
            </a:r>
          </a:p>
          <a:p>
            <a:pPr>
              <a:spcBef>
                <a:spcPts val="0"/>
              </a:spcBef>
            </a:pPr>
            <a:r>
              <a:rPr lang="en-ZA" sz="2200" dirty="0"/>
              <a:t>The energy unit in the form of aeration is about 1 kWh for 1.5 to 2.4 kg of COD.</a:t>
            </a:r>
            <a:endParaRPr lang="en-US" sz="2200" dirty="0"/>
          </a:p>
          <a:p>
            <a:pPr marL="0" indent="0">
              <a:spcBef>
                <a:spcPts val="0"/>
              </a:spcBef>
              <a:buNone/>
            </a:pPr>
            <a:r>
              <a:rPr lang="en-US" sz="2200" b="1" dirty="0" smtClean="0"/>
              <a:t>Nutrients </a:t>
            </a:r>
            <a:r>
              <a:rPr lang="en-US" sz="2200" b="1" dirty="0"/>
              <a:t>Ratios</a:t>
            </a:r>
          </a:p>
          <a:p>
            <a:pPr>
              <a:spcBef>
                <a:spcPts val="0"/>
              </a:spcBef>
            </a:pPr>
            <a:r>
              <a:rPr lang="en-ZA" sz="2200" dirty="0"/>
              <a:t>COD	</a:t>
            </a:r>
            <a:r>
              <a:rPr lang="en-ZA" sz="2200" dirty="0" smtClean="0"/>
              <a:t>: Nitrogen</a:t>
            </a:r>
            <a:r>
              <a:rPr lang="en-ZA" sz="2200" dirty="0"/>
              <a:t> </a:t>
            </a:r>
            <a:r>
              <a:rPr lang="en-ZA" sz="2200" dirty="0" smtClean="0"/>
              <a:t>: </a:t>
            </a:r>
            <a:r>
              <a:rPr lang="en-ZA" sz="2200" dirty="0"/>
              <a:t>Phosphorous</a:t>
            </a:r>
            <a:endParaRPr lang="en-US" sz="2200" dirty="0"/>
          </a:p>
          <a:p>
            <a:pPr>
              <a:spcBef>
                <a:spcPts val="0"/>
              </a:spcBef>
            </a:pPr>
            <a:r>
              <a:rPr lang="en-ZA" sz="2200" dirty="0"/>
              <a:t>100	</a:t>
            </a:r>
            <a:r>
              <a:rPr lang="en-ZA" sz="2200" dirty="0" smtClean="0"/>
              <a:t>: 0.6 : 1 </a:t>
            </a:r>
            <a:r>
              <a:rPr lang="en-ZA" sz="2200" dirty="0"/>
              <a:t>for anaerobic digestion 1</a:t>
            </a:r>
            <a:endParaRPr lang="en-US" sz="2200" dirty="0"/>
          </a:p>
          <a:p>
            <a:pPr lvl="0">
              <a:spcBef>
                <a:spcPts val="0"/>
              </a:spcBef>
            </a:pPr>
            <a:r>
              <a:rPr lang="en-ZA" sz="2200" dirty="0" smtClean="0"/>
              <a:t>100 :</a:t>
            </a:r>
            <a:r>
              <a:rPr lang="en-ZA" sz="2200" dirty="0"/>
              <a:t> </a:t>
            </a:r>
            <a:r>
              <a:rPr lang="en-ZA" sz="2200" dirty="0" smtClean="0"/>
              <a:t>2.00 : 0.4 </a:t>
            </a:r>
            <a:r>
              <a:rPr lang="en-ZA" sz="2200" dirty="0"/>
              <a:t>for aerobic digestion</a:t>
            </a:r>
            <a:endParaRPr lang="en-US" sz="2200" dirty="0"/>
          </a:p>
          <a:p>
            <a:pPr marL="0" indent="0">
              <a:spcBef>
                <a:spcPts val="0"/>
              </a:spcBef>
              <a:buNone/>
            </a:pPr>
            <a:r>
              <a:rPr lang="en-US" sz="2200" b="1" dirty="0" smtClean="0"/>
              <a:t>COD </a:t>
            </a:r>
            <a:r>
              <a:rPr lang="en-US" sz="2200" b="1" dirty="0"/>
              <a:t>Loading</a:t>
            </a:r>
          </a:p>
          <a:p>
            <a:pPr>
              <a:spcBef>
                <a:spcPts val="0"/>
              </a:spcBef>
            </a:pPr>
            <a:r>
              <a:rPr lang="en-ZA" sz="2200" dirty="0"/>
              <a:t>The COD loading is the ratio of COD in feed per day to the volume of mixed liquor.</a:t>
            </a:r>
            <a:endParaRPr lang="en-US" sz="2200" dirty="0"/>
          </a:p>
        </p:txBody>
      </p:sp>
      <p:pic>
        <p:nvPicPr>
          <p:cNvPr id="5" name="Picture 4" descr="C:\Users\Scientific Roets\Pictures\COD.jp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84" t="56419" r="32727" b="29476"/>
          <a:stretch/>
        </p:blipFill>
        <p:spPr bwMode="auto">
          <a:xfrm>
            <a:off x="2483768" y="5733256"/>
            <a:ext cx="3779520" cy="74866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207222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b="1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4000" dirty="0" smtClean="0"/>
              <a:t>Other Pollutants from Sugar Factories</a:t>
            </a:r>
            <a:endParaRPr lang="en-ZA" sz="4000" dirty="0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251520" y="1600200"/>
            <a:ext cx="8424936" cy="4997152"/>
          </a:xfrm>
          <a:solidFill>
            <a:schemeClr val="bg1">
              <a:lumMod val="95000"/>
              <a:alpha val="7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lang="en-ZA" sz="2800" dirty="0"/>
              <a:t>Suspended solids: </a:t>
            </a:r>
            <a:endParaRPr lang="en-ZA" sz="2800" dirty="0" smtClean="0"/>
          </a:p>
          <a:p>
            <a:pPr lvl="1">
              <a:spcBef>
                <a:spcPts val="0"/>
              </a:spcBef>
            </a:pPr>
            <a:r>
              <a:rPr lang="en-ZA" sz="2400" dirty="0"/>
              <a:t>N</a:t>
            </a:r>
            <a:r>
              <a:rPr lang="en-ZA" sz="2400" dirty="0" smtClean="0"/>
              <a:t>ot </a:t>
            </a:r>
            <a:r>
              <a:rPr lang="en-ZA" sz="2400" dirty="0"/>
              <a:t>to exceed 25 mg/l</a:t>
            </a:r>
            <a:endParaRPr lang="en-US" sz="2400" dirty="0"/>
          </a:p>
          <a:p>
            <a:pPr lvl="0">
              <a:spcBef>
                <a:spcPts val="0"/>
              </a:spcBef>
            </a:pPr>
            <a:r>
              <a:rPr lang="en-ZA" sz="2800" dirty="0"/>
              <a:t>Soap, Oil or Grease: </a:t>
            </a:r>
            <a:endParaRPr lang="en-ZA" sz="2800" dirty="0" smtClean="0"/>
          </a:p>
          <a:p>
            <a:pPr lvl="1">
              <a:spcBef>
                <a:spcPts val="0"/>
              </a:spcBef>
            </a:pPr>
            <a:r>
              <a:rPr lang="en-ZA" sz="2400" dirty="0" smtClean="0"/>
              <a:t>Not </a:t>
            </a:r>
            <a:r>
              <a:rPr lang="en-ZA" sz="2400" dirty="0"/>
              <a:t>to exceed 2.5 mg/l</a:t>
            </a:r>
            <a:endParaRPr lang="en-US" sz="2400" dirty="0"/>
          </a:p>
          <a:p>
            <a:pPr lvl="1">
              <a:spcBef>
                <a:spcPts val="0"/>
              </a:spcBef>
            </a:pPr>
            <a:r>
              <a:rPr lang="en-ZA" sz="2400" dirty="0"/>
              <a:t>C</a:t>
            </a:r>
            <a:r>
              <a:rPr lang="en-ZA" sz="2400" dirty="0" smtClean="0"/>
              <a:t>an </a:t>
            </a:r>
            <a:r>
              <a:rPr lang="en-ZA" sz="2400" dirty="0"/>
              <a:t>be easily mopped up using bagasse as an absorbent.</a:t>
            </a:r>
            <a:endParaRPr lang="en-US" sz="2400" dirty="0"/>
          </a:p>
          <a:p>
            <a:pPr lvl="0">
              <a:spcBef>
                <a:spcPts val="0"/>
              </a:spcBef>
            </a:pPr>
            <a:r>
              <a:rPr lang="en-ZA" sz="2800" dirty="0"/>
              <a:t>Lead: </a:t>
            </a:r>
            <a:endParaRPr lang="en-ZA" sz="2800" dirty="0" smtClean="0"/>
          </a:p>
          <a:p>
            <a:pPr lvl="1">
              <a:spcBef>
                <a:spcPts val="0"/>
              </a:spcBef>
            </a:pPr>
            <a:r>
              <a:rPr lang="en-ZA" sz="2400" dirty="0" smtClean="0"/>
              <a:t>Maximum </a:t>
            </a:r>
            <a:r>
              <a:rPr lang="en-ZA" sz="2400" dirty="0"/>
              <a:t>concentration of 0.1 mg/l</a:t>
            </a:r>
            <a:endParaRPr lang="en-US" sz="2400" dirty="0"/>
          </a:p>
          <a:p>
            <a:pPr lvl="1">
              <a:spcBef>
                <a:spcPts val="0"/>
              </a:spcBef>
            </a:pPr>
            <a:r>
              <a:rPr lang="en-ZA" sz="2400" dirty="0"/>
              <a:t>L</a:t>
            </a:r>
            <a:r>
              <a:rPr lang="en-ZA" sz="2400" dirty="0" smtClean="0"/>
              <a:t>ead </a:t>
            </a:r>
            <a:r>
              <a:rPr lang="en-ZA" sz="2400" dirty="0"/>
              <a:t>acetate </a:t>
            </a:r>
            <a:r>
              <a:rPr lang="en-ZA" sz="2400" dirty="0" smtClean="0"/>
              <a:t>used </a:t>
            </a:r>
            <a:r>
              <a:rPr lang="en-ZA" sz="2400" dirty="0"/>
              <a:t>as clarification agent in Mill laboratories. </a:t>
            </a:r>
            <a:endParaRPr lang="en-ZA" sz="2400" dirty="0" smtClean="0"/>
          </a:p>
          <a:p>
            <a:pPr lvl="1">
              <a:spcBef>
                <a:spcPts val="0"/>
              </a:spcBef>
            </a:pPr>
            <a:r>
              <a:rPr lang="en-ZA" sz="2400" dirty="0"/>
              <a:t>C</a:t>
            </a:r>
            <a:r>
              <a:rPr lang="en-ZA" sz="2400" dirty="0" smtClean="0"/>
              <a:t>annot </a:t>
            </a:r>
            <a:r>
              <a:rPr lang="en-ZA" sz="2400" dirty="0"/>
              <a:t>be discarded directly as the legal lead concentration would be greatly exceeded.</a:t>
            </a:r>
            <a:endParaRPr lang="en-US" sz="2400" dirty="0"/>
          </a:p>
          <a:p>
            <a:pPr lvl="1">
              <a:spcBef>
                <a:spcPts val="0"/>
              </a:spcBef>
            </a:pPr>
            <a:r>
              <a:rPr lang="en-ZA" sz="2400" dirty="0"/>
              <a:t>Filter papers with the lead precipitate is collected in specially marked containers and disposed of via </a:t>
            </a:r>
            <a:r>
              <a:rPr lang="en-ZA" sz="2400" dirty="0" err="1"/>
              <a:t>Wastetech</a:t>
            </a:r>
            <a:r>
              <a:rPr lang="en-ZA" sz="2400" dirty="0"/>
              <a:t>.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814670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b="1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4800" dirty="0" smtClean="0"/>
              <a:t>Sewage Treatment</a:t>
            </a:r>
            <a:endParaRPr lang="en-ZA" sz="4800" dirty="0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251520" y="1600200"/>
            <a:ext cx="8424936" cy="4997152"/>
          </a:xfrm>
          <a:solidFill>
            <a:schemeClr val="bg1">
              <a:lumMod val="95000"/>
              <a:alpha val="7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</a:bodyPr>
          <a:lstStyle/>
          <a:p>
            <a:r>
              <a:rPr lang="en-ZA" sz="2800" dirty="0"/>
              <a:t>Sewage can be defined as water borne waste produced by a human community. </a:t>
            </a:r>
            <a:endParaRPr lang="en-ZA" sz="2800" dirty="0" smtClean="0"/>
          </a:p>
          <a:p>
            <a:r>
              <a:rPr lang="en-ZA" sz="2800" dirty="0" smtClean="0"/>
              <a:t>In </a:t>
            </a:r>
            <a:r>
              <a:rPr lang="en-ZA" sz="2800" dirty="0"/>
              <a:t>S.A. sewage is piped through the sewage system to a sewage treatment works. </a:t>
            </a:r>
            <a:endParaRPr lang="en-ZA" sz="2800" dirty="0" smtClean="0"/>
          </a:p>
          <a:p>
            <a:r>
              <a:rPr lang="en-ZA" sz="2800" dirty="0" smtClean="0"/>
              <a:t>Rainwater </a:t>
            </a:r>
            <a:r>
              <a:rPr lang="en-ZA" sz="2800" dirty="0"/>
              <a:t>is not allowed to mix with this system as this would enormously increase the load, especially in the summer months.</a:t>
            </a:r>
            <a:endParaRPr lang="en-US" sz="2800" dirty="0"/>
          </a:p>
          <a:p>
            <a:r>
              <a:rPr lang="en-ZA" sz="2800" dirty="0"/>
              <a:t>Factories not close to large municipalities will have their own sewage treatment works, often combined with their effluent treatment plant.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592597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b="1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5400" dirty="0" smtClean="0"/>
              <a:t>Sewage Characteristics</a:t>
            </a:r>
            <a:endParaRPr lang="en-ZA" sz="5400" dirty="0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251520" y="1600200"/>
            <a:ext cx="8640960" cy="4997152"/>
          </a:xfrm>
          <a:solidFill>
            <a:schemeClr val="bg1">
              <a:lumMod val="95000"/>
              <a:alpha val="7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ZA" sz="2000" dirty="0"/>
              <a:t>Omitting items like coins and cutlery and clothing (that inevitably get into the sewage system), domestic sewage contains about 1 g of organic matter per litre. </a:t>
            </a:r>
            <a:endParaRPr lang="en-ZA" sz="2000" dirty="0" smtClean="0"/>
          </a:p>
          <a:p>
            <a:pPr>
              <a:spcBef>
                <a:spcPts val="0"/>
              </a:spcBef>
            </a:pPr>
            <a:r>
              <a:rPr lang="en-ZA" sz="2000" dirty="0" smtClean="0"/>
              <a:t>A </a:t>
            </a:r>
            <a:r>
              <a:rPr lang="en-ZA" sz="2000" dirty="0"/>
              <a:t>small amount of mineral matter is present, coming mainly from pipe abrasion and (unwanted) </a:t>
            </a:r>
            <a:r>
              <a:rPr lang="en-ZA" sz="2000" dirty="0" err="1"/>
              <a:t>stormwater</a:t>
            </a:r>
            <a:r>
              <a:rPr lang="en-ZA" sz="2000" dirty="0"/>
              <a:t>.</a:t>
            </a:r>
            <a:endParaRPr lang="en-US" sz="2000" dirty="0"/>
          </a:p>
          <a:p>
            <a:pPr>
              <a:spcBef>
                <a:spcPts val="0"/>
              </a:spcBef>
            </a:pPr>
            <a:r>
              <a:rPr lang="en-ZA" sz="2000" dirty="0"/>
              <a:t>Pollutants in sewage are found in three forms:</a:t>
            </a:r>
            <a:endParaRPr lang="en-US" sz="2000" dirty="0"/>
          </a:p>
          <a:p>
            <a:pPr lvl="1">
              <a:spcBef>
                <a:spcPts val="0"/>
              </a:spcBef>
            </a:pPr>
            <a:r>
              <a:rPr lang="en-ZA" sz="2000" b="1" dirty="0"/>
              <a:t>Dissolved impurities:</a:t>
            </a:r>
            <a:r>
              <a:rPr lang="en-ZA" sz="2000" dirty="0"/>
              <a:t> </a:t>
            </a:r>
            <a:endParaRPr lang="en-ZA" sz="2000" dirty="0" smtClean="0"/>
          </a:p>
          <a:p>
            <a:pPr lvl="1">
              <a:spcBef>
                <a:spcPts val="0"/>
              </a:spcBef>
            </a:pPr>
            <a:r>
              <a:rPr lang="en-ZA" sz="2000" dirty="0" smtClean="0"/>
              <a:t>This </a:t>
            </a:r>
            <a:r>
              <a:rPr lang="en-ZA" sz="2000" dirty="0"/>
              <a:t>is matter in true solution.</a:t>
            </a:r>
            <a:endParaRPr lang="en-US" sz="2000" dirty="0"/>
          </a:p>
          <a:p>
            <a:pPr lvl="1">
              <a:spcBef>
                <a:spcPts val="0"/>
              </a:spcBef>
            </a:pPr>
            <a:r>
              <a:rPr lang="en-ZA" sz="2000" b="1" dirty="0"/>
              <a:t>Solid matter:</a:t>
            </a:r>
            <a:r>
              <a:rPr lang="en-ZA" sz="2000" dirty="0"/>
              <a:t> </a:t>
            </a:r>
            <a:endParaRPr lang="en-ZA" sz="2000" dirty="0" smtClean="0"/>
          </a:p>
          <a:p>
            <a:pPr lvl="1">
              <a:spcBef>
                <a:spcPts val="0"/>
              </a:spcBef>
            </a:pPr>
            <a:r>
              <a:rPr lang="en-ZA" sz="2000" dirty="0" smtClean="0"/>
              <a:t>Vegetable </a:t>
            </a:r>
            <a:r>
              <a:rPr lang="en-ZA" sz="2000" dirty="0"/>
              <a:t>matter, faeces, paper, soil etc. are carried in suspension, most of it settling out in the sedimentation tank. This bottom sludge forms about 1% of the volume of the sewage and itself will contain 4% by mass of solids and 96% water (Compare this to underflow from a raw sugar clarifier).</a:t>
            </a:r>
            <a:endParaRPr lang="en-US" sz="2000" dirty="0"/>
          </a:p>
          <a:p>
            <a:pPr lvl="1">
              <a:spcBef>
                <a:spcPts val="0"/>
              </a:spcBef>
            </a:pPr>
            <a:r>
              <a:rPr lang="en-ZA" sz="2000" b="1" dirty="0"/>
              <a:t>Colloidal matter:</a:t>
            </a:r>
            <a:r>
              <a:rPr lang="en-ZA" sz="2000" dirty="0"/>
              <a:t> </a:t>
            </a:r>
            <a:endParaRPr lang="en-ZA" sz="2000" dirty="0" smtClean="0"/>
          </a:p>
          <a:p>
            <a:pPr lvl="1">
              <a:spcBef>
                <a:spcPts val="0"/>
              </a:spcBef>
            </a:pPr>
            <a:r>
              <a:rPr lang="en-ZA" sz="2000" dirty="0" smtClean="0"/>
              <a:t>These </a:t>
            </a:r>
            <a:r>
              <a:rPr lang="en-ZA" sz="2000" dirty="0"/>
              <a:t>are particles too small to settle out with the sludge</a:t>
            </a:r>
            <a:r>
              <a:rPr lang="en-ZA" sz="2000" dirty="0" smtClean="0"/>
              <a:t>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712329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 fontScale="90000"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b="1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5400" dirty="0"/>
              <a:t>Sewage </a:t>
            </a:r>
            <a:r>
              <a:rPr lang="en-US" sz="5400" dirty="0" smtClean="0"/>
              <a:t>Characteristics (cont.)</a:t>
            </a:r>
            <a:endParaRPr lang="en-ZA" sz="5400" dirty="0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251520" y="1600200"/>
            <a:ext cx="8640960" cy="4997152"/>
          </a:xfrm>
          <a:solidFill>
            <a:schemeClr val="bg1">
              <a:lumMod val="95000"/>
              <a:alpha val="7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ZA" sz="3600" b="1" dirty="0"/>
              <a:t>Quantity of sewage</a:t>
            </a:r>
            <a:endParaRPr lang="en-US" sz="3600" dirty="0"/>
          </a:p>
          <a:p>
            <a:r>
              <a:rPr lang="en-ZA" sz="3600" dirty="0"/>
              <a:t>The daily volume of sewage contributed per person varies widely from 100 – 300 litres. </a:t>
            </a:r>
            <a:endParaRPr lang="en-ZA" sz="3600" dirty="0" smtClean="0"/>
          </a:p>
          <a:p>
            <a:r>
              <a:rPr lang="en-ZA" sz="3600" dirty="0" smtClean="0"/>
              <a:t>The </a:t>
            </a:r>
            <a:r>
              <a:rPr lang="en-ZA" sz="3600" dirty="0"/>
              <a:t>oxygen required for treating this sewage is 5.6 – 8.4 litres (or 5 times these volumes of air).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519338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 fontScale="90000"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b="1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5400" dirty="0"/>
              <a:t>Sewage Characteristics (cont.)</a:t>
            </a:r>
            <a:endParaRPr lang="en-ZA" sz="5400" dirty="0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251520" y="1600200"/>
            <a:ext cx="8640960" cy="4997152"/>
          </a:xfrm>
          <a:solidFill>
            <a:schemeClr val="bg1">
              <a:lumMod val="95000"/>
              <a:alpha val="7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ZA" sz="3600" b="1" dirty="0"/>
              <a:t>Aims of </a:t>
            </a:r>
            <a:r>
              <a:rPr lang="en-ZA" sz="3600" b="1" dirty="0" smtClean="0"/>
              <a:t>sewage treatment</a:t>
            </a:r>
            <a:endParaRPr lang="en-US" sz="3600" dirty="0"/>
          </a:p>
          <a:p>
            <a:pPr lvl="0"/>
            <a:r>
              <a:rPr lang="en-ZA" sz="3600" dirty="0" smtClean="0"/>
              <a:t>Make </a:t>
            </a:r>
            <a:r>
              <a:rPr lang="en-ZA" sz="3600" dirty="0"/>
              <a:t>it hygienically safe</a:t>
            </a:r>
            <a:endParaRPr lang="en-US" sz="3600" dirty="0"/>
          </a:p>
          <a:p>
            <a:pPr lvl="0"/>
            <a:r>
              <a:rPr lang="en-ZA" sz="3600" dirty="0"/>
              <a:t>Eliminate bad smells and make it aesthetically pleasing</a:t>
            </a:r>
            <a:endParaRPr lang="en-US" sz="3600" dirty="0"/>
          </a:p>
          <a:p>
            <a:pPr lvl="0"/>
            <a:r>
              <a:rPr lang="en-ZA" sz="3600" dirty="0"/>
              <a:t>Make it safe for discharging to a river or dam with no resulting damage</a:t>
            </a:r>
            <a:endParaRPr lang="en-US" sz="3600" dirty="0"/>
          </a:p>
          <a:p>
            <a:pPr lvl="0"/>
            <a:r>
              <a:rPr lang="en-ZA" sz="3600" dirty="0"/>
              <a:t>Make it fit for reuse like irrigation, drinking, industrial purposes etc.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294942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b="1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4000" dirty="0" smtClean="0"/>
              <a:t>Basic Principles of Sewage Treatment</a:t>
            </a:r>
            <a:endParaRPr lang="en-ZA" sz="4000" dirty="0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251520" y="1600200"/>
            <a:ext cx="8640960" cy="4997152"/>
          </a:xfrm>
          <a:solidFill>
            <a:schemeClr val="bg1">
              <a:lumMod val="95000"/>
              <a:alpha val="7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</a:bodyPr>
          <a:lstStyle/>
          <a:p>
            <a:r>
              <a:rPr lang="en-ZA" sz="2800" dirty="0"/>
              <a:t>Modern sewage treatment relies mainly on processes that are carried out by living organisms called bacteria. </a:t>
            </a:r>
            <a:endParaRPr lang="en-ZA" sz="2800" dirty="0" smtClean="0"/>
          </a:p>
          <a:p>
            <a:r>
              <a:rPr lang="en-ZA" sz="2800" dirty="0" smtClean="0"/>
              <a:t>These </a:t>
            </a:r>
            <a:r>
              <a:rPr lang="en-ZA" sz="2800" dirty="0"/>
              <a:t>processes occur naturally in streams, where pollution results only if the stream is over-loaded with waste.</a:t>
            </a:r>
            <a:endParaRPr lang="en-US" sz="2800" dirty="0"/>
          </a:p>
          <a:p>
            <a:r>
              <a:rPr lang="en-ZA" sz="2800" dirty="0"/>
              <a:t>In addition to biological processes, screening is carried out to remove solid material. </a:t>
            </a:r>
            <a:endParaRPr lang="en-ZA" sz="2800" dirty="0" smtClean="0"/>
          </a:p>
          <a:p>
            <a:r>
              <a:rPr lang="en-ZA" sz="2800" dirty="0" smtClean="0"/>
              <a:t>Treatment </a:t>
            </a:r>
            <a:r>
              <a:rPr lang="en-ZA" sz="2800" dirty="0"/>
              <a:t>with chlorine is necessary to destroy disease causing bacteria that are found in large quantities in sewage.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193768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883F3D944B9D242BC2B2B737E9F12DD" ma:contentTypeVersion="0" ma:contentTypeDescription="Create a new document." ma:contentTypeScope="" ma:versionID="ed1326efab41682ffb28ddec26180793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553f2d8843fd2aa64b81f9e8c63a6619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5F7B579E-DD49-46CF-8B94-2AF94D483A10}"/>
</file>

<file path=customXml/itemProps2.xml><?xml version="1.0" encoding="utf-8"?>
<ds:datastoreItem xmlns:ds="http://schemas.openxmlformats.org/officeDocument/2006/customXml" ds:itemID="{5948C0E5-65DD-4A1D-9B96-819411926ADA}"/>
</file>

<file path=customXml/itemProps3.xml><?xml version="1.0" encoding="utf-8"?>
<ds:datastoreItem xmlns:ds="http://schemas.openxmlformats.org/officeDocument/2006/customXml" ds:itemID="{E8DA961F-2FD2-45FC-A12C-033EF5F45175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6384</TotalTime>
  <Words>3211</Words>
  <Application>Microsoft Office PowerPoint</Application>
  <PresentationFormat>On-screen Show (4:3)</PresentationFormat>
  <Paragraphs>317</Paragraphs>
  <Slides>40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1" baseType="lpstr">
      <vt:lpstr>Office Theme</vt:lpstr>
      <vt:lpstr>PowerPoint Presentation</vt:lpstr>
      <vt:lpstr>Legal Aspects</vt:lpstr>
      <vt:lpstr>Legal Aspects (cont.)</vt:lpstr>
      <vt:lpstr>General Standards</vt:lpstr>
      <vt:lpstr>General Standards (cont.)</vt:lpstr>
      <vt:lpstr>Mechanism of Pollution with Sugar</vt:lpstr>
      <vt:lpstr>Measurement of Pollution</vt:lpstr>
      <vt:lpstr>Biological Oxygen Demand (BOD)</vt:lpstr>
      <vt:lpstr>Chemical Oxygen Demand (COD)</vt:lpstr>
      <vt:lpstr>Chemical Oxygen Demand (COD)</vt:lpstr>
      <vt:lpstr>Sources of Pollution</vt:lpstr>
      <vt:lpstr>Sources of Pollution (cont.)</vt:lpstr>
      <vt:lpstr>Sources of Pollution (cont.)</vt:lpstr>
      <vt:lpstr>Sources of Pollution (cont.)</vt:lpstr>
      <vt:lpstr>Sources of Pollution (cont.)</vt:lpstr>
      <vt:lpstr>Dealing with Effluent</vt:lpstr>
      <vt:lpstr>Dealing with Effluent - Irrigation</vt:lpstr>
      <vt:lpstr>Dealing with Effluent – Controlled Degradation</vt:lpstr>
      <vt:lpstr>Anaerobic Digestion</vt:lpstr>
      <vt:lpstr>Aerobic Digestion</vt:lpstr>
      <vt:lpstr>Practical Effluent Treatment</vt:lpstr>
      <vt:lpstr>Practical Effluent Treatment (cont.)</vt:lpstr>
      <vt:lpstr>Practical Effluent Treatment (cont.)</vt:lpstr>
      <vt:lpstr>Practical Effluent Treatment (cont.)</vt:lpstr>
      <vt:lpstr>Practical Effluent Treatment (cont.)</vt:lpstr>
      <vt:lpstr>Practical Effluent Treatment (cont.)</vt:lpstr>
      <vt:lpstr>Combination (Ash Dam)</vt:lpstr>
      <vt:lpstr>Monitoring of Effluent Plant</vt:lpstr>
      <vt:lpstr>Monitoring of Effluent Plant (cont.)</vt:lpstr>
      <vt:lpstr>Monitoring of Effluent Plant (cont.)</vt:lpstr>
      <vt:lpstr>Monitoring of Effluent Plant (cont.)</vt:lpstr>
      <vt:lpstr>Monitoring of Effluent Plant (cont.)</vt:lpstr>
      <vt:lpstr>Monitoring of Effluent Plant (cont.)</vt:lpstr>
      <vt:lpstr>Monitoring of Effluent Plant (cont.)</vt:lpstr>
      <vt:lpstr>Other Pollutants from Sugar Factories</vt:lpstr>
      <vt:lpstr>Sewage Treatment</vt:lpstr>
      <vt:lpstr>Sewage Characteristics</vt:lpstr>
      <vt:lpstr>Sewage Characteristics (cont.)</vt:lpstr>
      <vt:lpstr>Sewage Characteristics (cont.)</vt:lpstr>
      <vt:lpstr>Basic Principles of Sewage Treatment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Dr Merida Roets</dc:creator>
  <cp:lastModifiedBy>User</cp:lastModifiedBy>
  <cp:revision>325</cp:revision>
  <dcterms:created xsi:type="dcterms:W3CDTF">2016-11-15T07:03:29Z</dcterms:created>
  <dcterms:modified xsi:type="dcterms:W3CDTF">2019-05-09T10:42:17Z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0x010100D883F3D944B9D242BC2B2B737E9F12DD</vt:lpwstr>
  </property>
</Properties>
</file>