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0.xml" ContentType="application/vnd.openxmlformats-officedocument.presentationml.slide+xml"/>
  <Override PartName="/ppt/slides/slide5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6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83" r:id="rId2"/>
    <p:sldId id="373" r:id="rId3"/>
    <p:sldId id="403" r:id="rId4"/>
    <p:sldId id="384" r:id="rId5"/>
    <p:sldId id="404" r:id="rId6"/>
    <p:sldId id="405" r:id="rId7"/>
    <p:sldId id="386" r:id="rId8"/>
    <p:sldId id="406" r:id="rId9"/>
    <p:sldId id="407" r:id="rId10"/>
    <p:sldId id="292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18603FDC-E32A-4AB5-989C-0864C3EAD2B8}" styleName="Themed Style 2 - Accent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375" autoAdjust="0"/>
    <p:restoredTop sz="94582" autoAdjust="0"/>
  </p:normalViewPr>
  <p:slideViewPr>
    <p:cSldViewPr>
      <p:cViewPr>
        <p:scale>
          <a:sx n="66" d="100"/>
          <a:sy n="66" d="100"/>
        </p:scale>
        <p:origin x="-108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18" Type="http://schemas.openxmlformats.org/officeDocument/2006/relationships/customXml" Target="../customXml/item3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openxmlformats.org/officeDocument/2006/relationships/customXml" Target="../customXml/item2.xml"/><Relationship Id="rId2" Type="http://schemas.openxmlformats.org/officeDocument/2006/relationships/slide" Target="slides/slide1.xml"/><Relationship Id="rId16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 userDrawn="1"/>
        </p:nvSpPr>
        <p:spPr>
          <a:xfrm>
            <a:off x="395536" y="476672"/>
            <a:ext cx="5544616" cy="1754326"/>
          </a:xfrm>
          <a:prstGeom prst="rect">
            <a:avLst/>
          </a:prstGeom>
          <a:solidFill>
            <a:schemeClr val="bg1">
              <a:lumMod val="7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square" rtlCol="0">
            <a:spAutoFit/>
          </a:bodyPr>
          <a:lstStyle/>
          <a:p>
            <a:pPr algn="ctr"/>
            <a:r>
              <a:rPr lang="it-IT" sz="3600" b="1" dirty="0" smtClean="0">
                <a:solidFill>
                  <a:srgbClr val="C00000"/>
                </a:solidFill>
                <a:latin typeface="+mj-lt"/>
              </a:rPr>
              <a:t>NQF 5: OCCUPATIONAL CERTIFICATE: SUGAR PROCESSING CONTROLLER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5" y="5501695"/>
            <a:ext cx="2160240" cy="13340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992423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3D3F1-B886-4AA3-90B5-F60263DF2F6E}" type="datetimeFigureOut">
              <a:rPr lang="en-ZA" smtClean="0"/>
              <a:t>2019/05/11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F74FE-4481-45CF-9C4D-C8C0AA2C6835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3491081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3D3F1-B886-4AA3-90B5-F60263DF2F6E}" type="datetimeFigureOut">
              <a:rPr lang="en-ZA" smtClean="0"/>
              <a:t>2019/05/11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F74FE-4481-45CF-9C4D-C8C0AA2C6835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4058339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3D3F1-B886-4AA3-90B5-F60263DF2F6E}" type="datetimeFigureOut">
              <a:rPr lang="en-ZA" smtClean="0"/>
              <a:t>2019/05/11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F74FE-4481-45CF-9C4D-C8C0AA2C6835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9658310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3D3F1-B886-4AA3-90B5-F60263DF2F6E}" type="datetimeFigureOut">
              <a:rPr lang="en-ZA" smtClean="0"/>
              <a:t>2019/05/11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F74FE-4481-45CF-9C4D-C8C0AA2C6835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5344596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3D3F1-B886-4AA3-90B5-F60263DF2F6E}" type="datetimeFigureOut">
              <a:rPr lang="en-ZA" smtClean="0"/>
              <a:t>2019/05/11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F74FE-4481-45CF-9C4D-C8C0AA2C6835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6228753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3D3F1-B886-4AA3-90B5-F60263DF2F6E}" type="datetimeFigureOut">
              <a:rPr lang="en-ZA" smtClean="0"/>
              <a:t>2019/05/11</a:t>
            </a:fld>
            <a:endParaRPr lang="en-Z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F74FE-4481-45CF-9C4D-C8C0AA2C6835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8600800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3D3F1-B886-4AA3-90B5-F60263DF2F6E}" type="datetimeFigureOut">
              <a:rPr lang="en-ZA" smtClean="0"/>
              <a:t>2019/05/11</a:t>
            </a:fld>
            <a:endParaRPr lang="en-Z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F74FE-4481-45CF-9C4D-C8C0AA2C6835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1366603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3D3F1-B886-4AA3-90B5-F60263DF2F6E}" type="datetimeFigureOut">
              <a:rPr lang="en-ZA" smtClean="0"/>
              <a:t>2019/05/11</a:t>
            </a:fld>
            <a:endParaRPr lang="en-Z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F74FE-4481-45CF-9C4D-C8C0AA2C6835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1992797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3D3F1-B886-4AA3-90B5-F60263DF2F6E}" type="datetimeFigureOut">
              <a:rPr lang="en-ZA" smtClean="0"/>
              <a:t>2019/05/11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F74FE-4481-45CF-9C4D-C8C0AA2C6835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1777520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3D3F1-B886-4AA3-90B5-F60263DF2F6E}" type="datetimeFigureOut">
              <a:rPr lang="en-ZA" smtClean="0"/>
              <a:t>2019/05/11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F74FE-4481-45CF-9C4D-C8C0AA2C6835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8846223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33D3F1-B886-4AA3-90B5-F60263DF2F6E}" type="datetimeFigureOut">
              <a:rPr lang="en-ZA" smtClean="0"/>
              <a:t>2019/05/11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FF74FE-4481-45CF-9C4D-C8C0AA2C6835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4850082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/>
          <p:cNvSpPr txBox="1">
            <a:spLocks/>
          </p:cNvSpPr>
          <p:nvPr/>
        </p:nvSpPr>
        <p:spPr>
          <a:xfrm>
            <a:off x="1691680" y="2996952"/>
            <a:ext cx="7056784" cy="2232248"/>
          </a:xfrm>
          <a:prstGeom prst="rect">
            <a:avLst/>
          </a:prstGeom>
          <a:solidFill>
            <a:schemeClr val="bg1">
              <a:lumMod val="8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rmAutofit/>
          </a:bodyPr>
          <a:lstStyle>
            <a:lvl1pPr marL="0" indent="0" algn="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b="1" kern="120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2800" dirty="0" smtClean="0">
              <a:solidFill>
                <a:srgbClr val="C0504D">
                  <a:lumMod val="75000"/>
                </a:srgbClr>
              </a:solidFill>
            </a:endParaRPr>
          </a:p>
          <a:p>
            <a:pPr algn="ctr"/>
            <a:r>
              <a:rPr lang="en-US" sz="2800" dirty="0" smtClean="0">
                <a:solidFill>
                  <a:srgbClr val="C0504D">
                    <a:lumMod val="75000"/>
                  </a:srgbClr>
                </a:solidFill>
              </a:rPr>
              <a:t>KNOWLEDGE COMPONENT: MODULE </a:t>
            </a:r>
            <a:r>
              <a:rPr lang="en-US" sz="2800" dirty="0" smtClean="0">
                <a:solidFill>
                  <a:srgbClr val="C0504D">
                    <a:lumMod val="75000"/>
                  </a:srgbClr>
                </a:solidFill>
              </a:rPr>
              <a:t>10: SUGAR REFINING: BACKGROUND</a:t>
            </a:r>
            <a:endParaRPr lang="en-US" sz="2400" dirty="0" smtClean="0">
              <a:solidFill>
                <a:srgbClr val="C0504D">
                  <a:lumMod val="75000"/>
                </a:srgbClr>
              </a:solidFill>
            </a:endParaRPr>
          </a:p>
          <a:p>
            <a:endParaRPr lang="en-ZA" sz="2400" dirty="0">
              <a:solidFill>
                <a:srgbClr val="C0504D">
                  <a:lumMod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9095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solidFill>
            <a:schemeClr val="bg1">
              <a:lumMod val="8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rmAutofit/>
          </a:bodyPr>
          <a:lstStyle>
            <a:lvl1pPr marL="0" indent="0" algn="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b="1" kern="120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ZA" sz="4800" dirty="0" smtClean="0"/>
              <a:t>Sugar Specifications</a:t>
            </a:r>
            <a:endParaRPr lang="en-ZA" sz="48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3" name="Table 2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661120187"/>
                  </p:ext>
                </p:extLst>
              </p:nvPr>
            </p:nvGraphicFramePr>
            <p:xfrm>
              <a:off x="539552" y="1700808"/>
              <a:ext cx="8136904" cy="4754880"/>
            </p:xfrm>
            <a:graphic>
              <a:graphicData uri="http://schemas.openxmlformats.org/drawingml/2006/table">
                <a:tbl>
                  <a:tblPr firstRow="1" firstCol="1" bandRow="1">
                    <a:tableStyleId>{306799F8-075E-4A3A-A7F6-7FBC6576F1A4}</a:tableStyleId>
                  </a:tblPr>
                  <a:tblGrid>
                    <a:gridCol w="2664296"/>
                    <a:gridCol w="1728192"/>
                    <a:gridCol w="1551796"/>
                    <a:gridCol w="2192620"/>
                  </a:tblGrid>
                  <a:tr h="0">
                    <a:tc>
                      <a:txBody>
                        <a:bodyPr/>
                        <a:lstStyle/>
                        <a:p>
                          <a:pPr algn="ctr">
                            <a:spcBef>
                              <a:spcPts val="400"/>
                            </a:spcBef>
                            <a:spcAft>
                              <a:spcPts val="400"/>
                            </a:spcAft>
                          </a:pPr>
                          <a:r>
                            <a:rPr lang="en-ZA" sz="2400" b="1" dirty="0">
                              <a:effectLst/>
                            </a:rPr>
                            <a:t>Parameter</a:t>
                          </a:r>
                          <a:endParaRPr lang="en-US" sz="2400" b="1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spcBef>
                              <a:spcPts val="400"/>
                            </a:spcBef>
                            <a:spcAft>
                              <a:spcPts val="400"/>
                            </a:spcAft>
                          </a:pPr>
                          <a:r>
                            <a:rPr lang="en-ZA" sz="2400" b="1">
                              <a:effectLst/>
                            </a:rPr>
                            <a:t>Refined sugar</a:t>
                          </a:r>
                          <a:endParaRPr lang="en-US" sz="2400" b="1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spcBef>
                              <a:spcPts val="400"/>
                            </a:spcBef>
                            <a:spcAft>
                              <a:spcPts val="400"/>
                            </a:spcAft>
                          </a:pPr>
                          <a:r>
                            <a:rPr lang="en-ZA" sz="2400" b="1">
                              <a:effectLst/>
                            </a:rPr>
                            <a:t>Brown sugar</a:t>
                          </a:r>
                          <a:endParaRPr lang="en-US" sz="2400" b="1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spcBef>
                              <a:spcPts val="400"/>
                            </a:spcBef>
                            <a:spcAft>
                              <a:spcPts val="400"/>
                            </a:spcAft>
                          </a:pPr>
                          <a:r>
                            <a:rPr lang="en-ZA" sz="2400" b="1">
                              <a:effectLst/>
                            </a:rPr>
                            <a:t>VHP sugar for export</a:t>
                          </a:r>
                          <a:endParaRPr lang="en-US" sz="2400" b="1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</a:tr>
                  <a:tr h="0">
                    <a:tc>
                      <a:txBody>
                        <a:bodyPr/>
                        <a:lstStyle/>
                        <a:p>
                          <a:pPr algn="ctr">
                            <a:spcBef>
                              <a:spcPts val="400"/>
                            </a:spcBef>
                            <a:spcAft>
                              <a:spcPts val="400"/>
                            </a:spcAft>
                          </a:pPr>
                          <a:r>
                            <a:rPr lang="en-ZA" sz="2400" b="1">
                              <a:effectLst/>
                            </a:rPr>
                            <a:t>Pol °S</a:t>
                          </a:r>
                          <a:endParaRPr lang="en-US" sz="2400" b="1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spcBef>
                              <a:spcPts val="400"/>
                            </a:spcBef>
                            <a:spcAft>
                              <a:spcPts val="400"/>
                            </a:spcAft>
                          </a:pPr>
                          <a:r>
                            <a:rPr lang="en-ZA" sz="2400" b="1" dirty="0">
                              <a:effectLst/>
                            </a:rPr>
                            <a:t>-</a:t>
                          </a:r>
                          <a:endParaRPr lang="en-US" sz="2400" b="1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spcBef>
                              <a:spcPts val="400"/>
                            </a:spcBef>
                            <a:spcAft>
                              <a:spcPts val="400"/>
                            </a:spcAft>
                          </a:pPr>
                          <a:r>
                            <a:rPr lang="en-ZA" sz="2400" b="1">
                              <a:effectLst/>
                            </a:rPr>
                            <a:t>-</a:t>
                          </a:r>
                          <a:endParaRPr lang="en-US" sz="2400" b="1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spcBef>
                              <a:spcPts val="400"/>
                            </a:spcBef>
                            <a:spcAft>
                              <a:spcPts val="400"/>
                            </a:spcAft>
                          </a:pPr>
                          <a14:m>
                            <m:oMath xmlns:m="http://schemas.openxmlformats.org/officeDocument/2006/math">
                              <m:r>
                                <a:rPr lang="en-ZA" sz="2400" b="1">
                                  <a:effectLst/>
                                </a:rPr>
                                <m:t>&gt;</m:t>
                              </m:r>
                            </m:oMath>
                          </a14:m>
                          <a:r>
                            <a:rPr lang="en-ZA" sz="2400" b="1">
                              <a:effectLst/>
                            </a:rPr>
                            <a:t>99.30</a:t>
                          </a:r>
                          <a:endParaRPr lang="en-US" sz="2400" b="1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</a:tr>
                  <a:tr h="0">
                    <a:tc>
                      <a:txBody>
                        <a:bodyPr/>
                        <a:lstStyle/>
                        <a:p>
                          <a:pPr algn="ctr">
                            <a:spcBef>
                              <a:spcPts val="400"/>
                            </a:spcBef>
                            <a:spcAft>
                              <a:spcPts val="400"/>
                            </a:spcAft>
                          </a:pPr>
                          <a:r>
                            <a:rPr lang="en-ZA" sz="2400" b="1">
                              <a:effectLst/>
                            </a:rPr>
                            <a:t>Moisture%</a:t>
                          </a:r>
                          <a:endParaRPr lang="en-US" sz="2400" b="1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spcBef>
                              <a:spcPts val="400"/>
                            </a:spcBef>
                            <a:spcAft>
                              <a:spcPts val="400"/>
                            </a:spcAft>
                          </a:pPr>
                          <a14:m>
                            <m:oMath xmlns:m="http://schemas.openxmlformats.org/officeDocument/2006/math">
                              <m:r>
                                <a:rPr lang="en-ZA" sz="2400" b="1">
                                  <a:effectLst/>
                                </a:rPr>
                                <m:t>&lt;</m:t>
                              </m:r>
                            </m:oMath>
                          </a14:m>
                          <a:r>
                            <a:rPr lang="en-ZA" sz="2400" b="1" dirty="0">
                              <a:effectLst/>
                            </a:rPr>
                            <a:t>0.06</a:t>
                          </a:r>
                          <a:endParaRPr lang="en-US" sz="2400" b="1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spcBef>
                              <a:spcPts val="400"/>
                            </a:spcBef>
                            <a:spcAft>
                              <a:spcPts val="400"/>
                            </a:spcAft>
                          </a:pPr>
                          <a:r>
                            <a:rPr lang="en-ZA" sz="2400" b="1">
                              <a:effectLst/>
                            </a:rPr>
                            <a:t>-</a:t>
                          </a:r>
                          <a:endParaRPr lang="en-US" sz="2400" b="1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spcBef>
                              <a:spcPts val="400"/>
                            </a:spcBef>
                            <a:spcAft>
                              <a:spcPts val="400"/>
                            </a:spcAft>
                          </a:pPr>
                          <a14:m>
                            <m:oMath xmlns:m="http://schemas.openxmlformats.org/officeDocument/2006/math">
                              <m:r>
                                <a:rPr lang="en-ZA" sz="2400" b="1">
                                  <a:effectLst/>
                                </a:rPr>
                                <m:t>&lt;</m:t>
                              </m:r>
                            </m:oMath>
                          </a14:m>
                          <a:r>
                            <a:rPr lang="en-ZA" sz="2400" b="1">
                              <a:effectLst/>
                            </a:rPr>
                            <a:t>0.18</a:t>
                          </a:r>
                          <a:endParaRPr lang="en-US" sz="2400" b="1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</a:tr>
                  <a:tr h="0">
                    <a:tc>
                      <a:txBody>
                        <a:bodyPr/>
                        <a:lstStyle/>
                        <a:p>
                          <a:pPr algn="ctr">
                            <a:spcBef>
                              <a:spcPts val="400"/>
                            </a:spcBef>
                            <a:spcAft>
                              <a:spcPts val="400"/>
                            </a:spcAft>
                          </a:pPr>
                          <a:r>
                            <a:rPr lang="en-ZA" sz="2400" b="1">
                              <a:effectLst/>
                            </a:rPr>
                            <a:t>Safety factor</a:t>
                          </a:r>
                          <a:endParaRPr lang="en-US" sz="2400" b="1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spcBef>
                              <a:spcPts val="400"/>
                            </a:spcBef>
                            <a:spcAft>
                              <a:spcPts val="400"/>
                            </a:spcAft>
                          </a:pPr>
                          <a:r>
                            <a:rPr lang="en-ZA" sz="2400" b="1">
                              <a:effectLst/>
                            </a:rPr>
                            <a:t>-</a:t>
                          </a:r>
                          <a:endParaRPr lang="en-US" sz="2400" b="1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spcBef>
                              <a:spcPts val="400"/>
                            </a:spcBef>
                            <a:spcAft>
                              <a:spcPts val="400"/>
                            </a:spcAft>
                          </a:pPr>
                          <a14:m>
                            <m:oMath xmlns:m="http://schemas.openxmlformats.org/officeDocument/2006/math">
                              <m:r>
                                <a:rPr lang="en-ZA" sz="2400" b="1">
                                  <a:effectLst/>
                                </a:rPr>
                                <m:t>&lt;</m:t>
                              </m:r>
                            </m:oMath>
                          </a14:m>
                          <a:r>
                            <a:rPr lang="en-ZA" sz="2400" b="1" dirty="0">
                              <a:effectLst/>
                            </a:rPr>
                            <a:t> 0.23</a:t>
                          </a:r>
                          <a:endParaRPr lang="en-US" sz="2400" b="1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spcBef>
                              <a:spcPts val="400"/>
                            </a:spcBef>
                            <a:spcAft>
                              <a:spcPts val="400"/>
                            </a:spcAft>
                          </a:pPr>
                          <a:r>
                            <a:rPr lang="en-ZA" sz="2400" b="1" dirty="0">
                              <a:effectLst/>
                            </a:rPr>
                            <a:t>-</a:t>
                          </a:r>
                          <a:endParaRPr lang="en-US" sz="2400" b="1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</a:tr>
                  <a:tr h="0">
                    <a:tc>
                      <a:txBody>
                        <a:bodyPr/>
                        <a:lstStyle/>
                        <a:p>
                          <a:pPr algn="ctr">
                            <a:spcBef>
                              <a:spcPts val="400"/>
                            </a:spcBef>
                            <a:spcAft>
                              <a:spcPts val="400"/>
                            </a:spcAft>
                          </a:pPr>
                          <a:r>
                            <a:rPr lang="en-ZA" sz="2400" b="1">
                              <a:effectLst/>
                            </a:rPr>
                            <a:t>Reducing sugars%</a:t>
                          </a:r>
                          <a:endParaRPr lang="en-US" sz="2400" b="1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spcBef>
                              <a:spcPts val="400"/>
                            </a:spcBef>
                            <a:spcAft>
                              <a:spcPts val="400"/>
                            </a:spcAft>
                          </a:pPr>
                          <a14:m>
                            <m:oMath xmlns:m="http://schemas.openxmlformats.org/officeDocument/2006/math">
                              <m:r>
                                <a:rPr lang="en-ZA" sz="2400" b="1">
                                  <a:effectLst/>
                                </a:rPr>
                                <m:t>&lt;</m:t>
                              </m:r>
                            </m:oMath>
                          </a14:m>
                          <a:r>
                            <a:rPr lang="en-ZA" sz="2400" b="1">
                              <a:effectLst/>
                            </a:rPr>
                            <a:t>0.02</a:t>
                          </a:r>
                          <a:endParaRPr lang="en-US" sz="2400" b="1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spcBef>
                              <a:spcPts val="400"/>
                            </a:spcBef>
                            <a:spcAft>
                              <a:spcPts val="400"/>
                            </a:spcAft>
                          </a:pPr>
                          <a:r>
                            <a:rPr lang="en-ZA" sz="2400" b="1">
                              <a:effectLst/>
                            </a:rPr>
                            <a:t>-</a:t>
                          </a:r>
                          <a:endParaRPr lang="en-US" sz="2400" b="1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spcBef>
                              <a:spcPts val="400"/>
                            </a:spcBef>
                            <a:spcAft>
                              <a:spcPts val="400"/>
                            </a:spcAft>
                          </a:pPr>
                          <a:r>
                            <a:rPr lang="en-ZA" sz="2400" b="1">
                              <a:effectLst/>
                            </a:rPr>
                            <a:t>-</a:t>
                          </a:r>
                          <a:endParaRPr lang="en-US" sz="2400" b="1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</a:tr>
                  <a:tr h="0">
                    <a:tc>
                      <a:txBody>
                        <a:bodyPr/>
                        <a:lstStyle/>
                        <a:p>
                          <a:pPr algn="ctr">
                            <a:spcBef>
                              <a:spcPts val="400"/>
                            </a:spcBef>
                            <a:spcAft>
                              <a:spcPts val="400"/>
                            </a:spcAft>
                          </a:pPr>
                          <a:r>
                            <a:rPr lang="en-ZA" sz="2400" b="1">
                              <a:effectLst/>
                            </a:rPr>
                            <a:t>Conductivity ash%</a:t>
                          </a:r>
                          <a:endParaRPr lang="en-US" sz="2400" b="1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spcBef>
                              <a:spcPts val="400"/>
                            </a:spcBef>
                            <a:spcAft>
                              <a:spcPts val="400"/>
                            </a:spcAft>
                          </a:pPr>
                          <a14:m>
                            <m:oMath xmlns:m="http://schemas.openxmlformats.org/officeDocument/2006/math">
                              <m:r>
                                <a:rPr lang="en-ZA" sz="2400" b="1">
                                  <a:effectLst/>
                                </a:rPr>
                                <m:t>&lt;</m:t>
                              </m:r>
                            </m:oMath>
                          </a14:m>
                          <a:r>
                            <a:rPr lang="en-ZA" sz="2400" b="1">
                              <a:effectLst/>
                            </a:rPr>
                            <a:t>0.03</a:t>
                          </a:r>
                          <a:endParaRPr lang="en-US" sz="2400" b="1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spcBef>
                              <a:spcPts val="400"/>
                            </a:spcBef>
                            <a:spcAft>
                              <a:spcPts val="400"/>
                            </a:spcAft>
                          </a:pPr>
                          <a:r>
                            <a:rPr lang="en-ZA" sz="2400" b="1">
                              <a:effectLst/>
                            </a:rPr>
                            <a:t>-</a:t>
                          </a:r>
                          <a:endParaRPr lang="en-US" sz="2400" b="1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spcBef>
                              <a:spcPts val="400"/>
                            </a:spcBef>
                            <a:spcAft>
                              <a:spcPts val="400"/>
                            </a:spcAft>
                          </a:pPr>
                          <a14:m>
                            <m:oMath xmlns:m="http://schemas.openxmlformats.org/officeDocument/2006/math">
                              <m:r>
                                <a:rPr lang="en-ZA" sz="2400" b="1">
                                  <a:effectLst/>
                                </a:rPr>
                                <m:t>&lt;</m:t>
                              </m:r>
                            </m:oMath>
                          </a14:m>
                          <a:r>
                            <a:rPr lang="en-ZA" sz="2400" b="1" dirty="0">
                              <a:effectLst/>
                            </a:rPr>
                            <a:t>0.20</a:t>
                          </a:r>
                          <a:endParaRPr lang="en-US" sz="2400" b="1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</a:tr>
                  <a:tr h="0">
                    <a:tc>
                      <a:txBody>
                        <a:bodyPr/>
                        <a:lstStyle/>
                        <a:p>
                          <a:pPr algn="ctr">
                            <a:spcBef>
                              <a:spcPts val="400"/>
                            </a:spcBef>
                            <a:spcAft>
                              <a:spcPts val="400"/>
                            </a:spcAft>
                          </a:pPr>
                          <a:r>
                            <a:rPr lang="en-ZA" sz="2400" b="1">
                              <a:effectLst/>
                            </a:rPr>
                            <a:t>ICUMSA 420 colour</a:t>
                          </a:r>
                          <a:endParaRPr lang="en-US" sz="2400" b="1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spcBef>
                              <a:spcPts val="400"/>
                            </a:spcBef>
                            <a:spcAft>
                              <a:spcPts val="400"/>
                            </a:spcAft>
                          </a:pPr>
                          <a14:m>
                            <m:oMath xmlns:m="http://schemas.openxmlformats.org/officeDocument/2006/math">
                              <m:r>
                                <a:rPr lang="en-ZA" sz="2400" b="1">
                                  <a:effectLst/>
                                </a:rPr>
                                <m:t>&lt;</m:t>
                              </m:r>
                            </m:oMath>
                          </a14:m>
                          <a:r>
                            <a:rPr lang="en-ZA" sz="2400" b="1">
                              <a:effectLst/>
                            </a:rPr>
                            <a:t>80</a:t>
                          </a:r>
                          <a:endParaRPr lang="en-US" sz="2400" b="1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spcBef>
                              <a:spcPts val="400"/>
                            </a:spcBef>
                            <a:spcAft>
                              <a:spcPts val="400"/>
                            </a:spcAft>
                          </a:pPr>
                          <a:r>
                            <a:rPr lang="en-ZA" sz="2400" b="1">
                              <a:effectLst/>
                            </a:rPr>
                            <a:t>-</a:t>
                          </a:r>
                          <a:endParaRPr lang="en-US" sz="2400" b="1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spcBef>
                              <a:spcPts val="400"/>
                            </a:spcBef>
                            <a:spcAft>
                              <a:spcPts val="400"/>
                            </a:spcAft>
                          </a:pPr>
                          <a14:m>
                            <m:oMath xmlns:m="http://schemas.openxmlformats.org/officeDocument/2006/math">
                              <m:r>
                                <a:rPr lang="en-ZA" sz="2400" b="1">
                                  <a:effectLst/>
                                </a:rPr>
                                <m:t>&lt;</m:t>
                              </m:r>
                            </m:oMath>
                          </a14:m>
                          <a:r>
                            <a:rPr lang="en-ZA" sz="2400" b="1" dirty="0">
                              <a:effectLst/>
                            </a:rPr>
                            <a:t>1350</a:t>
                          </a:r>
                          <a:endParaRPr lang="en-US" sz="2400" b="1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</a:tr>
                  <a:tr h="0">
                    <a:tc>
                      <a:txBody>
                        <a:bodyPr/>
                        <a:lstStyle/>
                        <a:p>
                          <a:pPr algn="ctr">
                            <a:spcBef>
                              <a:spcPts val="400"/>
                            </a:spcBef>
                            <a:spcAft>
                              <a:spcPts val="400"/>
                            </a:spcAft>
                          </a:pPr>
                          <a:r>
                            <a:rPr lang="en-ZA" sz="2400" b="1">
                              <a:effectLst/>
                            </a:rPr>
                            <a:t>Unfiltered 420 colour</a:t>
                          </a:r>
                          <a:endParaRPr lang="en-US" sz="2400" b="1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spcBef>
                              <a:spcPts val="400"/>
                            </a:spcBef>
                            <a:spcAft>
                              <a:spcPts val="400"/>
                            </a:spcAft>
                          </a:pPr>
                          <a14:m>
                            <m:oMath xmlns:m="http://schemas.openxmlformats.org/officeDocument/2006/math">
                              <m:r>
                                <a:rPr lang="en-ZA" sz="2400" b="1">
                                  <a:effectLst/>
                                </a:rPr>
                                <m:t>&lt;</m:t>
                              </m:r>
                            </m:oMath>
                          </a14:m>
                          <a:r>
                            <a:rPr lang="en-ZA" sz="2400" b="1">
                              <a:effectLst/>
                            </a:rPr>
                            <a:t>110</a:t>
                          </a:r>
                          <a:endParaRPr lang="en-US" sz="2400" b="1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spcBef>
                              <a:spcPts val="400"/>
                            </a:spcBef>
                            <a:spcAft>
                              <a:spcPts val="400"/>
                            </a:spcAft>
                          </a:pPr>
                          <a:r>
                            <a:rPr lang="en-ZA" sz="2400" b="1">
                              <a:effectLst/>
                            </a:rPr>
                            <a:t>-</a:t>
                          </a:r>
                          <a:endParaRPr lang="en-US" sz="2400" b="1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spcBef>
                              <a:spcPts val="400"/>
                            </a:spcBef>
                            <a:spcAft>
                              <a:spcPts val="400"/>
                            </a:spcAft>
                          </a:pPr>
                          <a:r>
                            <a:rPr lang="en-ZA" sz="2400" b="1" dirty="0">
                              <a:effectLst/>
                            </a:rPr>
                            <a:t>-</a:t>
                          </a:r>
                          <a:endParaRPr lang="en-US" sz="2400" b="1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</a:tr>
                  <a:tr h="0">
                    <a:tc>
                      <a:txBody>
                        <a:bodyPr/>
                        <a:lstStyle/>
                        <a:p>
                          <a:pPr algn="ctr">
                            <a:spcBef>
                              <a:spcPts val="400"/>
                            </a:spcBef>
                            <a:spcAft>
                              <a:spcPts val="400"/>
                            </a:spcAft>
                          </a:pPr>
                          <a:r>
                            <a:rPr lang="en-ZA" sz="2400" b="1">
                              <a:effectLst/>
                            </a:rPr>
                            <a:t>Starch ppm</a:t>
                          </a:r>
                          <a:endParaRPr lang="en-US" sz="2400" b="1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spcBef>
                              <a:spcPts val="400"/>
                            </a:spcBef>
                            <a:spcAft>
                              <a:spcPts val="400"/>
                            </a:spcAft>
                          </a:pPr>
                          <a:r>
                            <a:rPr lang="en-ZA" sz="2400" b="1">
                              <a:effectLst/>
                            </a:rPr>
                            <a:t>-</a:t>
                          </a:r>
                          <a:endParaRPr lang="en-US" sz="2400" b="1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spcBef>
                              <a:spcPts val="400"/>
                            </a:spcBef>
                            <a:spcAft>
                              <a:spcPts val="400"/>
                            </a:spcAft>
                          </a:pPr>
                          <a:r>
                            <a:rPr lang="en-ZA" sz="2400" b="1">
                              <a:effectLst/>
                            </a:rPr>
                            <a:t>-</a:t>
                          </a:r>
                          <a:endParaRPr lang="en-US" sz="2400" b="1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spcBef>
                              <a:spcPts val="400"/>
                            </a:spcBef>
                            <a:spcAft>
                              <a:spcPts val="400"/>
                            </a:spcAft>
                          </a:pPr>
                          <a14:m>
                            <m:oMath xmlns:m="http://schemas.openxmlformats.org/officeDocument/2006/math">
                              <m:r>
                                <a:rPr lang="en-ZA" sz="2400" b="1">
                                  <a:effectLst/>
                                </a:rPr>
                                <m:t>&lt;</m:t>
                              </m:r>
                            </m:oMath>
                          </a14:m>
                          <a:r>
                            <a:rPr lang="en-ZA" sz="2400" b="1" dirty="0">
                              <a:effectLst/>
                            </a:rPr>
                            <a:t>150</a:t>
                          </a:r>
                          <a:endParaRPr lang="en-US" sz="2400" b="1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</a:tr>
                  <a:tr h="0">
                    <a:tc>
                      <a:txBody>
                        <a:bodyPr/>
                        <a:lstStyle/>
                        <a:p>
                          <a:pPr algn="ctr">
                            <a:spcBef>
                              <a:spcPts val="400"/>
                            </a:spcBef>
                            <a:spcAft>
                              <a:spcPts val="400"/>
                            </a:spcAft>
                          </a:pPr>
                          <a:r>
                            <a:rPr lang="en-ZA" sz="2400" b="1">
                              <a:effectLst/>
                            </a:rPr>
                            <a:t>Fines %</a:t>
                          </a:r>
                          <a:endParaRPr lang="en-US" sz="2400" b="1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spcBef>
                              <a:spcPts val="400"/>
                            </a:spcBef>
                            <a:spcAft>
                              <a:spcPts val="400"/>
                            </a:spcAft>
                          </a:pPr>
                          <a:r>
                            <a:rPr lang="en-ZA" sz="2400" b="1">
                              <a:effectLst/>
                            </a:rPr>
                            <a:t>-</a:t>
                          </a:r>
                          <a:endParaRPr lang="en-US" sz="2400" b="1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spcBef>
                              <a:spcPts val="400"/>
                            </a:spcBef>
                            <a:spcAft>
                              <a:spcPts val="400"/>
                            </a:spcAft>
                          </a:pPr>
                          <a:r>
                            <a:rPr lang="en-ZA" sz="2400" b="1">
                              <a:effectLst/>
                            </a:rPr>
                            <a:t>-</a:t>
                          </a:r>
                          <a:endParaRPr lang="en-US" sz="2400" b="1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spcBef>
                              <a:spcPts val="400"/>
                            </a:spcBef>
                            <a:spcAft>
                              <a:spcPts val="400"/>
                            </a:spcAft>
                          </a:pPr>
                          <a14:m>
                            <m:oMath xmlns:m="http://schemas.openxmlformats.org/officeDocument/2006/math">
                              <m:r>
                                <a:rPr lang="en-ZA" sz="2400" b="1">
                                  <a:effectLst/>
                                </a:rPr>
                                <m:t>&lt;</m:t>
                              </m:r>
                            </m:oMath>
                          </a14:m>
                          <a:r>
                            <a:rPr lang="en-ZA" sz="2400" b="1" dirty="0">
                              <a:effectLst/>
                            </a:rPr>
                            <a:t>30</a:t>
                          </a:r>
                          <a:endParaRPr lang="en-US" sz="2400" b="1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</a:tr>
                  <a:tr h="0">
                    <a:tc>
                      <a:txBody>
                        <a:bodyPr/>
                        <a:lstStyle/>
                        <a:p>
                          <a:pPr algn="ctr">
                            <a:spcBef>
                              <a:spcPts val="400"/>
                            </a:spcBef>
                            <a:spcAft>
                              <a:spcPts val="400"/>
                            </a:spcAft>
                          </a:pPr>
                          <a:r>
                            <a:rPr lang="en-ZA" sz="2400" b="1">
                              <a:effectLst/>
                            </a:rPr>
                            <a:t>SO, ppm</a:t>
                          </a:r>
                          <a:endParaRPr lang="en-US" sz="2400" b="1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spcBef>
                              <a:spcPts val="400"/>
                            </a:spcBef>
                            <a:spcAft>
                              <a:spcPts val="400"/>
                            </a:spcAft>
                          </a:pPr>
                          <a14:m>
                            <m:oMath xmlns:m="http://schemas.openxmlformats.org/officeDocument/2006/math">
                              <m:r>
                                <a:rPr lang="en-ZA" sz="2400" b="1">
                                  <a:effectLst/>
                                </a:rPr>
                                <m:t>&lt;</m:t>
                              </m:r>
                            </m:oMath>
                          </a14:m>
                          <a:r>
                            <a:rPr lang="en-ZA" sz="2400" b="1">
                              <a:effectLst/>
                            </a:rPr>
                            <a:t>25</a:t>
                          </a:r>
                          <a:endParaRPr lang="en-US" sz="2400" b="1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spcBef>
                              <a:spcPts val="400"/>
                            </a:spcBef>
                            <a:spcAft>
                              <a:spcPts val="400"/>
                            </a:spcAft>
                          </a:pPr>
                          <a:r>
                            <a:rPr lang="en-ZA" sz="2400" b="1">
                              <a:effectLst/>
                            </a:rPr>
                            <a:t>-</a:t>
                          </a:r>
                          <a:endParaRPr lang="en-US" sz="2400" b="1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spcBef>
                              <a:spcPts val="400"/>
                            </a:spcBef>
                            <a:spcAft>
                              <a:spcPts val="400"/>
                            </a:spcAft>
                          </a:pPr>
                          <a:r>
                            <a:rPr lang="en-ZA" sz="2400" b="1" dirty="0">
                              <a:effectLst/>
                            </a:rPr>
                            <a:t>-</a:t>
                          </a:r>
                          <a:endParaRPr lang="en-US" sz="2400" b="1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</a:tr>
                </a:tbl>
              </a:graphicData>
            </a:graphic>
          </p:graphicFrame>
        </mc:Choice>
        <mc:Fallback>
          <p:graphicFrame>
            <p:nvGraphicFramePr>
              <p:cNvPr id="3" name="Table 2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661120187"/>
                  </p:ext>
                </p:extLst>
              </p:nvPr>
            </p:nvGraphicFramePr>
            <p:xfrm>
              <a:off x="539552" y="1700808"/>
              <a:ext cx="8136904" cy="4754880"/>
            </p:xfrm>
            <a:graphic>
              <a:graphicData uri="http://schemas.openxmlformats.org/drawingml/2006/table">
                <a:tbl>
                  <a:tblPr firstRow="1" firstCol="1" bandRow="1">
                    <a:tableStyleId>{306799F8-075E-4A3A-A7F6-7FBC6576F1A4}</a:tableStyleId>
                  </a:tblPr>
                  <a:tblGrid>
                    <a:gridCol w="2664296"/>
                    <a:gridCol w="1728192"/>
                    <a:gridCol w="1551796"/>
                    <a:gridCol w="2192620"/>
                  </a:tblGrid>
                  <a:tr h="731520">
                    <a:tc>
                      <a:txBody>
                        <a:bodyPr/>
                        <a:lstStyle/>
                        <a:p>
                          <a:pPr algn="ctr">
                            <a:spcBef>
                              <a:spcPts val="400"/>
                            </a:spcBef>
                            <a:spcAft>
                              <a:spcPts val="400"/>
                            </a:spcAft>
                          </a:pPr>
                          <a:r>
                            <a:rPr lang="en-ZA" sz="2400" b="1" dirty="0">
                              <a:effectLst/>
                            </a:rPr>
                            <a:t>Parameter</a:t>
                          </a:r>
                          <a:endParaRPr lang="en-US" sz="2400" b="1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spcBef>
                              <a:spcPts val="400"/>
                            </a:spcBef>
                            <a:spcAft>
                              <a:spcPts val="400"/>
                            </a:spcAft>
                          </a:pPr>
                          <a:r>
                            <a:rPr lang="en-ZA" sz="2400" b="1">
                              <a:effectLst/>
                            </a:rPr>
                            <a:t>Refined sugar</a:t>
                          </a:r>
                          <a:endParaRPr lang="en-US" sz="2400" b="1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spcBef>
                              <a:spcPts val="400"/>
                            </a:spcBef>
                            <a:spcAft>
                              <a:spcPts val="400"/>
                            </a:spcAft>
                          </a:pPr>
                          <a:r>
                            <a:rPr lang="en-ZA" sz="2400" b="1">
                              <a:effectLst/>
                            </a:rPr>
                            <a:t>Brown sugar</a:t>
                          </a:r>
                          <a:endParaRPr lang="en-US" sz="2400" b="1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spcBef>
                              <a:spcPts val="400"/>
                            </a:spcBef>
                            <a:spcAft>
                              <a:spcPts val="400"/>
                            </a:spcAft>
                          </a:pPr>
                          <a:r>
                            <a:rPr lang="en-ZA" sz="2400" b="1">
                              <a:effectLst/>
                            </a:rPr>
                            <a:t>VHP sugar for export</a:t>
                          </a:r>
                          <a:endParaRPr lang="en-US" sz="2400" b="1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</a:tr>
                  <a:tr h="365760">
                    <a:tc>
                      <a:txBody>
                        <a:bodyPr/>
                        <a:lstStyle/>
                        <a:p>
                          <a:pPr algn="ctr">
                            <a:spcBef>
                              <a:spcPts val="400"/>
                            </a:spcBef>
                            <a:spcAft>
                              <a:spcPts val="400"/>
                            </a:spcAft>
                          </a:pPr>
                          <a:r>
                            <a:rPr lang="en-ZA" sz="2400" b="1">
                              <a:effectLst/>
                            </a:rPr>
                            <a:t>Pol °S</a:t>
                          </a:r>
                          <a:endParaRPr lang="en-US" sz="2400" b="1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spcBef>
                              <a:spcPts val="400"/>
                            </a:spcBef>
                            <a:spcAft>
                              <a:spcPts val="400"/>
                            </a:spcAft>
                          </a:pPr>
                          <a:r>
                            <a:rPr lang="en-ZA" sz="2400" b="1" dirty="0">
                              <a:effectLst/>
                            </a:rPr>
                            <a:t>-</a:t>
                          </a:r>
                          <a:endParaRPr lang="en-US" sz="2400" b="1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spcBef>
                              <a:spcPts val="400"/>
                            </a:spcBef>
                            <a:spcAft>
                              <a:spcPts val="400"/>
                            </a:spcAft>
                          </a:pPr>
                          <a:r>
                            <a:rPr lang="en-ZA" sz="2400" b="1">
                              <a:effectLst/>
                            </a:rPr>
                            <a:t>-</a:t>
                          </a:r>
                          <a:endParaRPr lang="en-US" sz="2400" b="1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blipFill rotWithShape="1">
                          <a:blip r:embed="rId2"/>
                          <a:stretch>
                            <a:fillRect l="-273816" t="-225000" r="-1950" b="-1051667"/>
                          </a:stretch>
                        </a:blipFill>
                      </a:tcPr>
                    </a:tc>
                  </a:tr>
                  <a:tr h="365760">
                    <a:tc>
                      <a:txBody>
                        <a:bodyPr/>
                        <a:lstStyle/>
                        <a:p>
                          <a:pPr algn="ctr">
                            <a:spcBef>
                              <a:spcPts val="400"/>
                            </a:spcBef>
                            <a:spcAft>
                              <a:spcPts val="400"/>
                            </a:spcAft>
                          </a:pPr>
                          <a:r>
                            <a:rPr lang="en-ZA" sz="2400" b="1">
                              <a:effectLst/>
                            </a:rPr>
                            <a:t>Moisture%</a:t>
                          </a:r>
                          <a:endParaRPr lang="en-US" sz="2400" b="1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blipFill rotWithShape="1">
                          <a:blip r:embed="rId2"/>
                          <a:stretch>
                            <a:fillRect l="-157244" t="-325000" r="-219435" b="-9516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Bef>
                              <a:spcPts val="400"/>
                            </a:spcBef>
                            <a:spcAft>
                              <a:spcPts val="400"/>
                            </a:spcAft>
                          </a:pPr>
                          <a:r>
                            <a:rPr lang="en-ZA" sz="2400" b="1">
                              <a:effectLst/>
                            </a:rPr>
                            <a:t>-</a:t>
                          </a:r>
                          <a:endParaRPr lang="en-US" sz="2400" b="1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blipFill rotWithShape="1">
                          <a:blip r:embed="rId2"/>
                          <a:stretch>
                            <a:fillRect l="-273816" t="-325000" r="-1950" b="-951667"/>
                          </a:stretch>
                        </a:blipFill>
                      </a:tcPr>
                    </a:tc>
                  </a:tr>
                  <a:tr h="365760">
                    <a:tc>
                      <a:txBody>
                        <a:bodyPr/>
                        <a:lstStyle/>
                        <a:p>
                          <a:pPr algn="ctr">
                            <a:spcBef>
                              <a:spcPts val="400"/>
                            </a:spcBef>
                            <a:spcAft>
                              <a:spcPts val="400"/>
                            </a:spcAft>
                          </a:pPr>
                          <a:r>
                            <a:rPr lang="en-ZA" sz="2400" b="1">
                              <a:effectLst/>
                            </a:rPr>
                            <a:t>Safety factor</a:t>
                          </a:r>
                          <a:endParaRPr lang="en-US" sz="2400" b="1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spcBef>
                              <a:spcPts val="400"/>
                            </a:spcBef>
                            <a:spcAft>
                              <a:spcPts val="400"/>
                            </a:spcAft>
                          </a:pPr>
                          <a:r>
                            <a:rPr lang="en-ZA" sz="2400" b="1">
                              <a:effectLst/>
                            </a:rPr>
                            <a:t>-</a:t>
                          </a:r>
                          <a:endParaRPr lang="en-US" sz="2400" b="1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blipFill rotWithShape="1">
                          <a:blip r:embed="rId2"/>
                          <a:stretch>
                            <a:fillRect l="-285490" t="-425000" r="-143529" b="-8516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Bef>
                              <a:spcPts val="400"/>
                            </a:spcBef>
                            <a:spcAft>
                              <a:spcPts val="400"/>
                            </a:spcAft>
                          </a:pPr>
                          <a:r>
                            <a:rPr lang="en-ZA" sz="2400" b="1" dirty="0">
                              <a:effectLst/>
                            </a:rPr>
                            <a:t>-</a:t>
                          </a:r>
                          <a:endParaRPr lang="en-US" sz="2400" b="1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</a:tr>
                  <a:tr h="365760">
                    <a:tc>
                      <a:txBody>
                        <a:bodyPr/>
                        <a:lstStyle/>
                        <a:p>
                          <a:pPr algn="ctr">
                            <a:spcBef>
                              <a:spcPts val="400"/>
                            </a:spcBef>
                            <a:spcAft>
                              <a:spcPts val="400"/>
                            </a:spcAft>
                          </a:pPr>
                          <a:r>
                            <a:rPr lang="en-ZA" sz="2400" b="1">
                              <a:effectLst/>
                            </a:rPr>
                            <a:t>Reducing sugars%</a:t>
                          </a:r>
                          <a:endParaRPr lang="en-US" sz="2400" b="1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blipFill rotWithShape="1">
                          <a:blip r:embed="rId2"/>
                          <a:stretch>
                            <a:fillRect l="-157244" t="-525000" r="-219435" b="-7516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Bef>
                              <a:spcPts val="400"/>
                            </a:spcBef>
                            <a:spcAft>
                              <a:spcPts val="400"/>
                            </a:spcAft>
                          </a:pPr>
                          <a:r>
                            <a:rPr lang="en-ZA" sz="2400" b="1">
                              <a:effectLst/>
                            </a:rPr>
                            <a:t>-</a:t>
                          </a:r>
                          <a:endParaRPr lang="en-US" sz="2400" b="1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spcBef>
                              <a:spcPts val="400"/>
                            </a:spcBef>
                            <a:spcAft>
                              <a:spcPts val="400"/>
                            </a:spcAft>
                          </a:pPr>
                          <a:r>
                            <a:rPr lang="en-ZA" sz="2400" b="1">
                              <a:effectLst/>
                            </a:rPr>
                            <a:t>-</a:t>
                          </a:r>
                          <a:endParaRPr lang="en-US" sz="2400" b="1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</a:tr>
                  <a:tr h="365760">
                    <a:tc>
                      <a:txBody>
                        <a:bodyPr/>
                        <a:lstStyle/>
                        <a:p>
                          <a:pPr algn="ctr">
                            <a:spcBef>
                              <a:spcPts val="400"/>
                            </a:spcBef>
                            <a:spcAft>
                              <a:spcPts val="400"/>
                            </a:spcAft>
                          </a:pPr>
                          <a:r>
                            <a:rPr lang="en-ZA" sz="2400" b="1">
                              <a:effectLst/>
                            </a:rPr>
                            <a:t>Conductivity ash%</a:t>
                          </a:r>
                          <a:endParaRPr lang="en-US" sz="2400" b="1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blipFill rotWithShape="1">
                          <a:blip r:embed="rId2"/>
                          <a:stretch>
                            <a:fillRect l="-157244" t="-625000" r="-219435" b="-6516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Bef>
                              <a:spcPts val="400"/>
                            </a:spcBef>
                            <a:spcAft>
                              <a:spcPts val="400"/>
                            </a:spcAft>
                          </a:pPr>
                          <a:r>
                            <a:rPr lang="en-ZA" sz="2400" b="1">
                              <a:effectLst/>
                            </a:rPr>
                            <a:t>-</a:t>
                          </a:r>
                          <a:endParaRPr lang="en-US" sz="2400" b="1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blipFill rotWithShape="1">
                          <a:blip r:embed="rId2"/>
                          <a:stretch>
                            <a:fillRect l="-273816" t="-625000" r="-1950" b="-651667"/>
                          </a:stretch>
                        </a:blipFill>
                      </a:tcPr>
                    </a:tc>
                  </a:tr>
                  <a:tr h="365760">
                    <a:tc>
                      <a:txBody>
                        <a:bodyPr/>
                        <a:lstStyle/>
                        <a:p>
                          <a:pPr algn="ctr">
                            <a:spcBef>
                              <a:spcPts val="400"/>
                            </a:spcBef>
                            <a:spcAft>
                              <a:spcPts val="400"/>
                            </a:spcAft>
                          </a:pPr>
                          <a:r>
                            <a:rPr lang="en-ZA" sz="2400" b="1">
                              <a:effectLst/>
                            </a:rPr>
                            <a:t>ICUMSA 420 colour</a:t>
                          </a:r>
                          <a:endParaRPr lang="en-US" sz="2400" b="1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blipFill rotWithShape="1">
                          <a:blip r:embed="rId2"/>
                          <a:stretch>
                            <a:fillRect l="-157244" t="-725000" r="-219435" b="-5516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Bef>
                              <a:spcPts val="400"/>
                            </a:spcBef>
                            <a:spcAft>
                              <a:spcPts val="400"/>
                            </a:spcAft>
                          </a:pPr>
                          <a:r>
                            <a:rPr lang="en-ZA" sz="2400" b="1">
                              <a:effectLst/>
                            </a:rPr>
                            <a:t>-</a:t>
                          </a:r>
                          <a:endParaRPr lang="en-US" sz="2400" b="1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blipFill rotWithShape="1">
                          <a:blip r:embed="rId2"/>
                          <a:stretch>
                            <a:fillRect l="-273816" t="-725000" r="-1950" b="-551667"/>
                          </a:stretch>
                        </a:blipFill>
                      </a:tcPr>
                    </a:tc>
                  </a:tr>
                  <a:tr h="731520">
                    <a:tc>
                      <a:txBody>
                        <a:bodyPr/>
                        <a:lstStyle/>
                        <a:p>
                          <a:pPr algn="ctr">
                            <a:spcBef>
                              <a:spcPts val="400"/>
                            </a:spcBef>
                            <a:spcAft>
                              <a:spcPts val="400"/>
                            </a:spcAft>
                          </a:pPr>
                          <a:r>
                            <a:rPr lang="en-ZA" sz="2400" b="1">
                              <a:effectLst/>
                            </a:rPr>
                            <a:t>Unfiltered 420 colour</a:t>
                          </a:r>
                          <a:endParaRPr lang="en-US" sz="2400" b="1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blipFill rotWithShape="1">
                          <a:blip r:embed="rId2"/>
                          <a:stretch>
                            <a:fillRect l="-157244" t="-412500" r="-219435" b="-1758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Bef>
                              <a:spcPts val="400"/>
                            </a:spcBef>
                            <a:spcAft>
                              <a:spcPts val="400"/>
                            </a:spcAft>
                          </a:pPr>
                          <a:r>
                            <a:rPr lang="en-ZA" sz="2400" b="1">
                              <a:effectLst/>
                            </a:rPr>
                            <a:t>-</a:t>
                          </a:r>
                          <a:endParaRPr lang="en-US" sz="2400" b="1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spcBef>
                              <a:spcPts val="400"/>
                            </a:spcBef>
                            <a:spcAft>
                              <a:spcPts val="400"/>
                            </a:spcAft>
                          </a:pPr>
                          <a:r>
                            <a:rPr lang="en-ZA" sz="2400" b="1" dirty="0">
                              <a:effectLst/>
                            </a:rPr>
                            <a:t>-</a:t>
                          </a:r>
                          <a:endParaRPr lang="en-US" sz="2400" b="1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</a:tr>
                  <a:tr h="365760">
                    <a:tc>
                      <a:txBody>
                        <a:bodyPr/>
                        <a:lstStyle/>
                        <a:p>
                          <a:pPr algn="ctr">
                            <a:spcBef>
                              <a:spcPts val="400"/>
                            </a:spcBef>
                            <a:spcAft>
                              <a:spcPts val="400"/>
                            </a:spcAft>
                          </a:pPr>
                          <a:r>
                            <a:rPr lang="en-ZA" sz="2400" b="1">
                              <a:effectLst/>
                            </a:rPr>
                            <a:t>Starch ppm</a:t>
                          </a:r>
                          <a:endParaRPr lang="en-US" sz="2400" b="1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spcBef>
                              <a:spcPts val="400"/>
                            </a:spcBef>
                            <a:spcAft>
                              <a:spcPts val="400"/>
                            </a:spcAft>
                          </a:pPr>
                          <a:r>
                            <a:rPr lang="en-ZA" sz="2400" b="1">
                              <a:effectLst/>
                            </a:rPr>
                            <a:t>-</a:t>
                          </a:r>
                          <a:endParaRPr lang="en-US" sz="2400" b="1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spcBef>
                              <a:spcPts val="400"/>
                            </a:spcBef>
                            <a:spcAft>
                              <a:spcPts val="400"/>
                            </a:spcAft>
                          </a:pPr>
                          <a:r>
                            <a:rPr lang="en-ZA" sz="2400" b="1">
                              <a:effectLst/>
                            </a:rPr>
                            <a:t>-</a:t>
                          </a:r>
                          <a:endParaRPr lang="en-US" sz="2400" b="1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blipFill rotWithShape="1">
                          <a:blip r:embed="rId2"/>
                          <a:stretch>
                            <a:fillRect l="-273816" t="-1025000" r="-1950" b="-251667"/>
                          </a:stretch>
                        </a:blipFill>
                      </a:tcPr>
                    </a:tc>
                  </a:tr>
                  <a:tr h="365760">
                    <a:tc>
                      <a:txBody>
                        <a:bodyPr/>
                        <a:lstStyle/>
                        <a:p>
                          <a:pPr algn="ctr">
                            <a:spcBef>
                              <a:spcPts val="400"/>
                            </a:spcBef>
                            <a:spcAft>
                              <a:spcPts val="400"/>
                            </a:spcAft>
                          </a:pPr>
                          <a:r>
                            <a:rPr lang="en-ZA" sz="2400" b="1">
                              <a:effectLst/>
                            </a:rPr>
                            <a:t>Fines %</a:t>
                          </a:r>
                          <a:endParaRPr lang="en-US" sz="2400" b="1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spcBef>
                              <a:spcPts val="400"/>
                            </a:spcBef>
                            <a:spcAft>
                              <a:spcPts val="400"/>
                            </a:spcAft>
                          </a:pPr>
                          <a:r>
                            <a:rPr lang="en-ZA" sz="2400" b="1">
                              <a:effectLst/>
                            </a:rPr>
                            <a:t>-</a:t>
                          </a:r>
                          <a:endParaRPr lang="en-US" sz="2400" b="1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spcBef>
                              <a:spcPts val="400"/>
                            </a:spcBef>
                            <a:spcAft>
                              <a:spcPts val="400"/>
                            </a:spcAft>
                          </a:pPr>
                          <a:r>
                            <a:rPr lang="en-ZA" sz="2400" b="1">
                              <a:effectLst/>
                            </a:rPr>
                            <a:t>-</a:t>
                          </a:r>
                          <a:endParaRPr lang="en-US" sz="2400" b="1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blipFill rotWithShape="1">
                          <a:blip r:embed="rId2"/>
                          <a:stretch>
                            <a:fillRect l="-273816" t="-1125000" r="-1950" b="-151667"/>
                          </a:stretch>
                        </a:blipFill>
                      </a:tcPr>
                    </a:tc>
                  </a:tr>
                  <a:tr h="365760">
                    <a:tc>
                      <a:txBody>
                        <a:bodyPr/>
                        <a:lstStyle/>
                        <a:p>
                          <a:pPr algn="ctr">
                            <a:spcBef>
                              <a:spcPts val="400"/>
                            </a:spcBef>
                            <a:spcAft>
                              <a:spcPts val="400"/>
                            </a:spcAft>
                          </a:pPr>
                          <a:r>
                            <a:rPr lang="en-ZA" sz="2400" b="1">
                              <a:effectLst/>
                            </a:rPr>
                            <a:t>SO, ppm</a:t>
                          </a:r>
                          <a:endParaRPr lang="en-US" sz="2400" b="1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blipFill rotWithShape="1">
                          <a:blip r:embed="rId2"/>
                          <a:stretch>
                            <a:fillRect l="-157244" t="-1225000" r="-219435" b="-516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Bef>
                              <a:spcPts val="400"/>
                            </a:spcBef>
                            <a:spcAft>
                              <a:spcPts val="400"/>
                            </a:spcAft>
                          </a:pPr>
                          <a:r>
                            <a:rPr lang="en-ZA" sz="2400" b="1">
                              <a:effectLst/>
                            </a:rPr>
                            <a:t>-</a:t>
                          </a:r>
                          <a:endParaRPr lang="en-US" sz="2400" b="1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spcBef>
                              <a:spcPts val="400"/>
                            </a:spcBef>
                            <a:spcAft>
                              <a:spcPts val="400"/>
                            </a:spcAft>
                          </a:pPr>
                          <a:r>
                            <a:rPr lang="en-ZA" sz="2400" b="1" dirty="0">
                              <a:effectLst/>
                            </a:rPr>
                            <a:t>-</a:t>
                          </a:r>
                          <a:endParaRPr lang="en-US" sz="2400" b="1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1382824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solidFill>
            <a:schemeClr val="bg1">
              <a:lumMod val="8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rmAutofit/>
          </a:bodyPr>
          <a:lstStyle>
            <a:lvl1pPr marL="0" indent="0" algn="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b="1" kern="120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ZA" sz="4800" dirty="0" smtClean="0"/>
              <a:t>Purpose of the Refinery</a:t>
            </a:r>
            <a:endParaRPr lang="en-ZA" sz="4800" dirty="0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  <a:solidFill>
            <a:schemeClr val="bg1">
              <a:lumMod val="95000"/>
              <a:alpha val="7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en-ZA" sz="2700" dirty="0"/>
              <a:t>Very high pol (VHP) sugar, as produced by a raw sugar mill, has a pol of over 99.3% and moisture of 0.15%. </a:t>
            </a:r>
            <a:endParaRPr lang="en-ZA" sz="2700" dirty="0" smtClean="0"/>
          </a:p>
          <a:p>
            <a:pPr>
              <a:spcBef>
                <a:spcPts val="0"/>
              </a:spcBef>
            </a:pPr>
            <a:r>
              <a:rPr lang="en-ZA" sz="2700" dirty="0" smtClean="0"/>
              <a:t>This </a:t>
            </a:r>
            <a:r>
              <a:rPr lang="en-ZA" sz="2700" dirty="0"/>
              <a:t>gives a brix of 99.85% (100 – 0.15) and hence a non-pol content of 0.55% (brix – pol). </a:t>
            </a:r>
            <a:endParaRPr lang="en-ZA" sz="2700" dirty="0" smtClean="0"/>
          </a:p>
          <a:p>
            <a:pPr>
              <a:spcBef>
                <a:spcPts val="0"/>
              </a:spcBef>
            </a:pPr>
            <a:r>
              <a:rPr lang="en-ZA" sz="2700" dirty="0" smtClean="0"/>
              <a:t>This </a:t>
            </a:r>
            <a:r>
              <a:rPr lang="en-ZA" sz="2700" dirty="0"/>
              <a:t>non-pol represents impurities in the VHP sugar.</a:t>
            </a:r>
            <a:endParaRPr lang="en-US" sz="2700" dirty="0"/>
          </a:p>
          <a:p>
            <a:pPr>
              <a:spcBef>
                <a:spcPts val="0"/>
              </a:spcBef>
            </a:pPr>
            <a:r>
              <a:rPr lang="en-ZA" sz="2700" dirty="0"/>
              <a:t>The purpose of the refinery is to remove impurities from sugar crystals</a:t>
            </a:r>
            <a:r>
              <a:rPr lang="en-ZA" sz="2700" dirty="0" smtClean="0"/>
              <a:t>.</a:t>
            </a:r>
          </a:p>
          <a:p>
            <a:pPr>
              <a:spcBef>
                <a:spcPts val="0"/>
              </a:spcBef>
            </a:pPr>
            <a:r>
              <a:rPr lang="en-ZA" sz="2700" dirty="0"/>
              <a:t>The refinery, whether it is attached to a raw sugar mill (a backend refinery), or whether it stands separately as a “central” refinery, accepts VHP sugar as its raw material. </a:t>
            </a:r>
          </a:p>
        </p:txBody>
      </p:sp>
    </p:spTree>
    <p:extLst>
      <p:ext uri="{BB962C8B-B14F-4D97-AF65-F5344CB8AC3E}">
        <p14:creationId xmlns:p14="http://schemas.microsoft.com/office/powerpoint/2010/main" val="3970076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solidFill>
            <a:schemeClr val="bg1">
              <a:lumMod val="8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rmAutofit/>
          </a:bodyPr>
          <a:lstStyle>
            <a:lvl1pPr marL="0" indent="0" algn="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b="1" kern="120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ZA" sz="4400" dirty="0" smtClean="0"/>
              <a:t>Overview of Refinery Process</a:t>
            </a:r>
            <a:endParaRPr lang="en-ZA" sz="4400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67544" y="1484784"/>
            <a:ext cx="8208912" cy="5256584"/>
          </a:xfrm>
          <a:solidFill>
            <a:schemeClr val="bg1">
              <a:lumMod val="95000"/>
              <a:alpha val="7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Autofit/>
          </a:bodyPr>
          <a:lstStyle/>
          <a:p>
            <a:r>
              <a:rPr lang="en-ZA" sz="2400" dirty="0" smtClean="0"/>
              <a:t>The </a:t>
            </a:r>
            <a:r>
              <a:rPr lang="en-ZA" sz="2400" dirty="0"/>
              <a:t>sugar is dissolved (melted) and the melt is processed similarly to mixed juice in the boiling house. </a:t>
            </a:r>
            <a:endParaRPr lang="en-ZA" sz="2400" dirty="0" smtClean="0"/>
          </a:p>
          <a:p>
            <a:r>
              <a:rPr lang="en-ZA" sz="2400" dirty="0" smtClean="0"/>
              <a:t>Melt </a:t>
            </a:r>
            <a:r>
              <a:rPr lang="en-ZA" sz="2400" dirty="0"/>
              <a:t>purity, however, is over 99% and what is measured in refinery products are impurities, in the form of units of colour</a:t>
            </a:r>
            <a:r>
              <a:rPr lang="en-ZA" sz="2400" dirty="0" smtClean="0"/>
              <a:t>.</a:t>
            </a:r>
          </a:p>
          <a:p>
            <a:r>
              <a:rPr lang="en-ZA" sz="2400" dirty="0"/>
              <a:t>Melt colour is removed by various clarification processes. </a:t>
            </a:r>
            <a:endParaRPr lang="en-ZA" sz="2400" dirty="0" smtClean="0"/>
          </a:p>
          <a:p>
            <a:r>
              <a:rPr lang="en-ZA" sz="2400" dirty="0" smtClean="0"/>
              <a:t>The </a:t>
            </a:r>
            <a:r>
              <a:rPr lang="en-ZA" sz="2400" dirty="0"/>
              <a:t>clarified melt is evaporated and up to 4 crops of crystals are boiled from this. </a:t>
            </a:r>
            <a:endParaRPr lang="en-ZA" sz="2400" dirty="0" smtClean="0"/>
          </a:p>
          <a:p>
            <a:r>
              <a:rPr lang="en-ZA" sz="2400" dirty="0" smtClean="0"/>
              <a:t>These </a:t>
            </a:r>
            <a:r>
              <a:rPr lang="en-ZA" sz="2400" dirty="0"/>
              <a:t>crystals are combined to form commercial refined sugar. </a:t>
            </a:r>
            <a:endParaRPr lang="en-ZA" sz="2400" dirty="0" smtClean="0"/>
          </a:p>
          <a:p>
            <a:r>
              <a:rPr lang="en-ZA" sz="2400" dirty="0" smtClean="0"/>
              <a:t>The </a:t>
            </a:r>
            <a:r>
              <a:rPr lang="en-ZA" sz="2400" dirty="0"/>
              <a:t>resultant “final molasses” may be boiled to produce more crystals that will be re-melted, may be recycled to </a:t>
            </a:r>
            <a:r>
              <a:rPr lang="en-ZA" sz="2400" dirty="0" err="1"/>
              <a:t>rawhouse</a:t>
            </a:r>
            <a:r>
              <a:rPr lang="en-ZA" sz="2400" dirty="0"/>
              <a:t> syrup (in backend refineries) or may be used as a by-product</a:t>
            </a:r>
            <a:r>
              <a:rPr lang="en-ZA" sz="2400" dirty="0" smtClean="0"/>
              <a:t>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144439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solidFill>
            <a:schemeClr val="bg1">
              <a:lumMod val="8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rmAutofit fontScale="90000"/>
          </a:bodyPr>
          <a:lstStyle>
            <a:lvl1pPr marL="0" indent="0" algn="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b="1" kern="120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ZA" sz="4400" dirty="0"/>
              <a:t>Overview of Refinery </a:t>
            </a:r>
            <a:r>
              <a:rPr lang="en-ZA" sz="4400" dirty="0" smtClean="0"/>
              <a:t>Process (cont.)</a:t>
            </a:r>
            <a:endParaRPr lang="en-ZA" sz="4400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91264" cy="4925144"/>
          </a:xfrm>
          <a:solidFill>
            <a:schemeClr val="bg1">
              <a:lumMod val="95000"/>
              <a:alpha val="7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rmAutofit fontScale="85000" lnSpcReduction="20000"/>
          </a:bodyPr>
          <a:lstStyle/>
          <a:p>
            <a:r>
              <a:rPr lang="en-ZA" dirty="0"/>
              <a:t>Re-crystallisation (from a higher purity mother liquor) is alone responsible for a considerable amount of colour removal but other techniques must be employed to obtain the low colour of white sugar.</a:t>
            </a:r>
            <a:endParaRPr lang="en-US" dirty="0"/>
          </a:p>
          <a:p>
            <a:r>
              <a:rPr lang="en-ZA" dirty="0"/>
              <a:t>Supersaturation coefficients are very difficult to control in refinery boiling because the zones of supersaturation are narrow and the crystal growth rate is extremely rapid. </a:t>
            </a:r>
            <a:endParaRPr lang="en-ZA" dirty="0" smtClean="0"/>
          </a:p>
          <a:p>
            <a:r>
              <a:rPr lang="en-ZA" dirty="0" smtClean="0"/>
              <a:t>Grain </a:t>
            </a:r>
            <a:r>
              <a:rPr lang="en-ZA" dirty="0"/>
              <a:t>formation is done by “shocking” the pan into spontaneous grain formation just before (it is hoped) the labile zone is reached. </a:t>
            </a:r>
            <a:endParaRPr lang="en-ZA" dirty="0" smtClean="0"/>
          </a:p>
          <a:p>
            <a:r>
              <a:rPr lang="en-ZA" dirty="0" smtClean="0"/>
              <a:t>This </a:t>
            </a:r>
            <a:r>
              <a:rPr lang="en-ZA" dirty="0"/>
              <a:t>is achieved by introducing powdered sugar, sugar slurry, or sugar dust into the pan</a:t>
            </a:r>
            <a:r>
              <a:rPr lang="en-ZA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5567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solidFill>
            <a:schemeClr val="bg1">
              <a:lumMod val="8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rmAutofit fontScale="90000"/>
          </a:bodyPr>
          <a:lstStyle>
            <a:lvl1pPr marL="0" indent="0" algn="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b="1" kern="120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ZA" sz="4400" dirty="0"/>
              <a:t>Overview of Refinery </a:t>
            </a:r>
            <a:r>
              <a:rPr lang="en-ZA" sz="4400" dirty="0" smtClean="0"/>
              <a:t>Process (cont.)</a:t>
            </a:r>
            <a:endParaRPr lang="en-ZA" sz="4400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91264" cy="4925144"/>
          </a:xfrm>
          <a:solidFill>
            <a:schemeClr val="bg1">
              <a:lumMod val="95000"/>
              <a:alpha val="7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rmAutofit lnSpcReduction="10000"/>
          </a:bodyPr>
          <a:lstStyle/>
          <a:p>
            <a:r>
              <a:rPr lang="en-ZA" dirty="0" smtClean="0"/>
              <a:t>In </a:t>
            </a:r>
            <a:r>
              <a:rPr lang="en-ZA" dirty="0" err="1"/>
              <a:t>rawhouse</a:t>
            </a:r>
            <a:r>
              <a:rPr lang="en-ZA" dirty="0"/>
              <a:t> clarification, a “sponge” of tri-calcium phosphate is formed in the juice (at 10% brix) and this sponge is settled. </a:t>
            </a:r>
            <a:endParaRPr lang="en-ZA" dirty="0" smtClean="0"/>
          </a:p>
          <a:p>
            <a:r>
              <a:rPr lang="en-ZA" dirty="0" smtClean="0"/>
              <a:t>Melt </a:t>
            </a:r>
            <a:r>
              <a:rPr lang="en-ZA" dirty="0"/>
              <a:t>clarification, however, takes place at 65% brix. </a:t>
            </a:r>
            <a:endParaRPr lang="en-ZA" dirty="0" smtClean="0"/>
          </a:p>
          <a:p>
            <a:r>
              <a:rPr lang="en-ZA" dirty="0" smtClean="0"/>
              <a:t>The </a:t>
            </a:r>
            <a:r>
              <a:rPr lang="en-ZA" dirty="0"/>
              <a:t>resultant precipitate is made to form a cake on the cloth of a special filter and the “whole” liquor is forced through this cake. </a:t>
            </a:r>
            <a:endParaRPr lang="en-ZA" dirty="0" smtClean="0"/>
          </a:p>
          <a:p>
            <a:r>
              <a:rPr lang="en-ZA" dirty="0" smtClean="0"/>
              <a:t>This </a:t>
            </a:r>
            <a:r>
              <a:rPr lang="en-ZA" dirty="0"/>
              <a:t>optimises solids removal and decolourisation.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148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solidFill>
            <a:schemeClr val="bg1">
              <a:lumMod val="8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rmAutofit fontScale="90000"/>
          </a:bodyPr>
          <a:lstStyle>
            <a:lvl1pPr marL="0" indent="0" algn="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b="1" kern="120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ZA" sz="4400" dirty="0"/>
              <a:t>Overview of Refinery </a:t>
            </a:r>
            <a:r>
              <a:rPr lang="en-ZA" sz="4400" dirty="0" smtClean="0"/>
              <a:t>Process (cont.)</a:t>
            </a:r>
            <a:endParaRPr lang="en-ZA" sz="4400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91264" cy="4925144"/>
          </a:xfrm>
          <a:solidFill>
            <a:schemeClr val="bg1">
              <a:lumMod val="95000"/>
              <a:alpha val="7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rmAutofit fontScale="85000" lnSpcReduction="10000"/>
          </a:bodyPr>
          <a:lstStyle/>
          <a:p>
            <a:r>
              <a:rPr lang="en-ZA" dirty="0"/>
              <a:t>When the mat becomes too thick to allow easy passage of liquor through it, it has to be de-sweetened. </a:t>
            </a:r>
            <a:endParaRPr lang="en-ZA" dirty="0" smtClean="0"/>
          </a:p>
          <a:p>
            <a:r>
              <a:rPr lang="en-ZA" dirty="0" smtClean="0"/>
              <a:t>This </a:t>
            </a:r>
            <a:r>
              <a:rPr lang="en-ZA" dirty="0"/>
              <a:t>is done by running water (rather than more melt) through the filter. </a:t>
            </a:r>
            <a:endParaRPr lang="en-ZA" dirty="0" smtClean="0"/>
          </a:p>
          <a:p>
            <a:r>
              <a:rPr lang="en-ZA" dirty="0" smtClean="0"/>
              <a:t>The </a:t>
            </a:r>
            <a:r>
              <a:rPr lang="en-ZA" dirty="0"/>
              <a:t>resultant </a:t>
            </a:r>
            <a:r>
              <a:rPr lang="en-ZA" dirty="0" err="1"/>
              <a:t>sweetwater</a:t>
            </a:r>
            <a:r>
              <a:rPr lang="en-ZA" dirty="0"/>
              <a:t> is used for duties like re-melting.</a:t>
            </a:r>
            <a:endParaRPr lang="en-US" dirty="0"/>
          </a:p>
          <a:p>
            <a:r>
              <a:rPr lang="en-ZA" dirty="0"/>
              <a:t>The de-sweetened precipitate is diluted and filtered again before being discarded. </a:t>
            </a:r>
            <a:endParaRPr lang="en-ZA" dirty="0" smtClean="0"/>
          </a:p>
          <a:p>
            <a:r>
              <a:rPr lang="en-ZA" dirty="0" smtClean="0"/>
              <a:t>Some </a:t>
            </a:r>
            <a:r>
              <a:rPr lang="en-ZA" dirty="0"/>
              <a:t>processes use flotation clarification. </a:t>
            </a:r>
            <a:endParaRPr lang="en-ZA" dirty="0" smtClean="0"/>
          </a:p>
          <a:p>
            <a:r>
              <a:rPr lang="en-ZA" dirty="0" smtClean="0"/>
              <a:t>The </a:t>
            </a:r>
            <a:r>
              <a:rPr lang="en-ZA" dirty="0"/>
              <a:t>treated melt is aerated and the precipitate rises in the form of a scum that is skimmed off the surface.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852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/>
          <p:cNvSpPr txBox="1">
            <a:spLocks/>
          </p:cNvSpPr>
          <p:nvPr/>
        </p:nvSpPr>
        <p:spPr>
          <a:xfrm>
            <a:off x="457200" y="1600200"/>
            <a:ext cx="8291264" cy="4925144"/>
          </a:xfrm>
          <a:prstGeom prst="rect">
            <a:avLst/>
          </a:prstGeom>
          <a:solidFill>
            <a:schemeClr val="bg1">
              <a:lumMod val="95000"/>
              <a:alpha val="7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sp>
        <p:nvSpPr>
          <p:cNvPr id="4" name="Subtitle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solidFill>
            <a:schemeClr val="bg1">
              <a:lumMod val="8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rmAutofit/>
          </a:bodyPr>
          <a:lstStyle>
            <a:lvl1pPr marL="0" indent="0" algn="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b="1" kern="120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4800" dirty="0" smtClean="0"/>
              <a:t>Main steps in refining</a:t>
            </a:r>
            <a:endParaRPr lang="en-US" sz="48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fontScale="85000" lnSpcReduction="20000"/>
          </a:bodyPr>
          <a:lstStyle/>
          <a:p>
            <a:pPr lvl="0"/>
            <a:r>
              <a:rPr lang="en-ZA" dirty="0" err="1" smtClean="0"/>
              <a:t>Affination</a:t>
            </a:r>
            <a:r>
              <a:rPr lang="en-ZA" dirty="0" smtClean="0"/>
              <a:t>:</a:t>
            </a:r>
          </a:p>
          <a:p>
            <a:pPr lvl="1"/>
            <a:r>
              <a:rPr lang="en-ZA" dirty="0" smtClean="0"/>
              <a:t>The </a:t>
            </a:r>
            <a:r>
              <a:rPr lang="en-ZA" dirty="0"/>
              <a:t>molasses film around the crystal is washed off using a saturated sugar solution. </a:t>
            </a:r>
            <a:endParaRPr lang="en-ZA" dirty="0" smtClean="0"/>
          </a:p>
          <a:p>
            <a:pPr lvl="1"/>
            <a:r>
              <a:rPr lang="en-ZA" dirty="0" smtClean="0"/>
              <a:t>The </a:t>
            </a:r>
            <a:r>
              <a:rPr lang="en-ZA" dirty="0"/>
              <a:t>sugar is then centrifuged. </a:t>
            </a:r>
            <a:endParaRPr lang="en-ZA" dirty="0" smtClean="0"/>
          </a:p>
          <a:p>
            <a:pPr lvl="1"/>
            <a:r>
              <a:rPr lang="en-ZA" dirty="0" smtClean="0"/>
              <a:t>All </a:t>
            </a:r>
            <a:r>
              <a:rPr lang="en-ZA" dirty="0"/>
              <a:t>S.A. refineries receive VHP sugars and do not need to employ this step.</a:t>
            </a:r>
            <a:endParaRPr lang="en-US" dirty="0"/>
          </a:p>
          <a:p>
            <a:pPr lvl="0"/>
            <a:r>
              <a:rPr lang="en-ZA" dirty="0" smtClean="0"/>
              <a:t>Melting:</a:t>
            </a:r>
          </a:p>
          <a:p>
            <a:pPr lvl="1"/>
            <a:r>
              <a:rPr lang="en-ZA" dirty="0" smtClean="0"/>
              <a:t>The </a:t>
            </a:r>
            <a:r>
              <a:rPr lang="en-ZA" dirty="0"/>
              <a:t>crystal is dissolved in water.</a:t>
            </a:r>
            <a:endParaRPr lang="en-US" dirty="0"/>
          </a:p>
          <a:p>
            <a:pPr lvl="0"/>
            <a:r>
              <a:rPr lang="en-ZA" dirty="0"/>
              <a:t>Colour removal. </a:t>
            </a:r>
            <a:endParaRPr lang="en-ZA" dirty="0" smtClean="0"/>
          </a:p>
          <a:p>
            <a:pPr lvl="1"/>
            <a:r>
              <a:rPr lang="en-ZA" dirty="0" smtClean="0"/>
              <a:t>Clarification </a:t>
            </a:r>
            <a:r>
              <a:rPr lang="en-ZA" dirty="0"/>
              <a:t>similar to </a:t>
            </a:r>
            <a:r>
              <a:rPr lang="en-ZA" dirty="0" err="1"/>
              <a:t>rawhouse</a:t>
            </a:r>
            <a:r>
              <a:rPr lang="en-ZA" dirty="0"/>
              <a:t> work (</a:t>
            </a:r>
            <a:r>
              <a:rPr lang="en-ZA" dirty="0" err="1"/>
              <a:t>carbonatation</a:t>
            </a:r>
            <a:r>
              <a:rPr lang="en-ZA" dirty="0"/>
              <a:t>, </a:t>
            </a:r>
            <a:r>
              <a:rPr lang="en-ZA" dirty="0" err="1"/>
              <a:t>sulphitation</a:t>
            </a:r>
            <a:r>
              <a:rPr lang="en-ZA" dirty="0"/>
              <a:t> or </a:t>
            </a:r>
            <a:r>
              <a:rPr lang="en-ZA" dirty="0" err="1"/>
              <a:t>phosphatation</a:t>
            </a:r>
            <a:r>
              <a:rPr lang="en-ZA" dirty="0"/>
              <a:t>) is carried out, or special processes using ion exchange resins or granular carbon are employed</a:t>
            </a:r>
            <a:r>
              <a:rPr lang="en-ZA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17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/>
          <p:cNvSpPr txBox="1">
            <a:spLocks/>
          </p:cNvSpPr>
          <p:nvPr/>
        </p:nvSpPr>
        <p:spPr>
          <a:xfrm>
            <a:off x="457200" y="1600200"/>
            <a:ext cx="8291264" cy="4925144"/>
          </a:xfrm>
          <a:prstGeom prst="rect">
            <a:avLst/>
          </a:prstGeom>
          <a:solidFill>
            <a:schemeClr val="bg1">
              <a:lumMod val="95000"/>
              <a:alpha val="7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sp>
        <p:nvSpPr>
          <p:cNvPr id="4" name="Subtitle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solidFill>
            <a:schemeClr val="bg1">
              <a:lumMod val="8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rmAutofit/>
          </a:bodyPr>
          <a:lstStyle>
            <a:lvl1pPr marL="0" indent="0" algn="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b="1" kern="120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4800" dirty="0" smtClean="0"/>
              <a:t>Main steps in refining (cont.)</a:t>
            </a:r>
            <a:endParaRPr lang="en-US" sz="48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/>
          </a:bodyPr>
          <a:lstStyle/>
          <a:p>
            <a:pPr lvl="0"/>
            <a:r>
              <a:rPr lang="en-ZA" dirty="0" smtClean="0"/>
              <a:t>Evaporation:</a:t>
            </a:r>
          </a:p>
          <a:p>
            <a:pPr lvl="1"/>
            <a:r>
              <a:rPr lang="en-ZA" dirty="0" smtClean="0"/>
              <a:t>The </a:t>
            </a:r>
            <a:r>
              <a:rPr lang="en-ZA" dirty="0"/>
              <a:t>fine liquor (after decolourisation) is concentrated to near saturation.</a:t>
            </a:r>
            <a:endParaRPr lang="en-US" dirty="0"/>
          </a:p>
          <a:p>
            <a:pPr lvl="0"/>
            <a:r>
              <a:rPr lang="en-ZA" dirty="0" smtClean="0"/>
              <a:t>Crystallisation:</a:t>
            </a:r>
          </a:p>
          <a:p>
            <a:pPr lvl="1"/>
            <a:r>
              <a:rPr lang="en-ZA" dirty="0" smtClean="0"/>
              <a:t>Crystals </a:t>
            </a:r>
            <a:r>
              <a:rPr lang="en-ZA" dirty="0"/>
              <a:t>are boiled in vacuum pans, similar to the procedure in </a:t>
            </a:r>
            <a:r>
              <a:rPr lang="en-ZA" dirty="0" err="1"/>
              <a:t>rawhouse</a:t>
            </a:r>
            <a:r>
              <a:rPr lang="en-ZA" dirty="0"/>
              <a:t> work.</a:t>
            </a:r>
            <a:endParaRPr lang="en-US" dirty="0"/>
          </a:p>
          <a:p>
            <a:pPr lvl="0"/>
            <a:r>
              <a:rPr lang="en-ZA" dirty="0" smtClean="0"/>
              <a:t>Centrifugation:</a:t>
            </a:r>
          </a:p>
          <a:p>
            <a:pPr lvl="1"/>
            <a:r>
              <a:rPr lang="en-ZA" dirty="0" smtClean="0"/>
              <a:t>Batch </a:t>
            </a:r>
            <a:r>
              <a:rPr lang="en-ZA" dirty="0" err="1"/>
              <a:t>centrifugals</a:t>
            </a:r>
            <a:r>
              <a:rPr lang="en-ZA" dirty="0"/>
              <a:t> separate crystals from the molasses (called jet, green or run-off in refining</a:t>
            </a:r>
            <a:r>
              <a:rPr lang="en-ZA" dirty="0" smtClean="0"/>
              <a:t>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809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/>
          <p:cNvSpPr txBox="1">
            <a:spLocks/>
          </p:cNvSpPr>
          <p:nvPr/>
        </p:nvSpPr>
        <p:spPr>
          <a:xfrm>
            <a:off x="457200" y="1600200"/>
            <a:ext cx="8291264" cy="4925144"/>
          </a:xfrm>
          <a:prstGeom prst="rect">
            <a:avLst/>
          </a:prstGeom>
          <a:solidFill>
            <a:schemeClr val="bg1">
              <a:lumMod val="95000"/>
              <a:alpha val="7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sp>
        <p:nvSpPr>
          <p:cNvPr id="4" name="Subtitle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solidFill>
            <a:schemeClr val="bg1">
              <a:lumMod val="8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rmAutofit/>
          </a:bodyPr>
          <a:lstStyle>
            <a:lvl1pPr marL="0" indent="0" algn="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b="1" kern="120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4800" dirty="0" smtClean="0"/>
              <a:t>Main steps in refining (cont.)</a:t>
            </a:r>
            <a:endParaRPr lang="en-US" sz="48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/>
          </a:bodyPr>
          <a:lstStyle/>
          <a:p>
            <a:pPr lvl="0"/>
            <a:r>
              <a:rPr lang="en-ZA" dirty="0" smtClean="0"/>
              <a:t>Drying </a:t>
            </a:r>
            <a:r>
              <a:rPr lang="en-ZA" dirty="0"/>
              <a:t>and </a:t>
            </a:r>
            <a:r>
              <a:rPr lang="en-ZA" dirty="0" smtClean="0"/>
              <a:t>conditioning:</a:t>
            </a:r>
          </a:p>
          <a:p>
            <a:pPr lvl="1"/>
            <a:r>
              <a:rPr lang="en-ZA" dirty="0" smtClean="0"/>
              <a:t>Drying </a:t>
            </a:r>
            <a:r>
              <a:rPr lang="en-ZA" dirty="0"/>
              <a:t>expels surface moisture, while conditioning, a much longer process, expels moisture bound on (and possibly within) the crystal.</a:t>
            </a:r>
            <a:endParaRPr lang="en-US" dirty="0"/>
          </a:p>
          <a:p>
            <a:pPr lvl="0"/>
            <a:r>
              <a:rPr lang="en-ZA" dirty="0"/>
              <a:t>Packaging.</a:t>
            </a:r>
            <a:endParaRPr lang="en-US" dirty="0"/>
          </a:p>
          <a:p>
            <a:r>
              <a:rPr lang="en-ZA" dirty="0"/>
              <a:t>Exhaustion of </a:t>
            </a:r>
            <a:r>
              <a:rPr lang="en-ZA" dirty="0" smtClean="0"/>
              <a:t>run-off:</a:t>
            </a:r>
          </a:p>
          <a:p>
            <a:pPr lvl="1"/>
            <a:r>
              <a:rPr lang="en-ZA" dirty="0" smtClean="0"/>
              <a:t>Run-off </a:t>
            </a:r>
            <a:r>
              <a:rPr lang="en-ZA" dirty="0"/>
              <a:t>is boiled in as many steps as is required to maximise sucrose recovery.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763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883F3D944B9D242BC2B2B737E9F12DD" ma:contentTypeVersion="0" ma:contentTypeDescription="Create a new document." ma:contentTypeScope="" ma:versionID="ed1326efab41682ffb28ddec26180793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553f2d8843fd2aa64b81f9e8c63a6619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9DA60D14-ED68-400A-8DF0-0BA150DA4280}"/>
</file>

<file path=customXml/itemProps2.xml><?xml version="1.0" encoding="utf-8"?>
<ds:datastoreItem xmlns:ds="http://schemas.openxmlformats.org/officeDocument/2006/customXml" ds:itemID="{47E26EF4-8B44-43FB-8A6F-27C631ADFD4A}"/>
</file>

<file path=customXml/itemProps3.xml><?xml version="1.0" encoding="utf-8"?>
<ds:datastoreItem xmlns:ds="http://schemas.openxmlformats.org/officeDocument/2006/customXml" ds:itemID="{0BCE9CE2-F5B6-42E2-8EC3-28EF99AB5D55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4847</TotalTime>
  <Words>818</Words>
  <Application>Microsoft Office PowerPoint</Application>
  <PresentationFormat>On-screen Show (4:3)</PresentationFormat>
  <Paragraphs>99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PowerPoint Presentation</vt:lpstr>
      <vt:lpstr>Purpose of the Refinery</vt:lpstr>
      <vt:lpstr>Overview of Refinery Process</vt:lpstr>
      <vt:lpstr>Overview of Refinery Process (cont.)</vt:lpstr>
      <vt:lpstr>Overview of Refinery Process (cont.)</vt:lpstr>
      <vt:lpstr>Overview of Refinery Process (cont.)</vt:lpstr>
      <vt:lpstr>Main steps in refining</vt:lpstr>
      <vt:lpstr>Main steps in refining (cont.)</vt:lpstr>
      <vt:lpstr>Main steps in refining (cont.)</vt:lpstr>
      <vt:lpstr>Sugar Specifications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Dr Merida Roets</dc:creator>
  <cp:lastModifiedBy>User</cp:lastModifiedBy>
  <cp:revision>229</cp:revision>
  <dcterms:created xsi:type="dcterms:W3CDTF">2016-11-15T07:03:29Z</dcterms:created>
  <dcterms:modified xsi:type="dcterms:W3CDTF">2019-05-11T11:34:01Z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0x010100D883F3D944B9D242BC2B2B737E9F12DD</vt:lpwstr>
  </property>
</Properties>
</file>