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408" r:id="rId4"/>
    <p:sldId id="403" r:id="rId5"/>
    <p:sldId id="409" r:id="rId6"/>
    <p:sldId id="384" r:id="rId7"/>
    <p:sldId id="410" r:id="rId8"/>
    <p:sldId id="404" r:id="rId9"/>
    <p:sldId id="411" r:id="rId10"/>
    <p:sldId id="412" r:id="rId11"/>
    <p:sldId id="405" r:id="rId12"/>
    <p:sldId id="413" r:id="rId13"/>
    <p:sldId id="386" r:id="rId14"/>
    <p:sldId id="406" r:id="rId15"/>
    <p:sldId id="414" r:id="rId16"/>
    <p:sldId id="407" r:id="rId17"/>
    <p:sldId id="415" r:id="rId18"/>
    <p:sldId id="416" r:id="rId19"/>
    <p:sldId id="418" r:id="rId20"/>
    <p:sldId id="421" r:id="rId21"/>
    <p:sldId id="419" r:id="rId22"/>
    <p:sldId id="422" r:id="rId23"/>
    <p:sldId id="420" r:id="rId24"/>
    <p:sldId id="423" r:id="rId25"/>
    <p:sldId id="424" r:id="rId26"/>
    <p:sldId id="425" r:id="rId27"/>
    <p:sldId id="426" r:id="rId28"/>
    <p:sldId id="429" r:id="rId29"/>
    <p:sldId id="430" r:id="rId30"/>
    <p:sldId id="427" r:id="rId31"/>
    <p:sldId id="428"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6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2019/05/11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a:t>
            </a:r>
            <a:r>
              <a:rPr lang="en-US" sz="2800" dirty="0" smtClean="0">
                <a:solidFill>
                  <a:srgbClr val="C0504D">
                    <a:lumMod val="75000"/>
                  </a:srgbClr>
                </a:solidFill>
              </a:rPr>
              <a:t>10: SUGAR REFINING: KT 1: PRINCIPLES OF COLOUR REMOVAL</a:t>
            </a:r>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Decolourisation Agents and Processes (cont.)</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a:bodyPr>
          <a:lstStyle/>
          <a:p>
            <a:r>
              <a:rPr lang="en-US" dirty="0" err="1" smtClean="0"/>
              <a:t>Talofloc</a:t>
            </a:r>
            <a:r>
              <a:rPr lang="en-US" dirty="0"/>
              <a:t>: </a:t>
            </a:r>
            <a:endParaRPr lang="en-US" dirty="0" smtClean="0"/>
          </a:p>
          <a:p>
            <a:pPr lvl="1"/>
            <a:r>
              <a:rPr lang="en-US" dirty="0" smtClean="0"/>
              <a:t>This </a:t>
            </a:r>
            <a:r>
              <a:rPr lang="en-US" dirty="0"/>
              <a:t>Tate and Lyle process produces about 20% of the world’s refined cane sugar. </a:t>
            </a:r>
            <a:endParaRPr lang="en-US" dirty="0" smtClean="0"/>
          </a:p>
          <a:p>
            <a:pPr lvl="1"/>
            <a:r>
              <a:rPr lang="en-US" dirty="0" smtClean="0"/>
              <a:t>The </a:t>
            </a:r>
            <a:r>
              <a:rPr lang="en-US" dirty="0"/>
              <a:t>process involves adding a quaternary ammonium compound (</a:t>
            </a:r>
            <a:r>
              <a:rPr lang="en-US" dirty="0" err="1"/>
              <a:t>Talofloc</a:t>
            </a:r>
            <a:r>
              <a:rPr lang="en-US" dirty="0"/>
              <a:t>) to the liquor. </a:t>
            </a:r>
            <a:endParaRPr lang="en-US" dirty="0" smtClean="0"/>
          </a:p>
          <a:p>
            <a:pPr lvl="1"/>
            <a:r>
              <a:rPr lang="en-US" dirty="0" smtClean="0"/>
              <a:t>This </a:t>
            </a:r>
            <a:r>
              <a:rPr lang="en-US" dirty="0"/>
              <a:t>combines with the negative sites on the </a:t>
            </a:r>
            <a:r>
              <a:rPr lang="en-US" dirty="0" err="1"/>
              <a:t>colourants</a:t>
            </a:r>
            <a:r>
              <a:rPr lang="en-US" dirty="0"/>
              <a:t>, forming an insoluble product normally trapped in a precipitate of </a:t>
            </a:r>
            <a:r>
              <a:rPr lang="en-US" dirty="0" err="1"/>
              <a:t>tricalcium</a:t>
            </a:r>
            <a:r>
              <a:rPr lang="en-US" dirty="0"/>
              <a:t> phosphate. </a:t>
            </a:r>
            <a:endParaRPr lang="en-US" dirty="0" smtClean="0"/>
          </a:p>
          <a:p>
            <a:pPr lvl="1"/>
            <a:r>
              <a:rPr lang="en-US" dirty="0" smtClean="0"/>
              <a:t>The </a:t>
            </a:r>
            <a:r>
              <a:rPr lang="en-US" dirty="0" err="1"/>
              <a:t>Talofloc</a:t>
            </a:r>
            <a:r>
              <a:rPr lang="en-US" dirty="0"/>
              <a:t> process is usually carried out with </a:t>
            </a:r>
            <a:r>
              <a:rPr lang="en-US" dirty="0" err="1" smtClean="0"/>
              <a:t>phosphatation</a:t>
            </a:r>
            <a:r>
              <a:rPr lang="en-US" dirty="0" smtClean="0"/>
              <a:t>.</a:t>
            </a:r>
            <a:endParaRPr lang="en-US" dirty="0"/>
          </a:p>
        </p:txBody>
      </p:sp>
    </p:spTree>
    <p:extLst>
      <p:ext uri="{BB962C8B-B14F-4D97-AF65-F5344CB8AC3E}">
        <p14:creationId xmlns:p14="http://schemas.microsoft.com/office/powerpoint/2010/main" val="1923249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Melting</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dirty="0"/>
              <a:t>The sugar is dissolved in </a:t>
            </a:r>
            <a:r>
              <a:rPr lang="en-US" dirty="0" err="1"/>
              <a:t>sweetwater</a:t>
            </a:r>
            <a:r>
              <a:rPr lang="en-US" dirty="0"/>
              <a:t>, condensate or any other available water. </a:t>
            </a:r>
            <a:endParaRPr lang="en-US" dirty="0" smtClean="0"/>
          </a:p>
          <a:p>
            <a:r>
              <a:rPr lang="en-US" dirty="0" smtClean="0"/>
              <a:t>Heat </a:t>
            </a:r>
            <a:r>
              <a:rPr lang="en-US" dirty="0"/>
              <a:t>(steam injection) and mechanical stirring are employed to speed dissolution. </a:t>
            </a:r>
            <a:endParaRPr lang="en-US" dirty="0" smtClean="0"/>
          </a:p>
          <a:p>
            <a:r>
              <a:rPr lang="en-US" dirty="0" smtClean="0"/>
              <a:t>The </a:t>
            </a:r>
            <a:r>
              <a:rPr lang="en-US" dirty="0" err="1"/>
              <a:t>melter</a:t>
            </a:r>
            <a:r>
              <a:rPr lang="en-US" dirty="0"/>
              <a:t> is basically a horizontal tank, with a stirrer rotating at 20 – 30 rpm. </a:t>
            </a:r>
          </a:p>
          <a:p>
            <a:r>
              <a:rPr lang="en-US" dirty="0"/>
              <a:t>Melt brix is controlled at 65 – 70%. </a:t>
            </a:r>
            <a:endParaRPr lang="en-US" dirty="0" smtClean="0"/>
          </a:p>
          <a:p>
            <a:r>
              <a:rPr lang="en-US" dirty="0" smtClean="0"/>
              <a:t>High </a:t>
            </a:r>
            <a:r>
              <a:rPr lang="en-US" dirty="0" err="1"/>
              <a:t>brixes</a:t>
            </a:r>
            <a:r>
              <a:rPr lang="en-US" dirty="0"/>
              <a:t> lead to high viscosities which will slow down subsequent clarification reactions. </a:t>
            </a:r>
            <a:endParaRPr lang="en-US" dirty="0" smtClean="0"/>
          </a:p>
          <a:p>
            <a:r>
              <a:rPr lang="en-US" dirty="0" smtClean="0"/>
              <a:t>Low </a:t>
            </a:r>
            <a:r>
              <a:rPr lang="en-US" dirty="0" err="1"/>
              <a:t>brixes</a:t>
            </a:r>
            <a:r>
              <a:rPr lang="en-US" dirty="0"/>
              <a:t> will mean additional work for the evaporators</a:t>
            </a:r>
            <a:r>
              <a:rPr lang="en-US" dirty="0" smtClean="0"/>
              <a:t>.</a:t>
            </a:r>
            <a:endParaRPr lang="en-US" dirty="0"/>
          </a:p>
        </p:txBody>
      </p:sp>
    </p:spTree>
    <p:extLst>
      <p:ext uri="{BB962C8B-B14F-4D97-AF65-F5344CB8AC3E}">
        <p14:creationId xmlns:p14="http://schemas.microsoft.com/office/powerpoint/2010/main" val="39685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Melting (cont.)</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lnSpcReduction="10000"/>
          </a:bodyPr>
          <a:lstStyle/>
          <a:p>
            <a:r>
              <a:rPr lang="en-US" dirty="0" smtClean="0"/>
              <a:t>Low </a:t>
            </a:r>
            <a:r>
              <a:rPr lang="en-US" dirty="0"/>
              <a:t>temperatures increase viscosities while high temperatures can increase inversion. </a:t>
            </a:r>
            <a:endParaRPr lang="en-US" dirty="0" smtClean="0"/>
          </a:p>
          <a:p>
            <a:r>
              <a:rPr lang="en-US" dirty="0" smtClean="0"/>
              <a:t>Some </a:t>
            </a:r>
            <a:r>
              <a:rPr lang="en-US" dirty="0" err="1"/>
              <a:t>colour</a:t>
            </a:r>
            <a:r>
              <a:rPr lang="en-US" dirty="0"/>
              <a:t> increase normally occurs in </a:t>
            </a:r>
            <a:r>
              <a:rPr lang="en-US" dirty="0" err="1"/>
              <a:t>melters</a:t>
            </a:r>
            <a:r>
              <a:rPr lang="en-US" dirty="0"/>
              <a:t>.</a:t>
            </a:r>
          </a:p>
          <a:p>
            <a:r>
              <a:rPr lang="en-US" dirty="0"/>
              <a:t>Impurities in the water fed to the </a:t>
            </a:r>
            <a:r>
              <a:rPr lang="en-US" dirty="0" err="1"/>
              <a:t>melter</a:t>
            </a:r>
            <a:r>
              <a:rPr lang="en-US" dirty="0"/>
              <a:t> will contaminate the melt.</a:t>
            </a:r>
          </a:p>
          <a:p>
            <a:r>
              <a:rPr lang="en-US" dirty="0"/>
              <a:t>Melt contains some insoluble material like sand, </a:t>
            </a:r>
            <a:r>
              <a:rPr lang="en-US" dirty="0" err="1"/>
              <a:t>fibre</a:t>
            </a:r>
            <a:r>
              <a:rPr lang="en-US" dirty="0"/>
              <a:t>, wax, gums, starch and dextran, and some colloidal material. </a:t>
            </a:r>
            <a:endParaRPr lang="en-US" dirty="0" smtClean="0"/>
          </a:p>
          <a:p>
            <a:r>
              <a:rPr lang="en-US" dirty="0" smtClean="0"/>
              <a:t>These </a:t>
            </a:r>
            <a:r>
              <a:rPr lang="en-US" dirty="0"/>
              <a:t>may have escaped removal in the </a:t>
            </a:r>
            <a:r>
              <a:rPr lang="en-US" dirty="0" err="1"/>
              <a:t>rawhouse</a:t>
            </a:r>
            <a:r>
              <a:rPr lang="en-US" dirty="0"/>
              <a:t>, or may have appeared subsequently.</a:t>
            </a:r>
          </a:p>
        </p:txBody>
      </p:sp>
    </p:spTree>
    <p:extLst>
      <p:ext uri="{BB962C8B-B14F-4D97-AF65-F5344CB8AC3E}">
        <p14:creationId xmlns:p14="http://schemas.microsoft.com/office/powerpoint/2010/main" val="3010297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Melting (cont.)</a:t>
            </a: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143134" cy="468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Colour</a:t>
            </a:r>
            <a:r>
              <a:rPr lang="en-US" sz="4800" dirty="0" smtClean="0"/>
              <a:t> Removal</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20000"/>
          </a:bodyPr>
          <a:lstStyle/>
          <a:p>
            <a:r>
              <a:rPr lang="en-US" dirty="0"/>
              <a:t>In a </a:t>
            </a:r>
            <a:r>
              <a:rPr lang="en-US" dirty="0" err="1"/>
              <a:t>rawhouse</a:t>
            </a:r>
            <a:r>
              <a:rPr lang="en-US" dirty="0"/>
              <a:t>, sugar boiled from a mother liquor of 85% purity has a purity of 99.5% </a:t>
            </a:r>
            <a:r>
              <a:rPr lang="en-US" dirty="0" err="1"/>
              <a:t>crystallisation</a:t>
            </a:r>
            <a:r>
              <a:rPr lang="en-US" dirty="0"/>
              <a:t> itself is a very effective purifying step. </a:t>
            </a:r>
            <a:endParaRPr lang="en-US" dirty="0" smtClean="0"/>
          </a:p>
          <a:p>
            <a:r>
              <a:rPr lang="en-US" dirty="0" smtClean="0"/>
              <a:t>Sugar </a:t>
            </a:r>
            <a:r>
              <a:rPr lang="en-US" dirty="0"/>
              <a:t>boiled from melt at 99.5% purity will itself have purities approaching 99.9% but the low </a:t>
            </a:r>
            <a:r>
              <a:rPr lang="en-US" dirty="0" err="1"/>
              <a:t>colour</a:t>
            </a:r>
            <a:r>
              <a:rPr lang="en-US" dirty="0"/>
              <a:t> required will not be attained. </a:t>
            </a:r>
            <a:endParaRPr lang="en-US" dirty="0" smtClean="0"/>
          </a:p>
          <a:p>
            <a:r>
              <a:rPr lang="en-US" dirty="0" err="1" smtClean="0"/>
              <a:t>Colour</a:t>
            </a:r>
            <a:r>
              <a:rPr lang="en-US" dirty="0" smtClean="0"/>
              <a:t> </a:t>
            </a:r>
            <a:r>
              <a:rPr lang="en-US" dirty="0"/>
              <a:t>has to be removed from melt before </a:t>
            </a:r>
            <a:r>
              <a:rPr lang="en-US" dirty="0" err="1"/>
              <a:t>crystallisation</a:t>
            </a:r>
            <a:r>
              <a:rPr lang="en-US" dirty="0"/>
              <a:t>. </a:t>
            </a:r>
            <a:endParaRPr lang="en-US" dirty="0" smtClean="0"/>
          </a:p>
          <a:p>
            <a:r>
              <a:rPr lang="en-US" dirty="0" smtClean="0"/>
              <a:t>Several </a:t>
            </a:r>
            <a:r>
              <a:rPr lang="en-US" dirty="0" err="1"/>
              <a:t>colour</a:t>
            </a:r>
            <a:r>
              <a:rPr lang="en-US" dirty="0"/>
              <a:t> removal processes are in </a:t>
            </a:r>
            <a:r>
              <a:rPr lang="en-US" dirty="0" smtClean="0"/>
              <a:t>use:</a:t>
            </a:r>
          </a:p>
          <a:p>
            <a:pPr lvl="1"/>
            <a:r>
              <a:rPr lang="en-US" dirty="0" smtClean="0"/>
              <a:t>clarification </a:t>
            </a:r>
            <a:r>
              <a:rPr lang="en-US" dirty="0"/>
              <a:t>(</a:t>
            </a:r>
            <a:r>
              <a:rPr lang="en-US" dirty="0" err="1"/>
              <a:t>carbonatation</a:t>
            </a:r>
            <a:r>
              <a:rPr lang="en-US" dirty="0"/>
              <a:t>, </a:t>
            </a:r>
            <a:r>
              <a:rPr lang="en-US" dirty="0" err="1"/>
              <a:t>sulphitation</a:t>
            </a:r>
            <a:r>
              <a:rPr lang="en-US" dirty="0"/>
              <a:t>, </a:t>
            </a:r>
            <a:r>
              <a:rPr lang="en-US" dirty="0" err="1"/>
              <a:t>phosphatation</a:t>
            </a:r>
            <a:r>
              <a:rPr lang="en-US" dirty="0"/>
              <a:t>) </a:t>
            </a:r>
            <a:endParaRPr lang="en-US" dirty="0" smtClean="0"/>
          </a:p>
          <a:p>
            <a:pPr lvl="1"/>
            <a:r>
              <a:rPr lang="en-US" dirty="0" err="1" smtClean="0"/>
              <a:t>decolourisation</a:t>
            </a:r>
            <a:r>
              <a:rPr lang="en-US" dirty="0" smtClean="0"/>
              <a:t> </a:t>
            </a:r>
            <a:r>
              <a:rPr lang="en-US" dirty="0"/>
              <a:t>(ion exchange). </a:t>
            </a:r>
            <a:endParaRPr lang="en-US" dirty="0" smtClean="0"/>
          </a:p>
        </p:txBody>
      </p:sp>
    </p:spTree>
    <p:extLst>
      <p:ext uri="{BB962C8B-B14F-4D97-AF65-F5344CB8AC3E}">
        <p14:creationId xmlns:p14="http://schemas.microsoft.com/office/powerpoint/2010/main" val="10680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Colour</a:t>
            </a:r>
            <a:r>
              <a:rPr lang="en-US" sz="4800" dirty="0" smtClean="0"/>
              <a:t> Removal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a:bodyPr>
          <a:lstStyle/>
          <a:p>
            <a:r>
              <a:rPr lang="en-US" dirty="0" smtClean="0"/>
              <a:t>These </a:t>
            </a:r>
            <a:r>
              <a:rPr lang="en-US" dirty="0"/>
              <a:t>processes are used in various combinations, the most common being </a:t>
            </a:r>
            <a:r>
              <a:rPr lang="en-US" dirty="0" err="1"/>
              <a:t>carbonatation</a:t>
            </a:r>
            <a:r>
              <a:rPr lang="en-US" dirty="0"/>
              <a:t> followed by </a:t>
            </a:r>
            <a:r>
              <a:rPr lang="en-US" dirty="0" err="1"/>
              <a:t>sulphitation</a:t>
            </a:r>
            <a:r>
              <a:rPr lang="en-US" dirty="0"/>
              <a:t> (Malelane, Pongola, </a:t>
            </a:r>
            <a:r>
              <a:rPr lang="en-US" dirty="0" err="1"/>
              <a:t>Gledhow</a:t>
            </a:r>
            <a:r>
              <a:rPr lang="en-US" dirty="0"/>
              <a:t>, </a:t>
            </a:r>
            <a:r>
              <a:rPr lang="en-US" dirty="0" err="1"/>
              <a:t>Ubombo</a:t>
            </a:r>
            <a:r>
              <a:rPr lang="en-US" dirty="0"/>
              <a:t> Ranches). </a:t>
            </a:r>
            <a:endParaRPr lang="en-US" dirty="0" smtClean="0"/>
          </a:p>
          <a:p>
            <a:r>
              <a:rPr lang="en-US" dirty="0" err="1" smtClean="0"/>
              <a:t>Umfolozi</a:t>
            </a:r>
            <a:r>
              <a:rPr lang="en-US" dirty="0" smtClean="0"/>
              <a:t> </a:t>
            </a:r>
            <a:r>
              <a:rPr lang="en-US" dirty="0"/>
              <a:t>uses </a:t>
            </a:r>
            <a:r>
              <a:rPr lang="en-US" dirty="0" err="1"/>
              <a:t>sulphitation</a:t>
            </a:r>
            <a:r>
              <a:rPr lang="en-US" dirty="0"/>
              <a:t> alone, while </a:t>
            </a:r>
            <a:r>
              <a:rPr lang="en-US" dirty="0" err="1"/>
              <a:t>Entumeni</a:t>
            </a:r>
            <a:r>
              <a:rPr lang="en-US" dirty="0"/>
              <a:t> uses the </a:t>
            </a:r>
            <a:r>
              <a:rPr lang="en-US" dirty="0" err="1"/>
              <a:t>Talo</a:t>
            </a:r>
            <a:r>
              <a:rPr lang="en-US" dirty="0"/>
              <a:t> process. </a:t>
            </a:r>
            <a:endParaRPr lang="en-US" dirty="0" smtClean="0"/>
          </a:p>
          <a:p>
            <a:r>
              <a:rPr lang="en-US" dirty="0" err="1" smtClean="0"/>
              <a:t>Phosphatation</a:t>
            </a:r>
            <a:r>
              <a:rPr lang="en-US" dirty="0" smtClean="0"/>
              <a:t> </a:t>
            </a:r>
            <a:r>
              <a:rPr lang="en-US" dirty="0"/>
              <a:t>followed by ion exchange is </a:t>
            </a:r>
            <a:r>
              <a:rPr lang="en-US" dirty="0" err="1"/>
              <a:t>practised</a:t>
            </a:r>
            <a:r>
              <a:rPr lang="en-US" dirty="0"/>
              <a:t> at </a:t>
            </a:r>
            <a:r>
              <a:rPr lang="en-US" dirty="0" err="1"/>
              <a:t>Noodsberg</a:t>
            </a:r>
            <a:r>
              <a:rPr lang="en-US" dirty="0"/>
              <a:t>, while </a:t>
            </a:r>
            <a:r>
              <a:rPr lang="en-US" dirty="0" err="1"/>
              <a:t>Hullet</a:t>
            </a:r>
            <a:r>
              <a:rPr lang="en-US" dirty="0"/>
              <a:t> Refineries follow </a:t>
            </a:r>
            <a:r>
              <a:rPr lang="en-US" dirty="0" err="1"/>
              <a:t>carbonatation</a:t>
            </a:r>
            <a:r>
              <a:rPr lang="en-US" dirty="0"/>
              <a:t> with ion exchange.</a:t>
            </a:r>
          </a:p>
        </p:txBody>
      </p:sp>
    </p:spTree>
    <p:extLst>
      <p:ext uri="{BB962C8B-B14F-4D97-AF65-F5344CB8AC3E}">
        <p14:creationId xmlns:p14="http://schemas.microsoft.com/office/powerpoint/2010/main" val="279722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endParaRPr lang="en-US" sz="4800" dirty="0"/>
          </a:p>
        </p:txBody>
      </p:sp>
      <p:sp>
        <p:nvSpPr>
          <p:cNvPr id="2" name="Content Placeholder 1"/>
          <p:cNvSpPr>
            <a:spLocks noGrp="1"/>
          </p:cNvSpPr>
          <p:nvPr>
            <p:ph idx="1"/>
          </p:nvPr>
        </p:nvSpPr>
        <p:spPr>
          <a:xfrm>
            <a:off x="457200" y="1600200"/>
            <a:ext cx="8229600" cy="4925144"/>
          </a:xfrm>
        </p:spPr>
        <p:txBody>
          <a:bodyPr>
            <a:normAutofit fontScale="77500" lnSpcReduction="20000"/>
          </a:bodyPr>
          <a:lstStyle/>
          <a:p>
            <a:r>
              <a:rPr lang="en-US" dirty="0" err="1"/>
              <a:t>Carbonatation</a:t>
            </a:r>
            <a:r>
              <a:rPr lang="en-US" dirty="0"/>
              <a:t> uses inexpensive reagents, carbon dioxide gas, and lime. </a:t>
            </a:r>
            <a:endParaRPr lang="en-US" dirty="0" smtClean="0"/>
          </a:p>
          <a:p>
            <a:r>
              <a:rPr lang="en-US" dirty="0" smtClean="0"/>
              <a:t>The </a:t>
            </a:r>
            <a:r>
              <a:rPr lang="en-US" dirty="0"/>
              <a:t>CO₂ is most cheaply obtained from the flue gas of boilers (12% CO₂ by volume). </a:t>
            </a:r>
            <a:endParaRPr lang="en-US" dirty="0" smtClean="0"/>
          </a:p>
          <a:p>
            <a:r>
              <a:rPr lang="en-US" dirty="0" smtClean="0"/>
              <a:t>Or, limestone is burnt to </a:t>
            </a:r>
            <a:r>
              <a:rPr lang="en-US" dirty="0"/>
              <a:t>produce both CO₂ and burnt lime.</a:t>
            </a:r>
          </a:p>
          <a:p>
            <a:pPr lvl="0"/>
            <a:r>
              <a:rPr lang="en-US" b="1" dirty="0" err="1"/>
              <a:t>Carbonatation</a:t>
            </a:r>
            <a:r>
              <a:rPr lang="en-US" b="1" dirty="0"/>
              <a:t> </a:t>
            </a:r>
            <a:r>
              <a:rPr lang="en-US" b="1" dirty="0" smtClean="0"/>
              <a:t>reaction</a:t>
            </a:r>
            <a:endParaRPr lang="en-US" b="1" dirty="0"/>
          </a:p>
          <a:p>
            <a:pPr marL="0" indent="0" algn="ctr">
              <a:buNone/>
            </a:pPr>
            <a:r>
              <a:rPr lang="en-ZA" b="1" dirty="0" smtClean="0"/>
              <a:t>Ca(OH)</a:t>
            </a:r>
            <a:r>
              <a:rPr lang="en-ZA" b="1" baseline="-25000" dirty="0" smtClean="0"/>
              <a:t>2</a:t>
            </a:r>
            <a:r>
              <a:rPr lang="en-ZA" b="1" dirty="0" smtClean="0"/>
              <a:t> </a:t>
            </a:r>
            <a:r>
              <a:rPr lang="en-ZA" b="1" dirty="0"/>
              <a:t>+ CO</a:t>
            </a:r>
            <a:r>
              <a:rPr lang="en-ZA" b="1" baseline="-25000" dirty="0"/>
              <a:t>2</a:t>
            </a:r>
            <a:r>
              <a:rPr lang="en-ZA" b="1" dirty="0"/>
              <a:t> → CaCO</a:t>
            </a:r>
            <a:r>
              <a:rPr lang="en-ZA" b="1" baseline="-25000" dirty="0"/>
              <a:t>3</a:t>
            </a:r>
            <a:r>
              <a:rPr lang="en-ZA" b="1" dirty="0"/>
              <a:t> + H</a:t>
            </a:r>
            <a:r>
              <a:rPr lang="en-ZA" b="1" baseline="-25000" dirty="0"/>
              <a:t>2</a:t>
            </a:r>
            <a:r>
              <a:rPr lang="en-ZA" b="1" dirty="0"/>
              <a:t>O</a:t>
            </a:r>
            <a:endParaRPr lang="en-US" dirty="0"/>
          </a:p>
          <a:p>
            <a:r>
              <a:rPr lang="en-US" dirty="0"/>
              <a:t>Calcium carbonate is the precipitate that is produced. </a:t>
            </a:r>
            <a:endParaRPr lang="en-US" dirty="0" smtClean="0"/>
          </a:p>
          <a:p>
            <a:r>
              <a:rPr lang="en-US" dirty="0" smtClean="0"/>
              <a:t>This </a:t>
            </a:r>
            <a:r>
              <a:rPr lang="en-US" dirty="0"/>
              <a:t>precipitate is both voluminous and gelatinous, and has a large surface area on which </a:t>
            </a:r>
            <a:r>
              <a:rPr lang="en-US" dirty="0" err="1"/>
              <a:t>colour</a:t>
            </a:r>
            <a:r>
              <a:rPr lang="en-US" dirty="0"/>
              <a:t> and ash can be absorbed. </a:t>
            </a:r>
            <a:endParaRPr lang="en-US" dirty="0" smtClean="0"/>
          </a:p>
          <a:p>
            <a:r>
              <a:rPr lang="en-US" dirty="0" smtClean="0"/>
              <a:t>Insoluble </a:t>
            </a:r>
            <a:r>
              <a:rPr lang="en-US" dirty="0"/>
              <a:t>material can also be trapped within the precipitate.</a:t>
            </a:r>
            <a:endParaRPr lang="en-US" dirty="0"/>
          </a:p>
        </p:txBody>
      </p:sp>
    </p:spTree>
    <p:extLst>
      <p:ext uri="{BB962C8B-B14F-4D97-AF65-F5344CB8AC3E}">
        <p14:creationId xmlns:p14="http://schemas.microsoft.com/office/powerpoint/2010/main" val="260763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20000"/>
          </a:bodyPr>
          <a:lstStyle/>
          <a:p>
            <a:r>
              <a:rPr lang="en-US" dirty="0"/>
              <a:t>The form of the calcium carbonate crystals has an important bearing on </a:t>
            </a:r>
            <a:r>
              <a:rPr lang="en-US" dirty="0" err="1"/>
              <a:t>filtrability</a:t>
            </a:r>
            <a:r>
              <a:rPr lang="en-US" dirty="0"/>
              <a:t>. </a:t>
            </a:r>
            <a:endParaRPr lang="en-US" dirty="0" smtClean="0"/>
          </a:p>
          <a:p>
            <a:r>
              <a:rPr lang="en-US" dirty="0" smtClean="0"/>
              <a:t>Large </a:t>
            </a:r>
            <a:r>
              <a:rPr lang="en-US" dirty="0"/>
              <a:t>crystals (well agglomerated) are filter easily. </a:t>
            </a:r>
            <a:endParaRPr lang="en-US" dirty="0" smtClean="0"/>
          </a:p>
          <a:p>
            <a:r>
              <a:rPr lang="en-US" dirty="0" smtClean="0"/>
              <a:t>The </a:t>
            </a:r>
            <a:r>
              <a:rPr lang="en-US" dirty="0"/>
              <a:t>presence of cane starch results in finely dispersed precipitate crystals that are difficult to filter. </a:t>
            </a:r>
            <a:endParaRPr lang="en-US" dirty="0" smtClean="0"/>
          </a:p>
          <a:p>
            <a:r>
              <a:rPr lang="en-US" dirty="0" smtClean="0"/>
              <a:t>It </a:t>
            </a:r>
            <a:r>
              <a:rPr lang="en-US" dirty="0"/>
              <a:t>is for this reason that an enzyme (that breaks down starch) is added to the syrup in the raw sugar factory.</a:t>
            </a:r>
          </a:p>
          <a:p>
            <a:r>
              <a:rPr lang="en-US" dirty="0" err="1"/>
              <a:t>Carbonatation</a:t>
            </a:r>
            <a:r>
              <a:rPr lang="en-US" dirty="0"/>
              <a:t> is carried out in two stages. </a:t>
            </a:r>
            <a:endParaRPr lang="en-US" dirty="0" smtClean="0"/>
          </a:p>
          <a:p>
            <a:pPr lvl="1"/>
            <a:r>
              <a:rPr lang="en-US" dirty="0" smtClean="0"/>
              <a:t>Precipitation</a:t>
            </a:r>
          </a:p>
          <a:p>
            <a:pPr lvl="1"/>
            <a:r>
              <a:rPr lang="en-US" dirty="0" smtClean="0"/>
              <a:t>Agglomeration</a:t>
            </a:r>
            <a:endParaRPr lang="en-US" dirty="0"/>
          </a:p>
        </p:txBody>
      </p:sp>
    </p:spTree>
    <p:extLst>
      <p:ext uri="{BB962C8B-B14F-4D97-AF65-F5344CB8AC3E}">
        <p14:creationId xmlns:p14="http://schemas.microsoft.com/office/powerpoint/2010/main" val="305074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62500" lnSpcReduction="20000"/>
          </a:bodyPr>
          <a:lstStyle/>
          <a:p>
            <a:pPr marL="0" indent="0">
              <a:buNone/>
            </a:pPr>
            <a:r>
              <a:rPr lang="en-ZA" sz="3800" b="1" dirty="0"/>
              <a:t>Flue gas as a source of CO₂</a:t>
            </a:r>
            <a:endParaRPr lang="en-US" sz="3800" b="1" dirty="0" smtClean="0"/>
          </a:p>
          <a:p>
            <a:r>
              <a:rPr lang="en-US" sz="3800" b="1" dirty="0" smtClean="0"/>
              <a:t>F</a:t>
            </a:r>
            <a:r>
              <a:rPr lang="en-US" dirty="0" smtClean="0"/>
              <a:t>lue </a:t>
            </a:r>
            <a:r>
              <a:rPr lang="en-US" dirty="0"/>
              <a:t>gas must be scrubbed to remove </a:t>
            </a:r>
            <a:r>
              <a:rPr lang="en-US" dirty="0" err="1"/>
              <a:t>sulphur</a:t>
            </a:r>
            <a:r>
              <a:rPr lang="en-US" dirty="0"/>
              <a:t> compounds (especially from the burning of coal) and then cooled to about 50°C. </a:t>
            </a:r>
            <a:endParaRPr lang="en-US" dirty="0" smtClean="0"/>
          </a:p>
          <a:p>
            <a:r>
              <a:rPr lang="en-US" dirty="0" smtClean="0"/>
              <a:t>Water </a:t>
            </a:r>
            <a:r>
              <a:rPr lang="en-US" dirty="0"/>
              <a:t>scrubbing is sufficient for gas from bagasse fired boilers, but a second scrubbing with 5% sodium carbonate is required if coal is fired.</a:t>
            </a:r>
          </a:p>
          <a:p>
            <a:r>
              <a:rPr lang="en-US" dirty="0"/>
              <a:t>The volume of flue gas required is around 140 m³ per ton of solids in melt.</a:t>
            </a:r>
          </a:p>
          <a:p>
            <a:r>
              <a:rPr lang="en-US" dirty="0"/>
              <a:t>The advantages of flue gas </a:t>
            </a:r>
            <a:r>
              <a:rPr lang="en-US" dirty="0" err="1"/>
              <a:t>carbonatation</a:t>
            </a:r>
            <a:r>
              <a:rPr lang="en-US" dirty="0"/>
              <a:t> are:</a:t>
            </a:r>
          </a:p>
          <a:p>
            <a:pPr lvl="1"/>
            <a:r>
              <a:rPr lang="en-US" dirty="0"/>
              <a:t>Lower capital cost. </a:t>
            </a:r>
            <a:endParaRPr lang="en-US" dirty="0" smtClean="0"/>
          </a:p>
          <a:p>
            <a:pPr lvl="1"/>
            <a:r>
              <a:rPr lang="en-US" dirty="0" smtClean="0"/>
              <a:t>A </a:t>
            </a:r>
            <a:r>
              <a:rPr lang="en-US" dirty="0"/>
              <a:t>kiln and limestone handling equipment is not required.</a:t>
            </a:r>
          </a:p>
          <a:p>
            <a:pPr lvl="1"/>
            <a:r>
              <a:rPr lang="en-US" dirty="0"/>
              <a:t>Lower operating cost. </a:t>
            </a:r>
            <a:endParaRPr lang="en-US" dirty="0" smtClean="0"/>
          </a:p>
          <a:p>
            <a:pPr lvl="1"/>
            <a:r>
              <a:rPr lang="en-US" dirty="0" smtClean="0"/>
              <a:t>Even </a:t>
            </a:r>
            <a:r>
              <a:rPr lang="en-US" dirty="0"/>
              <a:t>with the benefit that a kiln can produce lime and CO₂ the cost of operation is still in </a:t>
            </a:r>
            <a:r>
              <a:rPr lang="en-US" dirty="0" err="1"/>
              <a:t>favour</a:t>
            </a:r>
            <a:r>
              <a:rPr lang="en-US" dirty="0"/>
              <a:t> of flue gas. </a:t>
            </a:r>
            <a:endParaRPr lang="en-US" dirty="0" smtClean="0"/>
          </a:p>
          <a:p>
            <a:pPr lvl="1"/>
            <a:r>
              <a:rPr lang="en-US" dirty="0" smtClean="0"/>
              <a:t>This </a:t>
            </a:r>
            <a:r>
              <a:rPr lang="en-US" dirty="0"/>
              <a:t>is especially so where lime has to be transported over long distances.</a:t>
            </a:r>
          </a:p>
          <a:p>
            <a:r>
              <a:rPr lang="en-US" dirty="0"/>
              <a:t>The disadvantages of flue gas are:</a:t>
            </a:r>
          </a:p>
          <a:p>
            <a:pPr lvl="1"/>
            <a:r>
              <a:rPr lang="en-US" dirty="0"/>
              <a:t>Sodium carbonate scrubbing if coal is used as a fuel.</a:t>
            </a:r>
          </a:p>
          <a:p>
            <a:pPr lvl="1"/>
            <a:r>
              <a:rPr lang="en-US" dirty="0"/>
              <a:t>A higher volume of flue gas (at 12% CO₂ by volume) has to be handled compared to kiln gas (30%).</a:t>
            </a:r>
          </a:p>
        </p:txBody>
      </p:sp>
    </p:spTree>
    <p:extLst>
      <p:ext uri="{BB962C8B-B14F-4D97-AF65-F5344CB8AC3E}">
        <p14:creationId xmlns:p14="http://schemas.microsoft.com/office/powerpoint/2010/main" val="121149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Method</a:t>
            </a:r>
            <a:endParaRPr lang="en-US" sz="4800" dirty="0"/>
          </a:p>
        </p:txBody>
      </p:sp>
      <p:sp>
        <p:nvSpPr>
          <p:cNvPr id="2" name="Content Placeholder 1"/>
          <p:cNvSpPr>
            <a:spLocks noGrp="1"/>
          </p:cNvSpPr>
          <p:nvPr>
            <p:ph idx="1"/>
          </p:nvPr>
        </p:nvSpPr>
        <p:spPr>
          <a:xfrm>
            <a:off x="457200" y="1600200"/>
            <a:ext cx="8229600" cy="4925144"/>
          </a:xfrm>
        </p:spPr>
        <p:txBody>
          <a:bodyPr>
            <a:normAutofit fontScale="77500" lnSpcReduction="20000"/>
          </a:bodyPr>
          <a:lstStyle/>
          <a:p>
            <a:pPr marL="0" lvl="0" indent="0">
              <a:buNone/>
            </a:pPr>
            <a:r>
              <a:rPr lang="en-ZA" sz="4000" b="1" dirty="0"/>
              <a:t>Liming and gassing </a:t>
            </a:r>
            <a:endParaRPr lang="en-US" sz="4000" b="1" dirty="0"/>
          </a:p>
          <a:p>
            <a:r>
              <a:rPr lang="en-US" sz="4000" dirty="0"/>
              <a:t>Melt is limed to a pH of 11.0. </a:t>
            </a:r>
            <a:endParaRPr lang="en-US" sz="4000" dirty="0" smtClean="0"/>
          </a:p>
          <a:p>
            <a:r>
              <a:rPr lang="en-US" sz="4000" dirty="0" smtClean="0"/>
              <a:t>Carbon </a:t>
            </a:r>
            <a:r>
              <a:rPr lang="en-US" sz="4000" dirty="0"/>
              <a:t>dioxide is then bubbled through the melt in two stages in vessels called saturators. </a:t>
            </a:r>
            <a:endParaRPr lang="en-US" sz="4000" dirty="0" smtClean="0"/>
          </a:p>
          <a:p>
            <a:r>
              <a:rPr lang="en-US" sz="4000" dirty="0" smtClean="0"/>
              <a:t>As </a:t>
            </a:r>
            <a:r>
              <a:rPr lang="en-US" sz="4000" dirty="0"/>
              <a:t>calcium carbonate is precipitated, the pH drops.</a:t>
            </a:r>
          </a:p>
          <a:p>
            <a:r>
              <a:rPr lang="en-US" sz="4000" dirty="0"/>
              <a:t>The first stage (in which the precipitate is formed) is operated at an outlet melt pH of 9.5 and the second stage (in which the precipitate is conditioned for good </a:t>
            </a:r>
            <a:r>
              <a:rPr lang="en-US" sz="4000" dirty="0" err="1"/>
              <a:t>filtrability</a:t>
            </a:r>
            <a:r>
              <a:rPr lang="en-US" sz="4000" dirty="0"/>
              <a:t>) is operated at a pH of 8.2. </a:t>
            </a:r>
            <a:endParaRPr lang="en-US" sz="4000" dirty="0" smtClean="0"/>
          </a:p>
        </p:txBody>
      </p:sp>
    </p:spTree>
    <p:extLst>
      <p:ext uri="{BB962C8B-B14F-4D97-AF65-F5344CB8AC3E}">
        <p14:creationId xmlns:p14="http://schemas.microsoft.com/office/powerpoint/2010/main" val="170504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Effect of Raw Sugar Quality on Refining</a:t>
            </a:r>
            <a:endParaRPr lang="en-ZA" sz="36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800" dirty="0"/>
              <a:t>Ash: </a:t>
            </a:r>
            <a:endParaRPr lang="en-US" sz="2800" dirty="0" smtClean="0"/>
          </a:p>
          <a:p>
            <a:pPr lvl="1">
              <a:spcBef>
                <a:spcPts val="0"/>
              </a:spcBef>
            </a:pPr>
            <a:r>
              <a:rPr lang="en-US" sz="2400" dirty="0" smtClean="0"/>
              <a:t>Increasing </a:t>
            </a:r>
            <a:r>
              <a:rPr lang="en-US" sz="2400" dirty="0"/>
              <a:t>quantities of ash cause greater sucrose losses in molasses and reduces the efficiency of </a:t>
            </a:r>
            <a:r>
              <a:rPr lang="en-US" sz="2400" dirty="0" err="1"/>
              <a:t>decolourisation</a:t>
            </a:r>
            <a:r>
              <a:rPr lang="en-US" sz="2400" dirty="0"/>
              <a:t> resin. </a:t>
            </a:r>
            <a:endParaRPr lang="en-US" sz="2400" dirty="0" smtClean="0"/>
          </a:p>
          <a:p>
            <a:pPr lvl="1">
              <a:spcBef>
                <a:spcPts val="0"/>
              </a:spcBef>
            </a:pPr>
            <a:r>
              <a:rPr lang="en-US" sz="2400" dirty="0" smtClean="0"/>
              <a:t>Ash </a:t>
            </a:r>
            <a:r>
              <a:rPr lang="en-US" sz="2400" dirty="0"/>
              <a:t>is impurities that increase the load on the refinery. </a:t>
            </a:r>
            <a:endParaRPr lang="en-US" sz="2400" dirty="0" smtClean="0"/>
          </a:p>
          <a:p>
            <a:pPr lvl="1">
              <a:spcBef>
                <a:spcPts val="0"/>
              </a:spcBef>
            </a:pPr>
            <a:r>
              <a:rPr lang="en-US" sz="2400" dirty="0" smtClean="0"/>
              <a:t>Conductivity </a:t>
            </a:r>
            <a:r>
              <a:rPr lang="en-US" sz="2400" dirty="0"/>
              <a:t>ash is used to measure refinery performance.</a:t>
            </a:r>
          </a:p>
          <a:p>
            <a:pPr lvl="0">
              <a:spcBef>
                <a:spcPts val="0"/>
              </a:spcBef>
            </a:pPr>
            <a:r>
              <a:rPr lang="en-US" sz="2800" dirty="0"/>
              <a:t>Starch: </a:t>
            </a:r>
            <a:endParaRPr lang="en-US" sz="2800" dirty="0" smtClean="0"/>
          </a:p>
          <a:p>
            <a:pPr lvl="1">
              <a:spcBef>
                <a:spcPts val="0"/>
              </a:spcBef>
            </a:pPr>
            <a:r>
              <a:rPr lang="en-US" sz="2400" dirty="0" smtClean="0"/>
              <a:t>Starch </a:t>
            </a:r>
            <a:r>
              <a:rPr lang="en-US" sz="2400" dirty="0"/>
              <a:t>reduces filterability and increases the consumption of filter aid.</a:t>
            </a:r>
          </a:p>
          <a:p>
            <a:pPr lvl="0">
              <a:spcBef>
                <a:spcPts val="0"/>
              </a:spcBef>
            </a:pPr>
            <a:r>
              <a:rPr lang="en-US" sz="2800" dirty="0" err="1"/>
              <a:t>Colour</a:t>
            </a:r>
            <a:r>
              <a:rPr lang="en-US" sz="2800" dirty="0"/>
              <a:t>: </a:t>
            </a:r>
            <a:endParaRPr lang="en-US" sz="2800" dirty="0" smtClean="0"/>
          </a:p>
          <a:p>
            <a:pPr lvl="1">
              <a:spcBef>
                <a:spcPts val="0"/>
              </a:spcBef>
            </a:pPr>
            <a:r>
              <a:rPr lang="en-US" sz="2400" dirty="0" smtClean="0"/>
              <a:t>A </a:t>
            </a:r>
            <a:r>
              <a:rPr lang="en-US" sz="2400" dirty="0"/>
              <a:t>refinery does nothing more than remove </a:t>
            </a:r>
            <a:r>
              <a:rPr lang="en-US" sz="2400" dirty="0" err="1"/>
              <a:t>colour</a:t>
            </a:r>
            <a:r>
              <a:rPr lang="en-US" sz="2400" dirty="0"/>
              <a:t>. </a:t>
            </a:r>
            <a:endParaRPr lang="en-US" sz="2400" dirty="0" smtClean="0"/>
          </a:p>
          <a:p>
            <a:pPr lvl="1">
              <a:spcBef>
                <a:spcPts val="0"/>
              </a:spcBef>
            </a:pPr>
            <a:r>
              <a:rPr lang="en-US" sz="2400" dirty="0" smtClean="0"/>
              <a:t>High </a:t>
            </a:r>
            <a:r>
              <a:rPr lang="en-US" sz="2400" dirty="0" err="1"/>
              <a:t>colour</a:t>
            </a:r>
            <a:r>
              <a:rPr lang="en-US" sz="2400" dirty="0"/>
              <a:t> would require more work</a:t>
            </a:r>
            <a:r>
              <a:rPr lang="en-US" sz="2400" dirty="0" smtClean="0"/>
              <a:t>.</a:t>
            </a:r>
            <a:endParaRPr lang="en-US" sz="2400"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Method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77500" lnSpcReduction="20000"/>
          </a:bodyPr>
          <a:lstStyle/>
          <a:p>
            <a:pPr marL="0" lvl="0" indent="0">
              <a:buNone/>
            </a:pPr>
            <a:r>
              <a:rPr lang="en-ZA" sz="4000" b="1" dirty="0"/>
              <a:t>Liming and gassing </a:t>
            </a:r>
            <a:r>
              <a:rPr lang="en-ZA" sz="4000" b="1" dirty="0" smtClean="0"/>
              <a:t>(cont.)</a:t>
            </a:r>
            <a:endParaRPr lang="en-US" sz="4000" b="1" dirty="0"/>
          </a:p>
          <a:p>
            <a:r>
              <a:rPr lang="en-US" sz="4000" dirty="0" smtClean="0"/>
              <a:t>At </a:t>
            </a:r>
            <a:r>
              <a:rPr lang="en-US" sz="4000" dirty="0"/>
              <a:t>pH’s lower than 8.2 calcium re-dissolves in the form of calcium bicarbonate while at higher values precipitation is incomplete.</a:t>
            </a:r>
          </a:p>
          <a:p>
            <a:r>
              <a:rPr lang="en-US" sz="4000" dirty="0"/>
              <a:t>Saturator temperatures are maintained at 85°C using steam.</a:t>
            </a:r>
          </a:p>
          <a:p>
            <a:r>
              <a:rPr lang="en-US" sz="4000" dirty="0"/>
              <a:t>The first stage saturators use 80 – 90% of the CO₂ while the second stage uses the remainder. </a:t>
            </a:r>
            <a:endParaRPr lang="en-US" sz="4000" dirty="0" smtClean="0"/>
          </a:p>
          <a:p>
            <a:r>
              <a:rPr lang="en-US" sz="4000" dirty="0" smtClean="0"/>
              <a:t>The </a:t>
            </a:r>
            <a:r>
              <a:rPr lang="en-US" sz="4000" dirty="0"/>
              <a:t>retention time in the saturators is up to 2 hours.</a:t>
            </a:r>
            <a:endParaRPr lang="en-US" dirty="0"/>
          </a:p>
        </p:txBody>
      </p:sp>
    </p:spTree>
    <p:extLst>
      <p:ext uri="{BB962C8B-B14F-4D97-AF65-F5344CB8AC3E}">
        <p14:creationId xmlns:p14="http://schemas.microsoft.com/office/powerpoint/2010/main" val="202138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Method (cont.)</a:t>
            </a:r>
            <a:endParaRPr lang="en-US" sz="4800" dirty="0"/>
          </a:p>
        </p:txBody>
      </p:sp>
      <p:sp>
        <p:nvSpPr>
          <p:cNvPr id="2" name="Content Placeholder 1"/>
          <p:cNvSpPr>
            <a:spLocks noGrp="1"/>
          </p:cNvSpPr>
          <p:nvPr>
            <p:ph idx="1"/>
          </p:nvPr>
        </p:nvSpPr>
        <p:spPr>
          <a:xfrm>
            <a:off x="457200" y="1600200"/>
            <a:ext cx="8229600" cy="4925144"/>
          </a:xfrm>
        </p:spPr>
        <p:txBody>
          <a:bodyPr>
            <a:normAutofit/>
          </a:bodyPr>
          <a:lstStyle/>
          <a:p>
            <a:pPr marL="0" lvl="0" indent="0">
              <a:buNone/>
            </a:pPr>
            <a:r>
              <a:rPr lang="en-ZA" sz="2800" b="1" dirty="0"/>
              <a:t>Filtration and cake treatment </a:t>
            </a:r>
            <a:endParaRPr lang="en-US" sz="2800" b="1" dirty="0"/>
          </a:p>
          <a:p>
            <a:r>
              <a:rPr lang="en-US" sz="2800" dirty="0"/>
              <a:t>Carbonated liquor is filtered in horizontal auto-filters or vertical leaf pressure filters. </a:t>
            </a:r>
            <a:endParaRPr lang="en-US" sz="2800" dirty="0" smtClean="0"/>
          </a:p>
          <a:p>
            <a:r>
              <a:rPr lang="en-US" sz="2800" dirty="0" smtClean="0"/>
              <a:t>The </a:t>
            </a:r>
            <a:r>
              <a:rPr lang="en-US" sz="2800" dirty="0"/>
              <a:t>leaves of the filter could be rotary or static, and are covered with a synthetic fabric that can be acid washed and reused, unlike cotton cloths. </a:t>
            </a:r>
            <a:endParaRPr lang="en-US" sz="2800" dirty="0" smtClean="0"/>
          </a:p>
          <a:p>
            <a:r>
              <a:rPr lang="en-US" sz="2800" dirty="0" smtClean="0"/>
              <a:t>Calcium </a:t>
            </a:r>
            <a:r>
              <a:rPr lang="en-US" sz="2800" dirty="0"/>
              <a:t>carbonate filters readily, hence no filter aid or pre-coating of the filter is required. </a:t>
            </a:r>
          </a:p>
        </p:txBody>
      </p:sp>
    </p:spTree>
    <p:extLst>
      <p:ext uri="{BB962C8B-B14F-4D97-AF65-F5344CB8AC3E}">
        <p14:creationId xmlns:p14="http://schemas.microsoft.com/office/powerpoint/2010/main" val="1429070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Carbonatation</a:t>
            </a:r>
            <a:r>
              <a:rPr lang="en-US" sz="4800" dirty="0" smtClean="0"/>
              <a:t> Method (cont.)</a:t>
            </a:r>
            <a:endParaRPr lang="en-US" sz="4800" dirty="0"/>
          </a:p>
        </p:txBody>
      </p:sp>
      <p:sp>
        <p:nvSpPr>
          <p:cNvPr id="2" name="Content Placeholder 1"/>
          <p:cNvSpPr>
            <a:spLocks noGrp="1"/>
          </p:cNvSpPr>
          <p:nvPr>
            <p:ph idx="1"/>
          </p:nvPr>
        </p:nvSpPr>
        <p:spPr>
          <a:xfrm>
            <a:off x="457200" y="1600200"/>
            <a:ext cx="8229600" cy="4925144"/>
          </a:xfrm>
        </p:spPr>
        <p:txBody>
          <a:bodyPr>
            <a:normAutofit/>
          </a:bodyPr>
          <a:lstStyle/>
          <a:p>
            <a:pPr marL="0" lvl="0" indent="0">
              <a:buNone/>
            </a:pPr>
            <a:r>
              <a:rPr lang="en-ZA" sz="3000" b="1" dirty="0"/>
              <a:t>Filtration and cake </a:t>
            </a:r>
            <a:r>
              <a:rPr lang="en-ZA" sz="3000" b="1" dirty="0" smtClean="0"/>
              <a:t>treatment (cont.) </a:t>
            </a:r>
            <a:endParaRPr lang="en-US" sz="3000" b="1" dirty="0"/>
          </a:p>
          <a:p>
            <a:r>
              <a:rPr lang="en-US" sz="3000" dirty="0" smtClean="0"/>
              <a:t>The filter is run semi-continuously, each cycle lasting 2 – 4 hours, after which the cake is sluiced off the leaves with hot water. </a:t>
            </a:r>
          </a:p>
          <a:p>
            <a:r>
              <a:rPr lang="en-US" sz="3000" dirty="0" smtClean="0"/>
              <a:t>The cake is then re-filtered and de-sweetened in separate plate and frame filters. </a:t>
            </a:r>
          </a:p>
          <a:p>
            <a:r>
              <a:rPr lang="en-US" sz="3000" dirty="0" smtClean="0"/>
              <a:t>Sweetwater is used for re-melting sugar. </a:t>
            </a:r>
          </a:p>
          <a:p>
            <a:r>
              <a:rPr lang="en-US" sz="3000" dirty="0" smtClean="0"/>
              <a:t>Filtration is covered in detail later.</a:t>
            </a:r>
            <a:endParaRPr lang="en-US" sz="3000" dirty="0"/>
          </a:p>
        </p:txBody>
      </p:sp>
    </p:spTree>
    <p:extLst>
      <p:ext uri="{BB962C8B-B14F-4D97-AF65-F5344CB8AC3E}">
        <p14:creationId xmlns:p14="http://schemas.microsoft.com/office/powerpoint/2010/main" val="87303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Assessment of </a:t>
            </a:r>
            <a:r>
              <a:rPr lang="en-US" sz="4800" dirty="0" err="1" smtClean="0"/>
              <a:t>Carbonatation</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sz="3000" dirty="0" err="1" smtClean="0"/>
              <a:t>Carbonatation</a:t>
            </a:r>
            <a:r>
              <a:rPr lang="en-US" sz="3000" dirty="0" smtClean="0"/>
              <a:t> </a:t>
            </a:r>
            <a:r>
              <a:rPr lang="en-US" sz="3000" dirty="0"/>
              <a:t>gives good </a:t>
            </a:r>
            <a:r>
              <a:rPr lang="en-US" sz="3000" dirty="0" err="1"/>
              <a:t>colour</a:t>
            </a:r>
            <a:r>
              <a:rPr lang="en-US" sz="3000" dirty="0"/>
              <a:t> removal, with greater removal of impurities such as </a:t>
            </a:r>
            <a:r>
              <a:rPr lang="en-US" sz="3000" dirty="0" err="1"/>
              <a:t>sulphates</a:t>
            </a:r>
            <a:r>
              <a:rPr lang="en-US" sz="3000" dirty="0"/>
              <a:t> and sparingly soluble calcium salts. </a:t>
            </a:r>
            <a:endParaRPr lang="en-US" sz="3000" dirty="0" smtClean="0"/>
          </a:p>
          <a:p>
            <a:r>
              <a:rPr lang="en-US" sz="3000" dirty="0" smtClean="0"/>
              <a:t>Chemical </a:t>
            </a:r>
            <a:r>
              <a:rPr lang="en-US" sz="3000" dirty="0"/>
              <a:t>costs are low and the technique is reasonably flexible to cope with varying raw sugar quality.</a:t>
            </a:r>
          </a:p>
          <a:p>
            <a:r>
              <a:rPr lang="en-US" sz="3000" dirty="0"/>
              <a:t>The capital investments required for </a:t>
            </a:r>
            <a:r>
              <a:rPr lang="en-US" sz="3000" dirty="0" err="1"/>
              <a:t>carbonatation</a:t>
            </a:r>
            <a:r>
              <a:rPr lang="en-US" sz="3000" dirty="0"/>
              <a:t> is comparatively </a:t>
            </a:r>
            <a:r>
              <a:rPr lang="en-US" sz="3000" dirty="0" smtClean="0"/>
              <a:t>higher</a:t>
            </a:r>
          </a:p>
          <a:p>
            <a:r>
              <a:rPr lang="en-US" sz="3000" dirty="0"/>
              <a:t>A</a:t>
            </a:r>
            <a:r>
              <a:rPr lang="en-US" sz="3000" dirty="0" smtClean="0"/>
              <a:t> </a:t>
            </a:r>
            <a:r>
              <a:rPr lang="en-US" sz="3000" dirty="0"/>
              <a:t>greater volume of cake is produced that has to be disposed of.</a:t>
            </a:r>
          </a:p>
        </p:txBody>
      </p:sp>
    </p:spTree>
    <p:extLst>
      <p:ext uri="{BB962C8B-B14F-4D97-AF65-F5344CB8AC3E}">
        <p14:creationId xmlns:p14="http://schemas.microsoft.com/office/powerpoint/2010/main" val="752495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sz="2800" dirty="0" err="1"/>
              <a:t>Sulphitation</a:t>
            </a:r>
            <a:r>
              <a:rPr lang="en-US" sz="2800" dirty="0"/>
              <a:t> as the primary </a:t>
            </a:r>
            <a:r>
              <a:rPr lang="en-US" sz="2800" dirty="0" err="1"/>
              <a:t>colour</a:t>
            </a:r>
            <a:r>
              <a:rPr lang="en-US" sz="2800" dirty="0"/>
              <a:t> removal process is rarely </a:t>
            </a:r>
            <a:r>
              <a:rPr lang="en-US" sz="2800" dirty="0" err="1"/>
              <a:t>practised</a:t>
            </a:r>
            <a:r>
              <a:rPr lang="en-US" sz="2800" dirty="0"/>
              <a:t> for fear that the sugar may contain excessive SO₂. </a:t>
            </a:r>
            <a:endParaRPr lang="en-US" sz="2800" dirty="0" smtClean="0"/>
          </a:p>
          <a:p>
            <a:r>
              <a:rPr lang="en-US" sz="2800" dirty="0" smtClean="0"/>
              <a:t>However</a:t>
            </a:r>
            <a:r>
              <a:rPr lang="en-US" sz="2800" dirty="0"/>
              <a:t>, this is the sole </a:t>
            </a:r>
            <a:r>
              <a:rPr lang="en-US" sz="2800" dirty="0" err="1"/>
              <a:t>colour</a:t>
            </a:r>
            <a:r>
              <a:rPr lang="en-US" sz="2800" dirty="0"/>
              <a:t> removal method used at the </a:t>
            </a:r>
            <a:r>
              <a:rPr lang="en-US" sz="2800" dirty="0" err="1"/>
              <a:t>Umfolozi</a:t>
            </a:r>
            <a:r>
              <a:rPr lang="en-US" sz="2800" dirty="0"/>
              <a:t> Refinery.</a:t>
            </a:r>
          </a:p>
          <a:p>
            <a:r>
              <a:rPr lang="en-US" sz="2800" dirty="0"/>
              <a:t>The SO₂ gas is produced by burning rock </a:t>
            </a:r>
            <a:r>
              <a:rPr lang="en-US" sz="2800" dirty="0" err="1"/>
              <a:t>sulphur</a:t>
            </a:r>
            <a:r>
              <a:rPr lang="en-US" sz="2800" dirty="0"/>
              <a:t>, and the dosage rate is around 5 – 7 kg of rock </a:t>
            </a:r>
            <a:r>
              <a:rPr lang="en-US" sz="2800" dirty="0" err="1"/>
              <a:t>sulphur</a:t>
            </a:r>
            <a:r>
              <a:rPr lang="en-US" sz="2800" dirty="0"/>
              <a:t> per ton of refined sugar made. </a:t>
            </a:r>
            <a:endParaRPr lang="en-US" sz="2800" dirty="0" smtClean="0"/>
          </a:p>
          <a:p>
            <a:r>
              <a:rPr lang="en-US" sz="2800" dirty="0" err="1" smtClean="0"/>
              <a:t>Sulphitation</a:t>
            </a:r>
            <a:r>
              <a:rPr lang="en-US" sz="2800" dirty="0" smtClean="0"/>
              <a:t> </a:t>
            </a:r>
            <a:r>
              <a:rPr lang="en-US" sz="2800" dirty="0"/>
              <a:t>is carried out in two stages similarly to </a:t>
            </a:r>
            <a:r>
              <a:rPr lang="en-US" sz="2800" dirty="0" err="1"/>
              <a:t>carbonatation</a:t>
            </a:r>
            <a:r>
              <a:rPr lang="en-US" sz="2800" dirty="0"/>
              <a:t>.</a:t>
            </a:r>
          </a:p>
          <a:p>
            <a:endParaRPr lang="en-US" sz="3000" dirty="0"/>
          </a:p>
        </p:txBody>
      </p:sp>
    </p:spTree>
    <p:extLst>
      <p:ext uri="{BB962C8B-B14F-4D97-AF65-F5344CB8AC3E}">
        <p14:creationId xmlns:p14="http://schemas.microsoft.com/office/powerpoint/2010/main" val="2663645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spcBef>
                <a:spcPts val="0"/>
              </a:spcBef>
              <a:buNone/>
            </a:pPr>
            <a:r>
              <a:rPr lang="en-US" sz="2400" b="1" dirty="0"/>
              <a:t>Production of SO₂ gas</a:t>
            </a:r>
          </a:p>
          <a:p>
            <a:pPr>
              <a:spcBef>
                <a:spcPts val="0"/>
              </a:spcBef>
            </a:pPr>
            <a:r>
              <a:rPr lang="en-US" sz="2400" dirty="0"/>
              <a:t>Sulphur is melted using steam and is maintained at 135°C, this being the temperature at which minimum viscosity prevails. </a:t>
            </a:r>
            <a:endParaRPr lang="en-US" sz="2400" dirty="0" smtClean="0"/>
          </a:p>
          <a:p>
            <a:pPr>
              <a:spcBef>
                <a:spcPts val="0"/>
              </a:spcBef>
            </a:pPr>
            <a:r>
              <a:rPr lang="en-US" sz="2400" dirty="0" smtClean="0"/>
              <a:t>The </a:t>
            </a:r>
            <a:r>
              <a:rPr lang="en-US" sz="2400" dirty="0"/>
              <a:t>molten </a:t>
            </a:r>
            <a:r>
              <a:rPr lang="en-US" sz="2400" dirty="0" err="1"/>
              <a:t>sulphur</a:t>
            </a:r>
            <a:r>
              <a:rPr lang="en-US" sz="2400" dirty="0"/>
              <a:t> is pumped to a pre-heated burner where ignition takes place. </a:t>
            </a:r>
            <a:endParaRPr lang="en-US" sz="2400" dirty="0" smtClean="0"/>
          </a:p>
          <a:p>
            <a:pPr>
              <a:spcBef>
                <a:spcPts val="0"/>
              </a:spcBef>
            </a:pPr>
            <a:r>
              <a:rPr lang="en-US" sz="2400" dirty="0" smtClean="0"/>
              <a:t>The </a:t>
            </a:r>
            <a:r>
              <a:rPr lang="en-US" sz="2400" dirty="0"/>
              <a:t>reaction </a:t>
            </a:r>
            <a:r>
              <a:rPr lang="en-US" sz="2400" dirty="0" smtClean="0"/>
              <a:t>is:      </a:t>
            </a:r>
          </a:p>
          <a:p>
            <a:pPr marL="0" indent="0" algn="ctr">
              <a:spcBef>
                <a:spcPts val="0"/>
              </a:spcBef>
              <a:buNone/>
            </a:pPr>
            <a:r>
              <a:rPr lang="en-ZA" sz="2800" b="1" dirty="0" smtClean="0"/>
              <a:t>S </a:t>
            </a:r>
            <a:r>
              <a:rPr lang="en-ZA" sz="2800" b="1" dirty="0"/>
              <a:t>+ O</a:t>
            </a:r>
            <a:r>
              <a:rPr lang="en-ZA" sz="2800" b="1" baseline="-25000" dirty="0"/>
              <a:t>2 </a:t>
            </a:r>
            <a:r>
              <a:rPr lang="en-ZA" sz="2800" b="1" dirty="0"/>
              <a:t>→ SO</a:t>
            </a:r>
            <a:r>
              <a:rPr lang="en-ZA" sz="2800" b="1" baseline="-25000" dirty="0"/>
              <a:t>2</a:t>
            </a:r>
            <a:endParaRPr lang="en-US" sz="2800" b="1" dirty="0"/>
          </a:p>
          <a:p>
            <a:pPr>
              <a:spcBef>
                <a:spcPts val="0"/>
              </a:spcBef>
            </a:pPr>
            <a:r>
              <a:rPr lang="en-US" sz="2400" dirty="0"/>
              <a:t>The gas produced has an SO₂ content of 18% and a temperature around 810°C. </a:t>
            </a:r>
            <a:endParaRPr lang="en-US" sz="2400" dirty="0" smtClean="0"/>
          </a:p>
          <a:p>
            <a:pPr>
              <a:spcBef>
                <a:spcPts val="0"/>
              </a:spcBef>
            </a:pPr>
            <a:r>
              <a:rPr lang="en-US" sz="2400" dirty="0" smtClean="0"/>
              <a:t>At </a:t>
            </a:r>
            <a:r>
              <a:rPr lang="en-US" sz="2400" dirty="0"/>
              <a:t>this temperature the formation of SO</a:t>
            </a:r>
            <a:r>
              <a:rPr lang="en-US" sz="2400" baseline="-25000" dirty="0"/>
              <a:t>3</a:t>
            </a:r>
            <a:r>
              <a:rPr lang="en-US" sz="2400" dirty="0"/>
              <a:t> could occur: this gas combined with water, would form </a:t>
            </a:r>
            <a:r>
              <a:rPr lang="en-US" sz="2400" dirty="0" err="1"/>
              <a:t>sulphuric</a:t>
            </a:r>
            <a:r>
              <a:rPr lang="en-US" sz="2400" dirty="0"/>
              <a:t> acid. </a:t>
            </a:r>
            <a:endParaRPr lang="en-US" sz="2400" dirty="0" smtClean="0"/>
          </a:p>
          <a:p>
            <a:pPr>
              <a:spcBef>
                <a:spcPts val="0"/>
              </a:spcBef>
            </a:pPr>
            <a:r>
              <a:rPr lang="en-US" sz="2400" dirty="0" smtClean="0"/>
              <a:t>The </a:t>
            </a:r>
            <a:r>
              <a:rPr lang="en-US" sz="2400" dirty="0"/>
              <a:t>gas is rapidly cooled to a temperature of 50°C before addition to melt</a:t>
            </a:r>
            <a:r>
              <a:rPr lang="en-US" sz="2400" dirty="0" smtClean="0"/>
              <a:t>.</a:t>
            </a:r>
            <a:endParaRPr lang="en-US" sz="2400" dirty="0"/>
          </a:p>
        </p:txBody>
      </p:sp>
    </p:spTree>
    <p:extLst>
      <p:ext uri="{BB962C8B-B14F-4D97-AF65-F5344CB8AC3E}">
        <p14:creationId xmlns:p14="http://schemas.microsoft.com/office/powerpoint/2010/main" val="1873257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800" b="1" dirty="0" err="1"/>
              <a:t>Sulphitation</a:t>
            </a:r>
            <a:r>
              <a:rPr lang="en-US" sz="2800" b="1" dirty="0"/>
              <a:t> reactions</a:t>
            </a:r>
          </a:p>
          <a:p>
            <a:r>
              <a:rPr lang="en-US" sz="2800" dirty="0"/>
              <a:t>The reaction of lime with melt has already been studied. </a:t>
            </a:r>
            <a:endParaRPr lang="en-US" sz="2800" dirty="0" smtClean="0"/>
          </a:p>
          <a:p>
            <a:r>
              <a:rPr lang="en-US" sz="2800" dirty="0" smtClean="0"/>
              <a:t>Calcium </a:t>
            </a:r>
            <a:r>
              <a:rPr lang="en-US" sz="2800" dirty="0"/>
              <a:t>hydroxide reacts with SO₂ as follows:</a:t>
            </a:r>
          </a:p>
          <a:p>
            <a:pPr marL="0" indent="0" algn="ctr">
              <a:buNone/>
            </a:pPr>
            <a:r>
              <a:rPr lang="en-ZA" b="1" dirty="0"/>
              <a:t>Ca(OH)</a:t>
            </a:r>
            <a:r>
              <a:rPr lang="en-ZA" b="1" baseline="-25000" dirty="0"/>
              <a:t>2</a:t>
            </a:r>
            <a:r>
              <a:rPr lang="en-ZA" b="1" dirty="0"/>
              <a:t> + SO</a:t>
            </a:r>
            <a:r>
              <a:rPr lang="en-ZA" b="1" baseline="-25000" dirty="0"/>
              <a:t>2 </a:t>
            </a:r>
            <a:r>
              <a:rPr lang="en-ZA" b="1" dirty="0"/>
              <a:t>→</a:t>
            </a:r>
            <a:r>
              <a:rPr lang="en-ZA" b="1" baseline="-25000" dirty="0"/>
              <a:t> </a:t>
            </a:r>
            <a:r>
              <a:rPr lang="en-ZA" b="1" dirty="0"/>
              <a:t>CaSO</a:t>
            </a:r>
            <a:r>
              <a:rPr lang="en-ZA" b="1" baseline="-25000" dirty="0"/>
              <a:t>3</a:t>
            </a:r>
            <a:endParaRPr lang="en-US" b="1" dirty="0"/>
          </a:p>
          <a:p>
            <a:r>
              <a:rPr lang="en-US" sz="2800" dirty="0"/>
              <a:t>The calcium </a:t>
            </a:r>
            <a:r>
              <a:rPr lang="en-US" sz="2800" dirty="0" err="1"/>
              <a:t>sulphite</a:t>
            </a:r>
            <a:r>
              <a:rPr lang="en-US" sz="2800" dirty="0"/>
              <a:t> precipitate entraps impurities and has to be filtered off. </a:t>
            </a:r>
            <a:endParaRPr lang="en-US" sz="2800" dirty="0" smtClean="0"/>
          </a:p>
          <a:p>
            <a:r>
              <a:rPr lang="en-US" sz="2800" dirty="0" smtClean="0"/>
              <a:t>Sulphur </a:t>
            </a:r>
            <a:r>
              <a:rPr lang="en-US" sz="2800" dirty="0"/>
              <a:t>dioxide gas has a bleaching effect, giving the refined sugar a pleasing sparkle.</a:t>
            </a:r>
          </a:p>
        </p:txBody>
      </p:sp>
    </p:spTree>
    <p:extLst>
      <p:ext uri="{BB962C8B-B14F-4D97-AF65-F5344CB8AC3E}">
        <p14:creationId xmlns:p14="http://schemas.microsoft.com/office/powerpoint/2010/main" val="2354434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r>
              <a:rPr lang="en-US" sz="4800" dirty="0" smtClean="0"/>
              <a:t> Method</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sz="2800" dirty="0"/>
              <a:t>Gassing of the melt is done in </a:t>
            </a:r>
            <a:r>
              <a:rPr lang="en-US" sz="2800" dirty="0" smtClean="0"/>
              <a:t>one or two </a:t>
            </a:r>
            <a:r>
              <a:rPr lang="en-US" sz="2800" dirty="0"/>
              <a:t>stages </a:t>
            </a:r>
            <a:endParaRPr lang="en-US" sz="2800" dirty="0" smtClean="0"/>
          </a:p>
          <a:p>
            <a:r>
              <a:rPr lang="en-US" sz="2800" dirty="0" smtClean="0"/>
              <a:t>In </a:t>
            </a:r>
            <a:r>
              <a:rPr lang="en-US" sz="2800" dirty="0"/>
              <a:t>the two-stage system the liquor outlet pH is maintained at 8.2 after the first stage and at 7.1 after the second stage. </a:t>
            </a:r>
            <a:endParaRPr lang="en-US" sz="2800" dirty="0" smtClean="0"/>
          </a:p>
          <a:p>
            <a:r>
              <a:rPr lang="en-US" sz="2800" dirty="0" smtClean="0"/>
              <a:t>The </a:t>
            </a:r>
            <a:r>
              <a:rPr lang="en-US" sz="2800" dirty="0"/>
              <a:t>outlet pH from </a:t>
            </a:r>
            <a:r>
              <a:rPr lang="en-US" sz="2800" dirty="0" smtClean="0"/>
              <a:t>single </a:t>
            </a:r>
            <a:r>
              <a:rPr lang="en-US" sz="2800" dirty="0"/>
              <a:t>stage gassing is also 7.1.</a:t>
            </a:r>
          </a:p>
          <a:p>
            <a:r>
              <a:rPr lang="en-US" sz="2800" dirty="0" err="1"/>
              <a:t>Sulphitation</a:t>
            </a:r>
            <a:r>
              <a:rPr lang="en-US" sz="2800" dirty="0"/>
              <a:t> vessels are tanks at the bottom of which a slotted pipe feeds SO₂ into the liquor. </a:t>
            </a:r>
            <a:endParaRPr lang="en-US" sz="2800" dirty="0" smtClean="0"/>
          </a:p>
          <a:p>
            <a:r>
              <a:rPr lang="en-US" sz="2800" dirty="0" smtClean="0"/>
              <a:t>Lime </a:t>
            </a:r>
            <a:r>
              <a:rPr lang="en-US" sz="2800" dirty="0"/>
              <a:t>is added to the liquor before its entry into the vessel and pH control is obtained by adjustment of lime dosage. </a:t>
            </a:r>
            <a:endParaRPr lang="en-US" sz="2800" dirty="0" smtClean="0"/>
          </a:p>
        </p:txBody>
      </p:sp>
    </p:spTree>
    <p:extLst>
      <p:ext uri="{BB962C8B-B14F-4D97-AF65-F5344CB8AC3E}">
        <p14:creationId xmlns:p14="http://schemas.microsoft.com/office/powerpoint/2010/main" val="3999035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r>
              <a:rPr lang="en-US" sz="4800" dirty="0" smtClean="0"/>
              <a:t> Method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dirty="0" smtClean="0"/>
              <a:t>A </a:t>
            </a:r>
            <a:r>
              <a:rPr lang="en-US" dirty="0" err="1"/>
              <a:t>sulphitation</a:t>
            </a:r>
            <a:r>
              <a:rPr lang="en-US" dirty="0"/>
              <a:t> tower is a vessel containing a packing which breaks up the liquor into droplets, increasing the area for SO₂ absorption. </a:t>
            </a:r>
            <a:endParaRPr lang="en-US" dirty="0" smtClean="0"/>
          </a:p>
          <a:p>
            <a:r>
              <a:rPr lang="en-US" dirty="0" smtClean="0"/>
              <a:t>Mixing </a:t>
            </a:r>
            <a:r>
              <a:rPr lang="en-US" dirty="0"/>
              <a:t>takes place in counter-current fashion, SO₂ moving upwards while liquor falls downwards and is withdrawn at the bottom. </a:t>
            </a:r>
            <a:endParaRPr lang="en-US" dirty="0" smtClean="0"/>
          </a:p>
          <a:p>
            <a:r>
              <a:rPr lang="en-US" dirty="0" smtClean="0"/>
              <a:t>A </a:t>
            </a:r>
            <a:r>
              <a:rPr lang="en-US" dirty="0" err="1" smtClean="0"/>
              <a:t>sulphur</a:t>
            </a:r>
            <a:r>
              <a:rPr lang="en-US" dirty="0" smtClean="0"/>
              <a:t> </a:t>
            </a:r>
            <a:r>
              <a:rPr lang="en-US" dirty="0"/>
              <a:t>tower </a:t>
            </a:r>
            <a:r>
              <a:rPr lang="en-US" dirty="0" smtClean="0"/>
              <a:t>can be </a:t>
            </a:r>
            <a:r>
              <a:rPr lang="en-US" dirty="0"/>
              <a:t>packed with clay mixer rings</a:t>
            </a:r>
            <a:r>
              <a:rPr lang="en-US" dirty="0" smtClean="0"/>
              <a:t>.</a:t>
            </a:r>
            <a:endParaRPr lang="en-US" dirty="0"/>
          </a:p>
        </p:txBody>
      </p:sp>
    </p:spTree>
    <p:extLst>
      <p:ext uri="{BB962C8B-B14F-4D97-AF65-F5344CB8AC3E}">
        <p14:creationId xmlns:p14="http://schemas.microsoft.com/office/powerpoint/2010/main" val="3795164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Sulphitation</a:t>
            </a:r>
            <a:r>
              <a:rPr lang="en-US" sz="4800" dirty="0" smtClean="0"/>
              <a:t> Method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sz="2800" dirty="0" err="1" smtClean="0"/>
              <a:t>Sulphited</a:t>
            </a:r>
            <a:r>
              <a:rPr lang="en-US" sz="2800" dirty="0" smtClean="0"/>
              <a:t> </a:t>
            </a:r>
            <a:r>
              <a:rPr lang="en-US" sz="2800" dirty="0"/>
              <a:t>liquor </a:t>
            </a:r>
            <a:r>
              <a:rPr lang="en-US" sz="2800" dirty="0" smtClean="0"/>
              <a:t>is </a:t>
            </a:r>
            <a:r>
              <a:rPr lang="en-US" sz="2800" dirty="0"/>
              <a:t>held in a stirred steam-heated retention tank at 90°C to allow completion of the precipitation reaction. </a:t>
            </a:r>
            <a:endParaRPr lang="en-US" sz="2800" dirty="0" smtClean="0"/>
          </a:p>
          <a:p>
            <a:r>
              <a:rPr lang="en-US" sz="2800" dirty="0" smtClean="0"/>
              <a:t>This </a:t>
            </a:r>
            <a:r>
              <a:rPr lang="en-US" sz="2800" dirty="0"/>
              <a:t>raised temperature is necessary as the calcium </a:t>
            </a:r>
            <a:r>
              <a:rPr lang="en-US" sz="2800" dirty="0" err="1"/>
              <a:t>sulphite</a:t>
            </a:r>
            <a:r>
              <a:rPr lang="en-US" sz="2800" dirty="0"/>
              <a:t> crystals have a lower solubility at 90°C than at 80°C.</a:t>
            </a:r>
          </a:p>
          <a:p>
            <a:r>
              <a:rPr lang="en-US" sz="2800" dirty="0" smtClean="0"/>
              <a:t>Filtration </a:t>
            </a:r>
            <a:r>
              <a:rPr lang="en-US" sz="2800" dirty="0"/>
              <a:t>of the precipitate is done in pressure filters similar to those used for filtering </a:t>
            </a:r>
            <a:r>
              <a:rPr lang="en-US" sz="2800" dirty="0" err="1"/>
              <a:t>carbonatation</a:t>
            </a:r>
            <a:r>
              <a:rPr lang="en-US" sz="2800" dirty="0"/>
              <a:t> liquor.</a:t>
            </a:r>
          </a:p>
        </p:txBody>
      </p:sp>
    </p:spTree>
    <p:extLst>
      <p:ext uri="{BB962C8B-B14F-4D97-AF65-F5344CB8AC3E}">
        <p14:creationId xmlns:p14="http://schemas.microsoft.com/office/powerpoint/2010/main" val="217439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Effect of Raw Sugar Quality on Refining (cont.)</a:t>
            </a:r>
            <a:endParaRPr lang="en-ZA" sz="36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800" dirty="0" smtClean="0"/>
              <a:t>Moisture</a:t>
            </a:r>
            <a:r>
              <a:rPr lang="en-US" sz="2800" dirty="0"/>
              <a:t>: </a:t>
            </a:r>
            <a:endParaRPr lang="en-US" sz="2800" dirty="0" smtClean="0"/>
          </a:p>
          <a:p>
            <a:pPr lvl="1"/>
            <a:r>
              <a:rPr lang="en-US" dirty="0" smtClean="0"/>
              <a:t>Excessive </a:t>
            </a:r>
            <a:r>
              <a:rPr lang="en-US" dirty="0"/>
              <a:t>moisture makes storage of the raw sugar risky due to the danger of microbiological deterioration.</a:t>
            </a:r>
          </a:p>
          <a:p>
            <a:pPr lvl="0"/>
            <a:r>
              <a:rPr lang="en-US" sz="2800" dirty="0"/>
              <a:t>Crystal size and shape: </a:t>
            </a:r>
            <a:endParaRPr lang="en-US" sz="2800" dirty="0" smtClean="0"/>
          </a:p>
          <a:p>
            <a:pPr lvl="1"/>
            <a:r>
              <a:rPr lang="en-US" dirty="0" smtClean="0"/>
              <a:t>These </a:t>
            </a:r>
            <a:r>
              <a:rPr lang="en-US" dirty="0"/>
              <a:t>factors become significant when </a:t>
            </a:r>
            <a:r>
              <a:rPr lang="en-US" dirty="0" err="1"/>
              <a:t>affination</a:t>
            </a:r>
            <a:r>
              <a:rPr lang="en-US" dirty="0"/>
              <a:t> is carried out.  </a:t>
            </a:r>
          </a:p>
          <a:p>
            <a:pPr lvl="0"/>
            <a:r>
              <a:rPr lang="en-US" sz="2800" dirty="0"/>
              <a:t>Conglomerates: </a:t>
            </a:r>
            <a:endParaRPr lang="en-US" sz="2800" dirty="0" smtClean="0"/>
          </a:p>
          <a:p>
            <a:pPr lvl="1"/>
            <a:r>
              <a:rPr lang="en-US" dirty="0" smtClean="0"/>
              <a:t>Conglomerates </a:t>
            </a:r>
            <a:r>
              <a:rPr lang="en-US" dirty="0"/>
              <a:t>tend to be high in </a:t>
            </a:r>
            <a:r>
              <a:rPr lang="en-US" dirty="0" err="1"/>
              <a:t>colour</a:t>
            </a:r>
            <a:r>
              <a:rPr lang="en-US" dirty="0"/>
              <a:t> because of trapped mother liquor.</a:t>
            </a:r>
          </a:p>
        </p:txBody>
      </p:sp>
    </p:spTree>
    <p:extLst>
      <p:ext uri="{BB962C8B-B14F-4D97-AF65-F5344CB8AC3E}">
        <p14:creationId xmlns:p14="http://schemas.microsoft.com/office/powerpoint/2010/main" val="91118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Assessment of </a:t>
            </a:r>
            <a:r>
              <a:rPr lang="en-US" sz="4800" dirty="0" err="1" smtClean="0"/>
              <a:t>Sulphitation</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sz="2800" dirty="0" smtClean="0"/>
              <a:t>Advantages</a:t>
            </a:r>
          </a:p>
          <a:p>
            <a:pPr lvl="1"/>
            <a:r>
              <a:rPr lang="en-US" sz="2400" dirty="0" err="1" smtClean="0"/>
              <a:t>Sulphitation</a:t>
            </a:r>
            <a:r>
              <a:rPr lang="en-US" sz="2400" dirty="0" smtClean="0"/>
              <a:t> </a:t>
            </a:r>
            <a:r>
              <a:rPr lang="en-US" sz="2400" dirty="0"/>
              <a:t>gives good </a:t>
            </a:r>
            <a:r>
              <a:rPr lang="en-US" sz="2400" dirty="0" err="1"/>
              <a:t>colour</a:t>
            </a:r>
            <a:r>
              <a:rPr lang="en-US" sz="2400" dirty="0"/>
              <a:t> removal by a fairly simple process. </a:t>
            </a:r>
            <a:endParaRPr lang="en-US" sz="2400" dirty="0" smtClean="0"/>
          </a:p>
          <a:p>
            <a:pPr lvl="1"/>
            <a:r>
              <a:rPr lang="en-US" sz="2400" dirty="0" smtClean="0"/>
              <a:t>The </a:t>
            </a:r>
            <a:r>
              <a:rPr lang="en-US" sz="2400" dirty="0"/>
              <a:t>cake produced filters easily. </a:t>
            </a:r>
            <a:endParaRPr lang="en-US" sz="2400" dirty="0" smtClean="0"/>
          </a:p>
          <a:p>
            <a:r>
              <a:rPr lang="en-US" sz="2800" dirty="0" smtClean="0"/>
              <a:t>Disadvantages </a:t>
            </a:r>
          </a:p>
          <a:p>
            <a:pPr lvl="1"/>
            <a:r>
              <a:rPr lang="en-US" sz="2400" dirty="0" smtClean="0"/>
              <a:t>The </a:t>
            </a:r>
            <a:r>
              <a:rPr lang="en-US" sz="2400" dirty="0"/>
              <a:t>higher cost of chemicals (</a:t>
            </a:r>
            <a:r>
              <a:rPr lang="en-US" sz="2400" dirty="0" err="1"/>
              <a:t>sulphur</a:t>
            </a:r>
            <a:r>
              <a:rPr lang="en-US" sz="2400" dirty="0"/>
              <a:t> is expensive) </a:t>
            </a:r>
            <a:endParaRPr lang="en-US" sz="2400" dirty="0" smtClean="0"/>
          </a:p>
          <a:p>
            <a:pPr lvl="1"/>
            <a:r>
              <a:rPr lang="en-US" sz="2400" dirty="0" smtClean="0"/>
              <a:t>The </a:t>
            </a:r>
            <a:r>
              <a:rPr lang="en-US" sz="2400" dirty="0"/>
              <a:t>careful control of SO₂ production to prevent acid corrosion of structures. </a:t>
            </a:r>
            <a:endParaRPr lang="en-US" sz="2400" dirty="0" smtClean="0"/>
          </a:p>
          <a:p>
            <a:pPr lvl="1"/>
            <a:r>
              <a:rPr lang="en-US" sz="2400" dirty="0" smtClean="0"/>
              <a:t>Sulphur </a:t>
            </a:r>
            <a:r>
              <a:rPr lang="en-US" sz="2400" dirty="0"/>
              <a:t>dioxide is an extremely toxic gas and every care must be taken in its use. </a:t>
            </a:r>
            <a:endParaRPr lang="en-US" sz="2400" dirty="0" smtClean="0"/>
          </a:p>
          <a:p>
            <a:pPr lvl="1"/>
            <a:r>
              <a:rPr lang="en-US" sz="2400" dirty="0" smtClean="0"/>
              <a:t>Molten </a:t>
            </a:r>
            <a:r>
              <a:rPr lang="en-US" sz="2400" dirty="0" err="1"/>
              <a:t>sulphur</a:t>
            </a:r>
            <a:r>
              <a:rPr lang="en-US" sz="2400" dirty="0"/>
              <a:t>, at its high temperature, is also a hazard.</a:t>
            </a:r>
          </a:p>
        </p:txBody>
      </p:sp>
    </p:spTree>
    <p:extLst>
      <p:ext uri="{BB962C8B-B14F-4D97-AF65-F5344CB8AC3E}">
        <p14:creationId xmlns:p14="http://schemas.microsoft.com/office/powerpoint/2010/main" val="2648128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r>
              <a:rPr lang="en-US" dirty="0" smtClean="0"/>
              <a:t>This </a:t>
            </a:r>
            <a:r>
              <a:rPr lang="en-US" dirty="0" err="1" smtClean="0"/>
              <a:t>colour</a:t>
            </a:r>
            <a:r>
              <a:rPr lang="en-US" dirty="0" smtClean="0"/>
              <a:t> </a:t>
            </a:r>
            <a:r>
              <a:rPr lang="en-US" dirty="0"/>
              <a:t>removal process is followed by ion exchange treatment. </a:t>
            </a:r>
            <a:endParaRPr lang="en-US" dirty="0" smtClean="0"/>
          </a:p>
          <a:p>
            <a:r>
              <a:rPr lang="en-US" dirty="0" smtClean="0"/>
              <a:t>Lime </a:t>
            </a:r>
            <a:r>
              <a:rPr lang="en-US" dirty="0"/>
              <a:t>is added in the form of lime </a:t>
            </a:r>
            <a:r>
              <a:rPr lang="en-US" dirty="0" err="1"/>
              <a:t>sucrate</a:t>
            </a:r>
            <a:r>
              <a:rPr lang="en-US" dirty="0"/>
              <a:t>. </a:t>
            </a:r>
            <a:endParaRPr lang="en-US" dirty="0" smtClean="0"/>
          </a:p>
          <a:p>
            <a:r>
              <a:rPr lang="en-US" dirty="0" smtClean="0"/>
              <a:t>The </a:t>
            </a:r>
            <a:r>
              <a:rPr lang="en-US" dirty="0"/>
              <a:t>precipitate formed is tri-calcium phosphate, the same as that formed in raw juice </a:t>
            </a:r>
            <a:r>
              <a:rPr lang="en-US" dirty="0" smtClean="0"/>
              <a:t>clarification</a:t>
            </a:r>
          </a:p>
          <a:p>
            <a:r>
              <a:rPr lang="en-US" dirty="0" smtClean="0"/>
              <a:t>This gives rise </a:t>
            </a:r>
            <a:r>
              <a:rPr lang="en-US" dirty="0"/>
              <a:t>to “</a:t>
            </a:r>
            <a:r>
              <a:rPr lang="en-US" dirty="0" err="1"/>
              <a:t>phospho</a:t>
            </a:r>
            <a:r>
              <a:rPr lang="en-US" dirty="0"/>
              <a:t>-defecation”, an alternative name for this process.</a:t>
            </a:r>
          </a:p>
        </p:txBody>
      </p:sp>
    </p:spTree>
    <p:extLst>
      <p:ext uri="{BB962C8B-B14F-4D97-AF65-F5344CB8AC3E}">
        <p14:creationId xmlns:p14="http://schemas.microsoft.com/office/powerpoint/2010/main" val="1930766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62500" lnSpcReduction="20000"/>
          </a:bodyPr>
          <a:lstStyle/>
          <a:p>
            <a:pPr marL="0" lvl="0" indent="0">
              <a:buNone/>
            </a:pPr>
            <a:r>
              <a:rPr lang="en-US" sz="3600" b="1" dirty="0" err="1"/>
              <a:t>Phosphatation</a:t>
            </a:r>
            <a:r>
              <a:rPr lang="en-US" sz="3600" b="1" dirty="0"/>
              <a:t> reactions </a:t>
            </a:r>
          </a:p>
          <a:p>
            <a:r>
              <a:rPr lang="en-US" sz="3600" dirty="0"/>
              <a:t>The basic reaction is between calcium hydroxide (from lime </a:t>
            </a:r>
            <a:r>
              <a:rPr lang="en-US" sz="3600" dirty="0" err="1"/>
              <a:t>sucrate</a:t>
            </a:r>
            <a:r>
              <a:rPr lang="en-US" sz="3600" dirty="0"/>
              <a:t>) and phosphoric acid:</a:t>
            </a:r>
          </a:p>
          <a:p>
            <a:pPr marL="0" indent="0" algn="ctr">
              <a:buNone/>
            </a:pPr>
            <a:r>
              <a:rPr lang="en-ZA" sz="5100" b="1" dirty="0"/>
              <a:t>Ca(OH)</a:t>
            </a:r>
            <a:r>
              <a:rPr lang="en-ZA" sz="5100" b="1" baseline="-25000" dirty="0"/>
              <a:t>2 </a:t>
            </a:r>
            <a:r>
              <a:rPr lang="en-ZA" sz="5100" b="1" dirty="0"/>
              <a:t>+ H</a:t>
            </a:r>
            <a:r>
              <a:rPr lang="en-ZA" sz="5100" b="1" baseline="-25000" dirty="0"/>
              <a:t>3</a:t>
            </a:r>
            <a:r>
              <a:rPr lang="en-ZA" sz="5100" b="1" dirty="0"/>
              <a:t>PO</a:t>
            </a:r>
            <a:r>
              <a:rPr lang="en-ZA" sz="5100" b="1" baseline="-25000" dirty="0"/>
              <a:t>4 </a:t>
            </a:r>
            <a:r>
              <a:rPr lang="en-ZA" sz="5100" b="1" dirty="0"/>
              <a:t>→ Ca</a:t>
            </a:r>
            <a:r>
              <a:rPr lang="en-ZA" sz="5100" b="1" baseline="-25000" dirty="0"/>
              <a:t>3</a:t>
            </a:r>
            <a:r>
              <a:rPr lang="en-ZA" sz="5100" b="1" dirty="0"/>
              <a:t>(PO</a:t>
            </a:r>
            <a:r>
              <a:rPr lang="en-ZA" sz="5100" b="1" baseline="-25000" dirty="0"/>
              <a:t>4</a:t>
            </a:r>
            <a:r>
              <a:rPr lang="en-ZA" sz="5100" b="1" dirty="0"/>
              <a:t>)</a:t>
            </a:r>
            <a:r>
              <a:rPr lang="en-ZA" sz="5100" b="1" baseline="-25000" dirty="0"/>
              <a:t>2</a:t>
            </a:r>
            <a:endParaRPr lang="en-US" sz="5100" b="1" dirty="0"/>
          </a:p>
          <a:p>
            <a:r>
              <a:rPr lang="en-US" sz="3600" dirty="0"/>
              <a:t>The precipitate of tri-calcium phosphate is aerated and removed by flotation.</a:t>
            </a:r>
          </a:p>
          <a:p>
            <a:pPr marL="0" lvl="0" indent="0">
              <a:buNone/>
            </a:pPr>
            <a:r>
              <a:rPr lang="en-US" sz="3600" b="1" dirty="0" err="1"/>
              <a:t>Phosphatation</a:t>
            </a:r>
            <a:r>
              <a:rPr lang="en-US" sz="3600" b="1" dirty="0"/>
              <a:t> method</a:t>
            </a:r>
          </a:p>
          <a:p>
            <a:r>
              <a:rPr lang="en-US" sz="3600" dirty="0"/>
              <a:t>Undiluted phosphoric acid (65% strength) is dosed at 500ppm on melt solids. </a:t>
            </a:r>
            <a:endParaRPr lang="en-US" sz="3600" dirty="0" smtClean="0"/>
          </a:p>
          <a:p>
            <a:r>
              <a:rPr lang="en-US" sz="3600" dirty="0" smtClean="0"/>
              <a:t>This </a:t>
            </a:r>
            <a:r>
              <a:rPr lang="en-US" sz="3600" dirty="0"/>
              <a:t>is done in a small reaction tank where the melt is at 65% brix and 70°C. </a:t>
            </a:r>
            <a:endParaRPr lang="en-US" sz="3600" dirty="0" smtClean="0"/>
          </a:p>
          <a:p>
            <a:r>
              <a:rPr lang="en-US" sz="3600" dirty="0" smtClean="0"/>
              <a:t>Lime </a:t>
            </a:r>
            <a:r>
              <a:rPr lang="en-US" sz="3600" dirty="0" err="1"/>
              <a:t>sucrate</a:t>
            </a:r>
            <a:r>
              <a:rPr lang="en-US" sz="3600" dirty="0"/>
              <a:t> is simultaneously added to bring the liquor pH to 7. </a:t>
            </a:r>
            <a:endParaRPr lang="en-US" sz="3600" dirty="0" smtClean="0"/>
          </a:p>
          <a:p>
            <a:r>
              <a:rPr lang="en-US" sz="3600" dirty="0" smtClean="0"/>
              <a:t>About </a:t>
            </a:r>
            <a:r>
              <a:rPr lang="en-US" sz="3600" dirty="0"/>
              <a:t>800ppm lime </a:t>
            </a:r>
            <a:r>
              <a:rPr lang="en-US" sz="3600" dirty="0" err="1"/>
              <a:t>sucrate</a:t>
            </a:r>
            <a:r>
              <a:rPr lang="en-US" sz="3600" dirty="0"/>
              <a:t> on melt solids is required.</a:t>
            </a:r>
            <a:endParaRPr lang="en-US" dirty="0"/>
          </a:p>
        </p:txBody>
      </p:sp>
    </p:spTree>
    <p:extLst>
      <p:ext uri="{BB962C8B-B14F-4D97-AF65-F5344CB8AC3E}">
        <p14:creationId xmlns:p14="http://schemas.microsoft.com/office/powerpoint/2010/main" val="3573380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rmAutofit/>
          </a:bodyPr>
          <a:lstStyle/>
          <a:p>
            <a:pPr marL="0" lvl="0" indent="0">
              <a:buNone/>
            </a:pPr>
            <a:r>
              <a:rPr lang="en-US" sz="2600" b="1" dirty="0"/>
              <a:t>Preparation of lime </a:t>
            </a:r>
            <a:r>
              <a:rPr lang="en-US" sz="2600" b="1" dirty="0" err="1"/>
              <a:t>sucrate</a:t>
            </a:r>
            <a:endParaRPr lang="en-US" sz="2600" b="1" dirty="0"/>
          </a:p>
          <a:p>
            <a:r>
              <a:rPr lang="en-US" sz="2600" dirty="0"/>
              <a:t>Milk-of-lime from the </a:t>
            </a:r>
            <a:r>
              <a:rPr lang="en-US" sz="2600" dirty="0" err="1"/>
              <a:t>rawhouse</a:t>
            </a:r>
            <a:r>
              <a:rPr lang="en-US" sz="2600" dirty="0"/>
              <a:t> is mixed with filtered liquor in a stirred tank. </a:t>
            </a:r>
            <a:endParaRPr lang="en-US" sz="2600" dirty="0" smtClean="0"/>
          </a:p>
          <a:p>
            <a:r>
              <a:rPr lang="en-US" sz="2600" dirty="0" smtClean="0"/>
              <a:t>The </a:t>
            </a:r>
            <a:r>
              <a:rPr lang="en-US" sz="2600" dirty="0"/>
              <a:t>mixture is stirred for 1 hour, then left to age for 2 hours to complete the formation of calcium </a:t>
            </a:r>
            <a:r>
              <a:rPr lang="en-US" sz="2600" dirty="0" err="1"/>
              <a:t>sucrate</a:t>
            </a:r>
            <a:r>
              <a:rPr lang="en-US" sz="2600" dirty="0"/>
              <a:t>. </a:t>
            </a:r>
            <a:endParaRPr lang="en-US" sz="2600" dirty="0" smtClean="0"/>
          </a:p>
          <a:p>
            <a:r>
              <a:rPr lang="en-US" sz="2600" dirty="0" smtClean="0"/>
              <a:t>Lime </a:t>
            </a:r>
            <a:r>
              <a:rPr lang="en-US" sz="2600" dirty="0"/>
              <a:t>is considerably more soluble in a sugar solution than in water. </a:t>
            </a:r>
            <a:endParaRPr lang="en-US" sz="2600" dirty="0" smtClean="0"/>
          </a:p>
          <a:p>
            <a:r>
              <a:rPr lang="en-US" sz="2600" dirty="0" smtClean="0"/>
              <a:t>The </a:t>
            </a:r>
            <a:r>
              <a:rPr lang="en-US" sz="2600" dirty="0"/>
              <a:t>calcium in lime </a:t>
            </a:r>
            <a:r>
              <a:rPr lang="en-US" sz="2600" dirty="0" err="1"/>
              <a:t>sucrate</a:t>
            </a:r>
            <a:r>
              <a:rPr lang="en-US" sz="2600" dirty="0"/>
              <a:t> is therefore in a much more available form to give more rapid and efficient pH control than </a:t>
            </a:r>
            <a:r>
              <a:rPr lang="en-US" sz="2600" dirty="0" smtClean="0"/>
              <a:t>milk-of-lime.</a:t>
            </a:r>
            <a:endParaRPr lang="en-US" sz="2600" dirty="0"/>
          </a:p>
        </p:txBody>
      </p:sp>
    </p:spTree>
    <p:extLst>
      <p:ext uri="{BB962C8B-B14F-4D97-AF65-F5344CB8AC3E}">
        <p14:creationId xmlns:p14="http://schemas.microsoft.com/office/powerpoint/2010/main" val="1602337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400" b="1" dirty="0"/>
              <a:t>Use of a </a:t>
            </a:r>
            <a:r>
              <a:rPr lang="en-US" sz="2400" b="1" dirty="0" err="1"/>
              <a:t>decolouriser</a:t>
            </a:r>
            <a:r>
              <a:rPr lang="en-US" sz="2400" b="1" dirty="0"/>
              <a:t> </a:t>
            </a:r>
          </a:p>
          <a:p>
            <a:r>
              <a:rPr lang="en-US" sz="2400" dirty="0"/>
              <a:t>The simultaneous dosage of </a:t>
            </a:r>
            <a:r>
              <a:rPr lang="en-US" sz="2400" dirty="0" err="1"/>
              <a:t>Talofloc</a:t>
            </a:r>
            <a:r>
              <a:rPr lang="en-US" sz="2400" dirty="0"/>
              <a:t>, a cationic </a:t>
            </a:r>
            <a:r>
              <a:rPr lang="en-US" sz="2400" dirty="0" err="1"/>
              <a:t>decolouriser</a:t>
            </a:r>
            <a:r>
              <a:rPr lang="en-US" sz="2400" dirty="0"/>
              <a:t>, greatly improves </a:t>
            </a:r>
            <a:r>
              <a:rPr lang="en-US" sz="2400" dirty="0" err="1"/>
              <a:t>colour</a:t>
            </a:r>
            <a:r>
              <a:rPr lang="en-US" sz="2400" dirty="0"/>
              <a:t> removal. </a:t>
            </a:r>
            <a:endParaRPr lang="en-US" sz="2400" dirty="0" smtClean="0"/>
          </a:p>
          <a:p>
            <a:r>
              <a:rPr lang="en-US" sz="2400" dirty="0" err="1" smtClean="0"/>
              <a:t>Talofloc</a:t>
            </a:r>
            <a:r>
              <a:rPr lang="en-US" sz="2400" dirty="0" smtClean="0"/>
              <a:t> </a:t>
            </a:r>
            <a:r>
              <a:rPr lang="en-US" sz="2400" dirty="0"/>
              <a:t>also selectively precipitates </a:t>
            </a:r>
            <a:r>
              <a:rPr lang="en-US" sz="2400" dirty="0" err="1"/>
              <a:t>colourants</a:t>
            </a:r>
            <a:r>
              <a:rPr lang="en-US" sz="2400" dirty="0"/>
              <a:t> that are responsible for irreversible fouling of ion exchange resins, thus extending resin life and reducing regeneration costs.</a:t>
            </a:r>
          </a:p>
          <a:p>
            <a:r>
              <a:rPr lang="en-US" sz="2400" dirty="0"/>
              <a:t>At room temperature </a:t>
            </a:r>
            <a:r>
              <a:rPr lang="en-US" sz="2400" dirty="0" err="1"/>
              <a:t>Talofloc</a:t>
            </a:r>
            <a:r>
              <a:rPr lang="en-US" sz="2400" dirty="0"/>
              <a:t> is a white pasty solid. </a:t>
            </a:r>
            <a:endParaRPr lang="en-US" sz="2400" dirty="0" smtClean="0"/>
          </a:p>
          <a:p>
            <a:r>
              <a:rPr lang="en-US" sz="2400" dirty="0" smtClean="0"/>
              <a:t>It </a:t>
            </a:r>
            <a:r>
              <a:rPr lang="en-US" sz="2400" dirty="0"/>
              <a:t>is heated in water bath to 65°C, taking about 4 hours. At 50°C the chemical becomes a mobile liquid (and above 80°C it becomes a dangerous fire hazard). </a:t>
            </a:r>
            <a:endParaRPr lang="en-US" sz="2400" dirty="0" smtClean="0"/>
          </a:p>
          <a:p>
            <a:r>
              <a:rPr lang="en-US" sz="2400" dirty="0" smtClean="0"/>
              <a:t>Pipelines </a:t>
            </a:r>
            <a:r>
              <a:rPr lang="en-US" sz="2400" dirty="0"/>
              <a:t>carrying </a:t>
            </a:r>
            <a:r>
              <a:rPr lang="en-US" sz="2400" dirty="0" err="1"/>
              <a:t>Talofloc</a:t>
            </a:r>
            <a:r>
              <a:rPr lang="en-US" sz="2400" dirty="0"/>
              <a:t> are heated to 65°C by a water jacket.</a:t>
            </a:r>
          </a:p>
        </p:txBody>
      </p:sp>
    </p:spTree>
    <p:extLst>
      <p:ext uri="{BB962C8B-B14F-4D97-AF65-F5344CB8AC3E}">
        <p14:creationId xmlns:p14="http://schemas.microsoft.com/office/powerpoint/2010/main" val="1616852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800" b="1" dirty="0"/>
              <a:t>Use of a Flotation Aid </a:t>
            </a:r>
          </a:p>
          <a:p>
            <a:r>
              <a:rPr lang="en-US" sz="2800" dirty="0" err="1"/>
              <a:t>Taloflote</a:t>
            </a:r>
            <a:r>
              <a:rPr lang="en-US" sz="2800" dirty="0"/>
              <a:t>, used in conjunction with </a:t>
            </a:r>
            <a:r>
              <a:rPr lang="en-US" sz="2800" dirty="0" err="1"/>
              <a:t>Talofloc</a:t>
            </a:r>
            <a:r>
              <a:rPr lang="en-US" sz="2800" dirty="0"/>
              <a:t> in a flotation clarifier, gives rapid floc flotation, brilliant clarified liquor and stable, free-draining scums. </a:t>
            </a:r>
            <a:endParaRPr lang="en-US" sz="2800" dirty="0" smtClean="0"/>
          </a:p>
          <a:p>
            <a:r>
              <a:rPr lang="en-US" sz="2800" dirty="0" smtClean="0"/>
              <a:t>The </a:t>
            </a:r>
            <a:r>
              <a:rPr lang="en-US" sz="2800" dirty="0"/>
              <a:t>temperature and retention time in the clarifier is reduced, giving lower sucrose losses and increased plant capacity.</a:t>
            </a:r>
          </a:p>
          <a:p>
            <a:r>
              <a:rPr lang="en-US" sz="2800" dirty="0"/>
              <a:t>The preparation of </a:t>
            </a:r>
            <a:r>
              <a:rPr lang="en-US" sz="2800" dirty="0" err="1"/>
              <a:t>Taloflote</a:t>
            </a:r>
            <a:r>
              <a:rPr lang="en-US" sz="2800" dirty="0"/>
              <a:t> is similar to the preparation of flocculants in the </a:t>
            </a:r>
            <a:r>
              <a:rPr lang="en-US" sz="2800" dirty="0" err="1"/>
              <a:t>rawhouse</a:t>
            </a:r>
            <a:r>
              <a:rPr lang="en-US" sz="2800" dirty="0"/>
              <a:t>.</a:t>
            </a:r>
          </a:p>
        </p:txBody>
      </p:sp>
    </p:spTree>
    <p:extLst>
      <p:ext uri="{BB962C8B-B14F-4D97-AF65-F5344CB8AC3E}">
        <p14:creationId xmlns:p14="http://schemas.microsoft.com/office/powerpoint/2010/main" val="4215120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800" b="1" dirty="0"/>
              <a:t>Flotation clarification </a:t>
            </a:r>
          </a:p>
          <a:p>
            <a:r>
              <a:rPr lang="en-US" sz="2800" dirty="0"/>
              <a:t>Treated liquor flows to an aeration tank. </a:t>
            </a:r>
            <a:endParaRPr lang="en-US" sz="2800" dirty="0" smtClean="0"/>
          </a:p>
          <a:p>
            <a:r>
              <a:rPr lang="en-US" sz="2800" dirty="0" smtClean="0"/>
              <a:t>Aeration </a:t>
            </a:r>
            <a:r>
              <a:rPr lang="en-US" sz="2800" dirty="0"/>
              <a:t>is effected by bleeding air into the suction side of a pump that returns a portion of clarified liquor to the aeration tank. </a:t>
            </a:r>
            <a:endParaRPr lang="en-US" sz="2800" dirty="0" smtClean="0"/>
          </a:p>
          <a:p>
            <a:r>
              <a:rPr lang="en-US" sz="2800" dirty="0" err="1" smtClean="0"/>
              <a:t>Taloflote</a:t>
            </a:r>
            <a:r>
              <a:rPr lang="en-US" sz="2800" dirty="0" smtClean="0"/>
              <a:t> </a:t>
            </a:r>
            <a:r>
              <a:rPr lang="en-US" sz="2800" dirty="0"/>
              <a:t>dosage occurs immediately before the </a:t>
            </a:r>
            <a:r>
              <a:rPr lang="en-US" sz="2800" dirty="0" err="1"/>
              <a:t>Talo</a:t>
            </a:r>
            <a:r>
              <a:rPr lang="en-US" sz="2800" dirty="0"/>
              <a:t> </a:t>
            </a:r>
            <a:r>
              <a:rPr lang="en-US" sz="2800" dirty="0" smtClean="0"/>
              <a:t>clarifier. </a:t>
            </a:r>
          </a:p>
          <a:p>
            <a:r>
              <a:rPr lang="en-US" sz="2800" dirty="0" smtClean="0"/>
              <a:t>Aerated </a:t>
            </a:r>
            <a:r>
              <a:rPr lang="en-US" sz="2800" dirty="0"/>
              <a:t>liquor is fed to the </a:t>
            </a:r>
            <a:r>
              <a:rPr lang="en-US" sz="2800" dirty="0" err="1"/>
              <a:t>Talo</a:t>
            </a:r>
            <a:r>
              <a:rPr lang="en-US" sz="2800" dirty="0"/>
              <a:t> clarifier where the air rises, carrying with it the </a:t>
            </a:r>
            <a:r>
              <a:rPr lang="en-US" sz="2800" dirty="0" err="1"/>
              <a:t>tricalcium</a:t>
            </a:r>
            <a:r>
              <a:rPr lang="en-US" sz="2800" dirty="0"/>
              <a:t> phosphate precipitate. </a:t>
            </a:r>
            <a:endParaRPr lang="en-US" sz="2800" dirty="0" smtClean="0"/>
          </a:p>
        </p:txBody>
      </p:sp>
    </p:spTree>
    <p:extLst>
      <p:ext uri="{BB962C8B-B14F-4D97-AF65-F5344CB8AC3E}">
        <p14:creationId xmlns:p14="http://schemas.microsoft.com/office/powerpoint/2010/main" val="1725561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400" b="1" dirty="0"/>
              <a:t>Flotation </a:t>
            </a:r>
            <a:r>
              <a:rPr lang="en-US" sz="2400" b="1" dirty="0" smtClean="0"/>
              <a:t>clarification (cont.) </a:t>
            </a:r>
            <a:endParaRPr lang="en-US" sz="2400" b="1" dirty="0"/>
          </a:p>
          <a:p>
            <a:r>
              <a:rPr lang="en-US" sz="2400" dirty="0" smtClean="0"/>
              <a:t>The </a:t>
            </a:r>
            <a:r>
              <a:rPr lang="en-US" sz="2400" dirty="0"/>
              <a:t>precipitate forms a layer of scum which is continuously scraped off to fall into a sloped annular channel. </a:t>
            </a:r>
            <a:endParaRPr lang="en-US" sz="2400" dirty="0" smtClean="0"/>
          </a:p>
          <a:p>
            <a:r>
              <a:rPr lang="en-US" sz="2400" dirty="0" smtClean="0"/>
              <a:t>Clarified </a:t>
            </a:r>
            <a:r>
              <a:rPr lang="en-US" sz="2400" dirty="0"/>
              <a:t>liquor leaves the vessel from underneath via an adjustable weir box at the operating level of the clarifier, similar to the mud off-take in the </a:t>
            </a:r>
            <a:r>
              <a:rPr lang="en-US" sz="2400" dirty="0" err="1"/>
              <a:t>rawhouse</a:t>
            </a:r>
            <a:r>
              <a:rPr lang="en-US" sz="2400" dirty="0"/>
              <a:t> </a:t>
            </a:r>
            <a:r>
              <a:rPr lang="en-US" sz="2400" dirty="0" err="1"/>
              <a:t>Rapidorr</a:t>
            </a:r>
            <a:r>
              <a:rPr lang="en-US" sz="2400" dirty="0"/>
              <a:t>.</a:t>
            </a:r>
          </a:p>
          <a:p>
            <a:r>
              <a:rPr lang="en-US" sz="2400" dirty="0"/>
              <a:t>A portion of clarified liquor is led back upstream for aeration </a:t>
            </a:r>
            <a:r>
              <a:rPr lang="en-US" sz="2400" dirty="0" smtClean="0"/>
              <a:t>.</a:t>
            </a:r>
            <a:endParaRPr lang="en-US" sz="2400" dirty="0"/>
          </a:p>
          <a:p>
            <a:r>
              <a:rPr lang="en-US" sz="2400" dirty="0"/>
              <a:t>The scum floated off the clarifier is diluted with water at 80°C, reaerated dosed with </a:t>
            </a:r>
            <a:r>
              <a:rPr lang="en-US" sz="2400" dirty="0" err="1"/>
              <a:t>Taloflote</a:t>
            </a:r>
            <a:r>
              <a:rPr lang="en-US" sz="2400" dirty="0"/>
              <a:t>, and treated in a small de-sweetening flotation clarifier. </a:t>
            </a:r>
            <a:endParaRPr lang="en-US" sz="2400" dirty="0" smtClean="0"/>
          </a:p>
          <a:p>
            <a:r>
              <a:rPr lang="en-US" sz="2400" dirty="0" smtClean="0"/>
              <a:t>The </a:t>
            </a:r>
            <a:r>
              <a:rPr lang="en-US" sz="2400" dirty="0" err="1"/>
              <a:t>sweetwater</a:t>
            </a:r>
            <a:r>
              <a:rPr lang="en-US" sz="2400" dirty="0"/>
              <a:t> is used in the melting station while the mud is recycled to mixed juice in the </a:t>
            </a:r>
            <a:r>
              <a:rPr lang="en-US" sz="2400" dirty="0" err="1"/>
              <a:t>rawhouse</a:t>
            </a:r>
            <a:r>
              <a:rPr lang="en-US" sz="2400" dirty="0"/>
              <a:t>.</a:t>
            </a:r>
          </a:p>
        </p:txBody>
      </p:sp>
    </p:spTree>
    <p:extLst>
      <p:ext uri="{BB962C8B-B14F-4D97-AF65-F5344CB8AC3E}">
        <p14:creationId xmlns:p14="http://schemas.microsoft.com/office/powerpoint/2010/main" val="273326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sz="2400" b="1" dirty="0"/>
              <a:t>Flotation </a:t>
            </a:r>
            <a:r>
              <a:rPr lang="en-US" sz="2400" b="1" dirty="0" smtClean="0"/>
              <a:t>clarification (cont.) </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44" y="2060848"/>
            <a:ext cx="5225752" cy="391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801" r="31230" b="50000"/>
          <a:stretch/>
        </p:blipFill>
        <p:spPr bwMode="auto">
          <a:xfrm>
            <a:off x="1619672" y="5922513"/>
            <a:ext cx="6199163" cy="6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528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err="1" smtClean="0"/>
              <a:t>Phosphatation</a:t>
            </a:r>
            <a:r>
              <a:rPr lang="en-US" sz="4800" dirty="0" smtClean="0"/>
              <a:t> (cont.)</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marL="0" lvl="0" indent="0">
              <a:buNone/>
            </a:pPr>
            <a:r>
              <a:rPr lang="en-US" b="1" dirty="0"/>
              <a:t>Filtration of clarified liquor</a:t>
            </a:r>
          </a:p>
          <a:p>
            <a:r>
              <a:rPr lang="en-US" dirty="0"/>
              <a:t>Carryover of precipitate is inevitable. </a:t>
            </a:r>
            <a:endParaRPr lang="en-US" dirty="0" smtClean="0"/>
          </a:p>
          <a:p>
            <a:r>
              <a:rPr lang="en-US" dirty="0" smtClean="0"/>
              <a:t>Scum </a:t>
            </a:r>
            <a:r>
              <a:rPr lang="en-US" dirty="0"/>
              <a:t>would cause fouling of the ion exchange resin bed and must therefore be removed. </a:t>
            </a:r>
            <a:endParaRPr lang="en-US" dirty="0" smtClean="0"/>
          </a:p>
          <a:p>
            <a:r>
              <a:rPr lang="en-US" dirty="0" smtClean="0"/>
              <a:t>Filtration </a:t>
            </a:r>
            <a:r>
              <a:rPr lang="en-US" dirty="0"/>
              <a:t>is done in rotary leaf filters coated with a filter aid to </a:t>
            </a:r>
            <a:r>
              <a:rPr lang="en-US" dirty="0" err="1"/>
              <a:t>optimise</a:t>
            </a:r>
            <a:r>
              <a:rPr lang="en-US" dirty="0"/>
              <a:t> solids removal.</a:t>
            </a:r>
            <a:endParaRPr lang="en-US" b="1" dirty="0"/>
          </a:p>
        </p:txBody>
      </p:sp>
    </p:spTree>
    <p:extLst>
      <p:ext uri="{BB962C8B-B14F-4D97-AF65-F5344CB8AC3E}">
        <p14:creationId xmlns:p14="http://schemas.microsoft.com/office/powerpoint/2010/main" val="266308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Sugar Colourants</a:t>
            </a:r>
            <a:endParaRPr lang="en-ZA" sz="4400" dirty="0"/>
          </a:p>
        </p:txBody>
      </p:sp>
      <p:sp>
        <p:nvSpPr>
          <p:cNvPr id="5" name="Content Placeholder 2"/>
          <p:cNvSpPr>
            <a:spLocks noGrp="1"/>
          </p:cNvSpPr>
          <p:nvPr>
            <p:ph idx="1"/>
          </p:nvPr>
        </p:nvSpPr>
        <p:spPr>
          <a:xfrm>
            <a:off x="467544" y="1484784"/>
            <a:ext cx="8208912" cy="5256584"/>
          </a:xfrm>
          <a:solidFill>
            <a:schemeClr val="bg1">
              <a:lumMod val="95000"/>
              <a:alpha val="75000"/>
            </a:schemeClr>
          </a:solidFill>
          <a:scene3d>
            <a:camera prst="orthographicFront"/>
            <a:lightRig rig="threePt" dir="t"/>
          </a:scene3d>
          <a:sp3d>
            <a:bevelT/>
          </a:sp3d>
        </p:spPr>
        <p:txBody>
          <a:bodyPr>
            <a:noAutofit/>
          </a:bodyPr>
          <a:lstStyle/>
          <a:p>
            <a:r>
              <a:rPr lang="en-US" sz="2800" dirty="0" err="1"/>
              <a:t>Colour</a:t>
            </a:r>
            <a:r>
              <a:rPr lang="en-US" sz="2800" dirty="0"/>
              <a:t> in sugar is a complex mixture of many different chemicals. </a:t>
            </a:r>
            <a:endParaRPr lang="en-US" sz="2800" dirty="0" smtClean="0"/>
          </a:p>
          <a:p>
            <a:r>
              <a:rPr lang="en-US" sz="2800" dirty="0" err="1" smtClean="0"/>
              <a:t>Colour</a:t>
            </a:r>
            <a:r>
              <a:rPr lang="en-US" sz="2800" dirty="0" smtClean="0"/>
              <a:t> </a:t>
            </a:r>
            <a:r>
              <a:rPr lang="en-US" sz="2800" dirty="0"/>
              <a:t>can originate in the cane plant, can be modified during the process, or can come from contamination during processing. </a:t>
            </a:r>
            <a:endParaRPr lang="en-US" sz="2800" dirty="0" smtClean="0"/>
          </a:p>
          <a:p>
            <a:r>
              <a:rPr lang="en-US" sz="2800" dirty="0" err="1"/>
              <a:t>Colourants</a:t>
            </a:r>
            <a:r>
              <a:rPr lang="en-US" sz="2800" dirty="0"/>
              <a:t> </a:t>
            </a:r>
            <a:r>
              <a:rPr lang="en-US" sz="2800" dirty="0" smtClean="0"/>
              <a:t>can </a:t>
            </a:r>
            <a:r>
              <a:rPr lang="en-US" sz="2800" dirty="0"/>
              <a:t>be classified according to molecular weights.</a:t>
            </a:r>
          </a:p>
          <a:p>
            <a:r>
              <a:rPr lang="en-US" sz="2800" dirty="0"/>
              <a:t>Most sugars </a:t>
            </a:r>
            <a:r>
              <a:rPr lang="en-US" sz="2800" dirty="0" err="1"/>
              <a:t>colourants</a:t>
            </a:r>
            <a:r>
              <a:rPr lang="en-US" sz="2800" dirty="0"/>
              <a:t> are pale at pH 4 due to low </a:t>
            </a:r>
            <a:r>
              <a:rPr lang="en-US" sz="2800" dirty="0" err="1"/>
              <a:t>ionisation</a:t>
            </a:r>
            <a:r>
              <a:rPr lang="en-US" sz="2800" dirty="0"/>
              <a:t> at this </a:t>
            </a:r>
            <a:r>
              <a:rPr lang="en-US" sz="2800" dirty="0" err="1"/>
              <a:t>pH.</a:t>
            </a:r>
            <a:r>
              <a:rPr lang="en-US" sz="2800" dirty="0"/>
              <a:t> </a:t>
            </a:r>
            <a:endParaRPr lang="en-US" sz="2800" dirty="0" smtClean="0"/>
          </a:p>
          <a:p>
            <a:r>
              <a:rPr lang="en-US" sz="2800" dirty="0" smtClean="0"/>
              <a:t>At </a:t>
            </a:r>
            <a:r>
              <a:rPr lang="en-US" sz="2800" dirty="0"/>
              <a:t>pH 9 </a:t>
            </a:r>
            <a:r>
              <a:rPr lang="en-US" sz="2800" dirty="0" err="1"/>
              <a:t>ionisation</a:t>
            </a:r>
            <a:r>
              <a:rPr lang="en-US" sz="2800" dirty="0"/>
              <a:t> is almost complete and </a:t>
            </a:r>
            <a:r>
              <a:rPr lang="en-US" sz="2800" dirty="0" err="1"/>
              <a:t>colourants</a:t>
            </a:r>
            <a:r>
              <a:rPr lang="en-US" sz="2800" dirty="0"/>
              <a:t> are darker</a:t>
            </a:r>
            <a:r>
              <a:rPr lang="en-US" sz="2800" dirty="0" smtClean="0"/>
              <a:t>.</a:t>
            </a:r>
            <a:endParaRPr lang="en-US" sz="2800" dirty="0"/>
          </a:p>
        </p:txBody>
      </p:sp>
    </p:spTree>
    <p:extLst>
      <p:ext uri="{BB962C8B-B14F-4D97-AF65-F5344CB8AC3E}">
        <p14:creationId xmlns:p14="http://schemas.microsoft.com/office/powerpoint/2010/main" val="2144439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Assessment of </a:t>
            </a:r>
            <a:r>
              <a:rPr lang="en-US" sz="4800" dirty="0" err="1" smtClean="0"/>
              <a:t>Phosphatation</a:t>
            </a:r>
            <a:endParaRPr lang="en-US" sz="4800" dirty="0"/>
          </a:p>
        </p:txBody>
      </p:sp>
      <p:sp>
        <p:nvSpPr>
          <p:cNvPr id="2" name="Content Placeholder 1"/>
          <p:cNvSpPr>
            <a:spLocks noGrp="1"/>
          </p:cNvSpPr>
          <p:nvPr>
            <p:ph idx="1"/>
          </p:nvPr>
        </p:nvSpPr>
        <p:spPr>
          <a:xfrm>
            <a:off x="457200" y="1600200"/>
            <a:ext cx="8229600" cy="4925144"/>
          </a:xfrm>
        </p:spPr>
        <p:txBody>
          <a:bodyPr>
            <a:noAutofit/>
          </a:bodyPr>
          <a:lstStyle/>
          <a:p>
            <a:pPr>
              <a:spcBef>
                <a:spcPts val="0"/>
              </a:spcBef>
            </a:pPr>
            <a:r>
              <a:rPr lang="en-US" sz="2400" b="1" dirty="0" smtClean="0"/>
              <a:t>Advantages:</a:t>
            </a:r>
          </a:p>
          <a:p>
            <a:pPr lvl="1">
              <a:spcBef>
                <a:spcPts val="0"/>
              </a:spcBef>
            </a:pPr>
            <a:r>
              <a:rPr lang="en-US" sz="2400" dirty="0" smtClean="0"/>
              <a:t>The </a:t>
            </a:r>
            <a:r>
              <a:rPr lang="en-US" sz="2400" dirty="0"/>
              <a:t>capital investment is lower when compared to </a:t>
            </a:r>
            <a:r>
              <a:rPr lang="en-US" sz="2400" dirty="0" err="1"/>
              <a:t>carbonatation</a:t>
            </a:r>
            <a:r>
              <a:rPr lang="en-US" sz="2400" dirty="0"/>
              <a:t>. </a:t>
            </a:r>
            <a:endParaRPr lang="en-US" sz="2400" dirty="0" smtClean="0"/>
          </a:p>
          <a:p>
            <a:pPr lvl="1">
              <a:spcBef>
                <a:spcPts val="0"/>
              </a:spcBef>
            </a:pPr>
            <a:r>
              <a:rPr lang="en-US" sz="2400" dirty="0" smtClean="0"/>
              <a:t>The </a:t>
            </a:r>
            <a:r>
              <a:rPr lang="en-US" sz="2400" dirty="0"/>
              <a:t>plant is easy to automate, neat and compact as gases (large volumes) are not used. </a:t>
            </a:r>
            <a:endParaRPr lang="en-US" sz="2400" dirty="0" smtClean="0"/>
          </a:p>
          <a:p>
            <a:pPr lvl="1">
              <a:spcBef>
                <a:spcPts val="0"/>
              </a:spcBef>
            </a:pPr>
            <a:r>
              <a:rPr lang="en-US" sz="2400" dirty="0" smtClean="0"/>
              <a:t>A </a:t>
            </a:r>
            <a:r>
              <a:rPr lang="en-US" sz="2400" dirty="0"/>
              <a:t>relatively small amount of </a:t>
            </a:r>
            <a:r>
              <a:rPr lang="en-US" sz="2400" dirty="0" err="1"/>
              <a:t>sweetwater</a:t>
            </a:r>
            <a:r>
              <a:rPr lang="en-US" sz="2400" dirty="0"/>
              <a:t> is generated.</a:t>
            </a:r>
          </a:p>
          <a:p>
            <a:pPr>
              <a:spcBef>
                <a:spcPts val="0"/>
              </a:spcBef>
            </a:pPr>
            <a:r>
              <a:rPr lang="en-US" sz="2400" b="1" dirty="0" smtClean="0"/>
              <a:t>Disadvantages:</a:t>
            </a:r>
          </a:p>
          <a:p>
            <a:pPr lvl="1">
              <a:spcBef>
                <a:spcPts val="0"/>
              </a:spcBef>
            </a:pPr>
            <a:r>
              <a:rPr lang="en-US" sz="2400" dirty="0"/>
              <a:t>T</a:t>
            </a:r>
            <a:r>
              <a:rPr lang="en-US" sz="2400" dirty="0" smtClean="0"/>
              <a:t>he </a:t>
            </a:r>
            <a:r>
              <a:rPr lang="en-US" sz="2400" dirty="0"/>
              <a:t>extent of </a:t>
            </a:r>
            <a:r>
              <a:rPr lang="en-US" sz="2400" dirty="0" err="1"/>
              <a:t>colour</a:t>
            </a:r>
            <a:r>
              <a:rPr lang="en-US" sz="2400" dirty="0"/>
              <a:t> removal is only half of what can be obtained by </a:t>
            </a:r>
            <a:r>
              <a:rPr lang="en-US" sz="2400" dirty="0" err="1"/>
              <a:t>carbonatation</a:t>
            </a:r>
            <a:r>
              <a:rPr lang="en-US" sz="2400" dirty="0"/>
              <a:t>. </a:t>
            </a:r>
            <a:endParaRPr lang="en-US" sz="2400" dirty="0" smtClean="0"/>
          </a:p>
          <a:p>
            <a:pPr lvl="1">
              <a:spcBef>
                <a:spcPts val="0"/>
              </a:spcBef>
            </a:pPr>
            <a:r>
              <a:rPr lang="en-US" sz="2400" dirty="0" smtClean="0"/>
              <a:t>Chemical </a:t>
            </a:r>
            <a:r>
              <a:rPr lang="en-US" sz="2400" dirty="0"/>
              <a:t>costs are higher as both </a:t>
            </a:r>
            <a:r>
              <a:rPr lang="en-US" sz="2400" dirty="0" err="1"/>
              <a:t>Talofloc</a:t>
            </a:r>
            <a:r>
              <a:rPr lang="en-US" sz="2400" dirty="0"/>
              <a:t> and </a:t>
            </a:r>
            <a:r>
              <a:rPr lang="en-US" sz="2400" dirty="0" err="1"/>
              <a:t>Taloflote</a:t>
            </a:r>
            <a:r>
              <a:rPr lang="en-US" sz="2400" dirty="0"/>
              <a:t> are expensive. </a:t>
            </a:r>
            <a:endParaRPr lang="en-US" sz="2400" dirty="0" smtClean="0"/>
          </a:p>
          <a:p>
            <a:pPr lvl="1">
              <a:spcBef>
                <a:spcPts val="0"/>
              </a:spcBef>
            </a:pPr>
            <a:r>
              <a:rPr lang="en-US" sz="2400" dirty="0" smtClean="0"/>
              <a:t>Resin </a:t>
            </a:r>
            <a:r>
              <a:rPr lang="en-US" sz="2400" dirty="0"/>
              <a:t>life is reduced where ion exchange follows </a:t>
            </a:r>
            <a:r>
              <a:rPr lang="en-US" sz="2400" dirty="0" err="1"/>
              <a:t>phosphatation</a:t>
            </a:r>
            <a:r>
              <a:rPr lang="en-US" sz="2400" dirty="0"/>
              <a:t>.</a:t>
            </a:r>
          </a:p>
        </p:txBody>
      </p:sp>
    </p:spTree>
    <p:extLst>
      <p:ext uri="{BB962C8B-B14F-4D97-AF65-F5344CB8AC3E}">
        <p14:creationId xmlns:p14="http://schemas.microsoft.com/office/powerpoint/2010/main" val="119482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a:t>
            </a:r>
            <a:endParaRPr lang="en-US" sz="4800" dirty="0"/>
          </a:p>
        </p:txBody>
      </p:sp>
      <p:sp>
        <p:nvSpPr>
          <p:cNvPr id="2" name="Content Placeholder 1"/>
          <p:cNvSpPr>
            <a:spLocks noGrp="1"/>
          </p:cNvSpPr>
          <p:nvPr>
            <p:ph idx="1"/>
          </p:nvPr>
        </p:nvSpPr>
        <p:spPr>
          <a:xfrm>
            <a:off x="457200" y="1600200"/>
            <a:ext cx="8229600" cy="4925144"/>
          </a:xfrm>
        </p:spPr>
        <p:txBody>
          <a:bodyPr>
            <a:normAutofit fontScale="77500" lnSpcReduction="20000"/>
          </a:bodyPr>
          <a:lstStyle/>
          <a:p>
            <a:pPr marL="0" lvl="0" indent="0">
              <a:buNone/>
            </a:pPr>
            <a:r>
              <a:rPr lang="en-US" sz="3600" b="1" dirty="0"/>
              <a:t>Ion exchange resins</a:t>
            </a:r>
          </a:p>
          <a:p>
            <a:r>
              <a:rPr lang="en-US" sz="3600" dirty="0"/>
              <a:t>Two major categories of resins are in use:</a:t>
            </a:r>
          </a:p>
          <a:p>
            <a:pPr lvl="1"/>
            <a:r>
              <a:rPr lang="en-US" dirty="0" err="1"/>
              <a:t>Polystyrenic</a:t>
            </a:r>
            <a:r>
              <a:rPr lang="en-US" dirty="0"/>
              <a:t> Resins: </a:t>
            </a:r>
            <a:endParaRPr lang="en-US" dirty="0" smtClean="0"/>
          </a:p>
          <a:p>
            <a:pPr lvl="2"/>
            <a:r>
              <a:rPr lang="en-US" dirty="0" smtClean="0"/>
              <a:t>This </a:t>
            </a:r>
            <a:r>
              <a:rPr lang="en-US" dirty="0"/>
              <a:t>type removes </a:t>
            </a:r>
            <a:r>
              <a:rPr lang="en-US" dirty="0" err="1"/>
              <a:t>colour</a:t>
            </a:r>
            <a:r>
              <a:rPr lang="en-US" dirty="0"/>
              <a:t> by both adsorption and ion exchange.</a:t>
            </a:r>
          </a:p>
          <a:p>
            <a:pPr lvl="1"/>
            <a:r>
              <a:rPr lang="en-US" dirty="0" err="1"/>
              <a:t>Polyacrylic</a:t>
            </a:r>
            <a:r>
              <a:rPr lang="en-US" dirty="0"/>
              <a:t> Resins: </a:t>
            </a:r>
            <a:endParaRPr lang="en-US" dirty="0" smtClean="0"/>
          </a:p>
          <a:p>
            <a:pPr lvl="2"/>
            <a:r>
              <a:rPr lang="en-US" dirty="0" err="1" smtClean="0"/>
              <a:t>Colour</a:t>
            </a:r>
            <a:r>
              <a:rPr lang="en-US" dirty="0" smtClean="0"/>
              <a:t> </a:t>
            </a:r>
            <a:r>
              <a:rPr lang="en-US" dirty="0"/>
              <a:t>removal is mainly by ion exchange, adsorption is minimal. </a:t>
            </a:r>
            <a:endParaRPr lang="en-US" dirty="0" smtClean="0"/>
          </a:p>
          <a:p>
            <a:pPr lvl="2"/>
            <a:r>
              <a:rPr lang="en-US" dirty="0" smtClean="0"/>
              <a:t>The </a:t>
            </a:r>
            <a:r>
              <a:rPr lang="en-US" dirty="0"/>
              <a:t>advantage of this type is that it is less subject to fouling. </a:t>
            </a:r>
          </a:p>
          <a:p>
            <a:r>
              <a:rPr lang="en-US" sz="3600" dirty="0"/>
              <a:t>Most sugar </a:t>
            </a:r>
            <a:r>
              <a:rPr lang="en-US" sz="3600" dirty="0" err="1"/>
              <a:t>colourants</a:t>
            </a:r>
            <a:r>
              <a:rPr lang="en-US" sz="3600" dirty="0"/>
              <a:t> have negative charges. </a:t>
            </a:r>
            <a:endParaRPr lang="en-US" sz="3600" dirty="0" smtClean="0"/>
          </a:p>
          <a:p>
            <a:r>
              <a:rPr lang="en-US" sz="3600" dirty="0" smtClean="0"/>
              <a:t>The </a:t>
            </a:r>
            <a:r>
              <a:rPr lang="en-US" sz="3600" dirty="0"/>
              <a:t>chloride ion attached to the resins, also negatively charged, repels the </a:t>
            </a:r>
            <a:r>
              <a:rPr lang="en-US" sz="3600" dirty="0" err="1"/>
              <a:t>colour</a:t>
            </a:r>
            <a:r>
              <a:rPr lang="en-US" sz="3600" dirty="0"/>
              <a:t> body. </a:t>
            </a:r>
            <a:endParaRPr lang="en-US" sz="3600" dirty="0" smtClean="0"/>
          </a:p>
          <a:p>
            <a:r>
              <a:rPr lang="en-US" sz="3600" dirty="0" smtClean="0"/>
              <a:t>The </a:t>
            </a:r>
            <a:r>
              <a:rPr lang="en-US" sz="3600" dirty="0"/>
              <a:t>chloride ion goes into solution while the </a:t>
            </a:r>
            <a:r>
              <a:rPr lang="en-US" sz="3600" dirty="0" err="1"/>
              <a:t>colour</a:t>
            </a:r>
            <a:r>
              <a:rPr lang="en-US" sz="3600" dirty="0"/>
              <a:t> body, having greater affinity for the resin, attaches itself to </a:t>
            </a:r>
            <a:r>
              <a:rPr lang="en-US" sz="3600" dirty="0" smtClean="0"/>
              <a:t>it.</a:t>
            </a:r>
          </a:p>
        </p:txBody>
      </p:sp>
    </p:spTree>
    <p:extLst>
      <p:ext uri="{BB962C8B-B14F-4D97-AF65-F5344CB8AC3E}">
        <p14:creationId xmlns:p14="http://schemas.microsoft.com/office/powerpoint/2010/main" val="4252961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10000"/>
          </a:bodyPr>
          <a:lstStyle/>
          <a:p>
            <a:pPr marL="0" lvl="0" indent="0">
              <a:buNone/>
            </a:pPr>
            <a:r>
              <a:rPr lang="en-US" sz="3600" b="1" dirty="0"/>
              <a:t>Ion exchange </a:t>
            </a:r>
            <a:r>
              <a:rPr lang="en-US" sz="3600" b="1" dirty="0" smtClean="0"/>
              <a:t>resins (cont.)</a:t>
            </a:r>
            <a:endParaRPr lang="en-US" sz="3600" b="1" dirty="0"/>
          </a:p>
          <a:p>
            <a:r>
              <a:rPr lang="en-US" sz="3600" dirty="0" smtClean="0"/>
              <a:t>This </a:t>
            </a:r>
            <a:r>
              <a:rPr lang="en-US" sz="3600" dirty="0"/>
              <a:t>increase in liquor chloride content increases ash in </a:t>
            </a:r>
            <a:r>
              <a:rPr lang="en-US" sz="3600" dirty="0" smtClean="0"/>
              <a:t>sugar.</a:t>
            </a:r>
            <a:endParaRPr lang="en-US" sz="3600" dirty="0"/>
          </a:p>
          <a:p>
            <a:r>
              <a:rPr lang="en-US" sz="3600" dirty="0"/>
              <a:t>Some </a:t>
            </a:r>
            <a:r>
              <a:rPr lang="en-US" sz="3600" dirty="0" err="1"/>
              <a:t>colour</a:t>
            </a:r>
            <a:r>
              <a:rPr lang="en-US" sz="3600" dirty="0"/>
              <a:t> bodies pass through the pores of the resin beads and become fixed onto the inside cavities, giving rise to </a:t>
            </a:r>
            <a:r>
              <a:rPr lang="en-US" sz="3600" dirty="0" err="1"/>
              <a:t>polymerised</a:t>
            </a:r>
            <a:r>
              <a:rPr lang="en-US" sz="3600" dirty="0"/>
              <a:t> </a:t>
            </a:r>
            <a:r>
              <a:rPr lang="en-US" sz="3600" dirty="0" err="1"/>
              <a:t>colourants</a:t>
            </a:r>
            <a:r>
              <a:rPr lang="en-US" sz="3600" dirty="0" smtClean="0"/>
              <a:t>.</a:t>
            </a:r>
          </a:p>
          <a:p>
            <a:r>
              <a:rPr lang="en-US" dirty="0"/>
              <a:t>The capacity of the resin for </a:t>
            </a:r>
            <a:r>
              <a:rPr lang="en-US" dirty="0" err="1"/>
              <a:t>colour</a:t>
            </a:r>
            <a:r>
              <a:rPr lang="en-US" dirty="0"/>
              <a:t> removal decreases with use, depending on the nature of the </a:t>
            </a:r>
            <a:r>
              <a:rPr lang="en-US" dirty="0" err="1"/>
              <a:t>colourants</a:t>
            </a:r>
            <a:r>
              <a:rPr lang="en-US" dirty="0"/>
              <a:t> being removed. </a:t>
            </a:r>
            <a:endParaRPr lang="en-US" dirty="0" smtClean="0"/>
          </a:p>
          <a:p>
            <a:endParaRPr lang="en-US" dirty="0"/>
          </a:p>
        </p:txBody>
      </p:sp>
    </p:spTree>
    <p:extLst>
      <p:ext uri="{BB962C8B-B14F-4D97-AF65-F5344CB8AC3E}">
        <p14:creationId xmlns:p14="http://schemas.microsoft.com/office/powerpoint/2010/main" val="3263127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70000" lnSpcReduction="20000"/>
          </a:bodyPr>
          <a:lstStyle/>
          <a:p>
            <a:pPr marL="0" lvl="0" indent="0">
              <a:buNone/>
            </a:pPr>
            <a:r>
              <a:rPr lang="en-US" sz="3600" b="1" dirty="0"/>
              <a:t>Ion exchange </a:t>
            </a:r>
            <a:r>
              <a:rPr lang="en-US" sz="3600" b="1" dirty="0" smtClean="0"/>
              <a:t>resins (cont.)</a:t>
            </a:r>
            <a:endParaRPr lang="en-US" sz="3600" b="1" dirty="0"/>
          </a:p>
          <a:p>
            <a:r>
              <a:rPr lang="en-US" dirty="0" smtClean="0"/>
              <a:t>If </a:t>
            </a:r>
            <a:r>
              <a:rPr lang="en-US" dirty="0"/>
              <a:t>the </a:t>
            </a:r>
            <a:r>
              <a:rPr lang="en-US" dirty="0" err="1"/>
              <a:t>colour</a:t>
            </a:r>
            <a:r>
              <a:rPr lang="en-US" dirty="0"/>
              <a:t> removal capacity of new resin is taken as 100% the table below gives the fall-off in efficiency for various stages of resin life</a:t>
            </a:r>
            <a:r>
              <a:rPr lang="en-US" dirty="0" smtClean="0"/>
              <a:t>:</a:t>
            </a:r>
          </a:p>
          <a:p>
            <a:endParaRPr lang="en-US" dirty="0" smtClean="0"/>
          </a:p>
          <a:p>
            <a:endParaRPr lang="en-US" dirty="0"/>
          </a:p>
          <a:p>
            <a:endParaRPr lang="en-US" dirty="0" smtClean="0"/>
          </a:p>
          <a:p>
            <a:endParaRPr lang="en-US" dirty="0" smtClean="0"/>
          </a:p>
          <a:p>
            <a:endParaRPr lang="en-US" dirty="0"/>
          </a:p>
          <a:p>
            <a:r>
              <a:rPr lang="en-US" dirty="0" smtClean="0"/>
              <a:t>Resin </a:t>
            </a:r>
            <a:r>
              <a:rPr lang="en-US" dirty="0"/>
              <a:t>is good for typically 250 – 350 cycles, with each cycle representing 50 – 100 bed volumes of liquor.</a:t>
            </a:r>
          </a:p>
          <a:p>
            <a:r>
              <a:rPr lang="en-US" dirty="0"/>
              <a:t>Two types of deterioration of resin occur:</a:t>
            </a:r>
          </a:p>
          <a:p>
            <a:pPr lvl="1"/>
            <a:r>
              <a:rPr lang="en-US" dirty="0"/>
              <a:t>Mechanical breakdown: Resultant fines cause resistance to flow.</a:t>
            </a:r>
            <a:endParaRPr lang="en-US" dirty="0"/>
          </a:p>
          <a:p>
            <a:pPr lvl="1"/>
            <a:r>
              <a:rPr lang="en-US" dirty="0"/>
              <a:t>Fouling of pores and surfaces: Precipitates and organic impurities cause fouling</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6874135"/>
              </p:ext>
            </p:extLst>
          </p:nvPr>
        </p:nvGraphicFramePr>
        <p:xfrm>
          <a:off x="1254460" y="2924944"/>
          <a:ext cx="6696744" cy="1524000"/>
        </p:xfrm>
        <a:graphic>
          <a:graphicData uri="http://schemas.openxmlformats.org/drawingml/2006/table">
            <a:tbl>
              <a:tblPr firstRow="1" firstCol="1" bandRow="1">
                <a:tableStyleId>{775DCB02-9BB8-47FD-8907-85C794F793BA}</a:tableStyleId>
              </a:tblPr>
              <a:tblGrid>
                <a:gridCol w="3251027"/>
                <a:gridCol w="3445717"/>
              </a:tblGrid>
              <a:tr h="0">
                <a:tc>
                  <a:txBody>
                    <a:bodyPr/>
                    <a:lstStyle/>
                    <a:p>
                      <a:pPr algn="ctr">
                        <a:spcBef>
                          <a:spcPts val="400"/>
                        </a:spcBef>
                        <a:spcAft>
                          <a:spcPts val="400"/>
                        </a:spcAft>
                      </a:pPr>
                      <a:r>
                        <a:rPr lang="en-ZA" sz="2000" b="1" dirty="0">
                          <a:solidFill>
                            <a:schemeClr val="bg1"/>
                          </a:solidFill>
                          <a:effectLst/>
                        </a:rPr>
                        <a:t>Period of resin life</a:t>
                      </a:r>
                      <a:endParaRPr lang="en-US" sz="2000" b="1" dirty="0">
                        <a:solidFill>
                          <a:schemeClr val="bg1"/>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ZA" sz="2000" b="1">
                          <a:solidFill>
                            <a:schemeClr val="bg1"/>
                          </a:solidFill>
                          <a:effectLst/>
                        </a:rPr>
                        <a:t>Colour removal capacity</a:t>
                      </a:r>
                      <a:endParaRPr lang="en-US" sz="2000" b="1">
                        <a:solidFill>
                          <a:schemeClr val="bg1"/>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ZA" sz="2000" b="1" dirty="0">
                          <a:solidFill>
                            <a:schemeClr val="bg1"/>
                          </a:solidFill>
                          <a:effectLst/>
                        </a:rPr>
                        <a:t>1</a:t>
                      </a:r>
                      <a:r>
                        <a:rPr lang="en-ZA" sz="2000" b="1" baseline="30000" dirty="0">
                          <a:solidFill>
                            <a:schemeClr val="bg1"/>
                          </a:solidFill>
                          <a:effectLst/>
                        </a:rPr>
                        <a:t>st</a:t>
                      </a:r>
                      <a:r>
                        <a:rPr lang="en-ZA" sz="2000" b="1" dirty="0">
                          <a:solidFill>
                            <a:schemeClr val="bg1"/>
                          </a:solidFill>
                          <a:effectLst/>
                        </a:rPr>
                        <a:t> few cycles</a:t>
                      </a:r>
                      <a:endParaRPr lang="en-US" sz="2000" b="1" dirty="0">
                        <a:solidFill>
                          <a:schemeClr val="bg1"/>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ZA" sz="2000" b="1" dirty="0">
                          <a:solidFill>
                            <a:schemeClr val="bg1"/>
                          </a:solidFill>
                          <a:effectLst/>
                        </a:rPr>
                        <a:t>85 – 90</a:t>
                      </a:r>
                      <a:endParaRPr lang="en-US" sz="2000" b="1" dirty="0">
                        <a:solidFill>
                          <a:schemeClr val="bg1"/>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ZA" sz="2000" b="1">
                          <a:solidFill>
                            <a:schemeClr val="bg1"/>
                          </a:solidFill>
                          <a:effectLst/>
                        </a:rPr>
                        <a:t>1</a:t>
                      </a:r>
                      <a:r>
                        <a:rPr lang="en-ZA" sz="2000" b="1" baseline="30000">
                          <a:solidFill>
                            <a:schemeClr val="bg1"/>
                          </a:solidFill>
                          <a:effectLst/>
                        </a:rPr>
                        <a:t>st</a:t>
                      </a:r>
                      <a:r>
                        <a:rPr lang="en-ZA" sz="2000" b="1">
                          <a:solidFill>
                            <a:schemeClr val="bg1"/>
                          </a:solidFill>
                          <a:effectLst/>
                        </a:rPr>
                        <a:t> 25% of life</a:t>
                      </a:r>
                      <a:endParaRPr lang="en-US" sz="2000" b="1">
                        <a:solidFill>
                          <a:schemeClr val="bg1"/>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ZA" sz="2000" b="1" dirty="0">
                          <a:solidFill>
                            <a:schemeClr val="bg1"/>
                          </a:solidFill>
                          <a:effectLst/>
                        </a:rPr>
                        <a:t>70</a:t>
                      </a:r>
                      <a:endParaRPr lang="en-US" sz="2000" b="1" dirty="0">
                        <a:solidFill>
                          <a:schemeClr val="bg1"/>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ZA" sz="2000" b="1">
                          <a:solidFill>
                            <a:schemeClr val="bg1"/>
                          </a:solidFill>
                          <a:effectLst/>
                        </a:rPr>
                        <a:t>30 – 40%</a:t>
                      </a:r>
                      <a:endParaRPr lang="en-US" sz="2000" b="1">
                        <a:solidFill>
                          <a:schemeClr val="bg1"/>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ZA" sz="2000" b="1" dirty="0">
                          <a:solidFill>
                            <a:schemeClr val="bg1"/>
                          </a:solidFill>
                          <a:effectLst/>
                        </a:rPr>
                        <a:t>60</a:t>
                      </a:r>
                      <a:endParaRPr lang="en-US" sz="2000" b="1" dirty="0">
                        <a:solidFill>
                          <a:schemeClr val="bg1"/>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ZA" sz="2000" b="1">
                          <a:solidFill>
                            <a:schemeClr val="bg1"/>
                          </a:solidFill>
                          <a:effectLst/>
                        </a:rPr>
                        <a:t>Remainder</a:t>
                      </a:r>
                      <a:endParaRPr lang="en-US" sz="2000" b="1">
                        <a:solidFill>
                          <a:schemeClr val="bg1"/>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ZA" sz="2000" b="1" dirty="0">
                          <a:solidFill>
                            <a:schemeClr val="bg1"/>
                          </a:solidFill>
                          <a:effectLst/>
                        </a:rPr>
                        <a:t>50</a:t>
                      </a:r>
                      <a:endParaRPr lang="en-US" sz="2000" b="1"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46456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600200"/>
            <a:ext cx="3024336" cy="5069160"/>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251520" y="1600200"/>
            <a:ext cx="3024336" cy="5069160"/>
          </a:xfrm>
        </p:spPr>
        <p:txBody>
          <a:bodyPr>
            <a:noAutofit/>
          </a:bodyPr>
          <a:lstStyle/>
          <a:p>
            <a:pPr marL="0" lvl="0" indent="0">
              <a:spcBef>
                <a:spcPts val="0"/>
              </a:spcBef>
              <a:buNone/>
            </a:pPr>
            <a:r>
              <a:rPr lang="en-US" sz="2400" b="1" dirty="0"/>
              <a:t>Resin vessels </a:t>
            </a:r>
          </a:p>
          <a:p>
            <a:pPr>
              <a:spcBef>
                <a:spcPts val="0"/>
              </a:spcBef>
            </a:pPr>
            <a:r>
              <a:rPr lang="en-US" sz="2000" dirty="0"/>
              <a:t>Resin vessels are columns 2.3 – 3.3 m diameter, 3.3 – 4 m high with a bed depth of 0.6 to 2 m. </a:t>
            </a:r>
            <a:endParaRPr lang="en-US" sz="2000" dirty="0" smtClean="0"/>
          </a:p>
          <a:p>
            <a:pPr>
              <a:spcBef>
                <a:spcPts val="0"/>
              </a:spcBef>
            </a:pPr>
            <a:r>
              <a:rPr lang="en-US" sz="2000" dirty="0" smtClean="0"/>
              <a:t>The </a:t>
            </a:r>
            <a:r>
              <a:rPr lang="en-US" sz="2000" dirty="0"/>
              <a:t>high freeboard is required because the resin volume doubles during backwashing. </a:t>
            </a:r>
            <a:endParaRPr lang="en-US" sz="2000" dirty="0" smtClean="0"/>
          </a:p>
          <a:p>
            <a:pPr>
              <a:spcBef>
                <a:spcPts val="0"/>
              </a:spcBef>
            </a:pPr>
            <a:r>
              <a:rPr lang="en-US" sz="2000" dirty="0" smtClean="0"/>
              <a:t>The </a:t>
            </a:r>
            <a:r>
              <a:rPr lang="en-US" sz="2000" dirty="0"/>
              <a:t>inside of the vessel and all piping that come into contact with </a:t>
            </a:r>
            <a:r>
              <a:rPr lang="en-US" sz="2000" dirty="0" err="1"/>
              <a:t>regenerant</a:t>
            </a:r>
            <a:r>
              <a:rPr lang="en-US" sz="2000" dirty="0"/>
              <a:t> chemicals are rubber-lined to prevent corrosion</a:t>
            </a:r>
            <a:r>
              <a:rPr lang="en-US" sz="2000" dirty="0" smtClean="0"/>
              <a:t>.</a:t>
            </a:r>
            <a:endParaRPr lang="en-US" sz="2000" dirty="0"/>
          </a:p>
        </p:txBody>
      </p:sp>
      <p:pic>
        <p:nvPicPr>
          <p:cNvPr id="7" name="Picture 6" descr="Image result for sugar resin vessels"/>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564904"/>
            <a:ext cx="5304634" cy="3255230"/>
          </a:xfrm>
          <a:prstGeom prst="rect">
            <a:avLst/>
          </a:prstGeom>
          <a:noFill/>
          <a:ln>
            <a:noFill/>
          </a:ln>
        </p:spPr>
      </p:pic>
    </p:spTree>
    <p:extLst>
      <p:ext uri="{BB962C8B-B14F-4D97-AF65-F5344CB8AC3E}">
        <p14:creationId xmlns:p14="http://schemas.microsoft.com/office/powerpoint/2010/main" val="3271687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20000"/>
          </a:bodyPr>
          <a:lstStyle/>
          <a:p>
            <a:pPr marL="0" lvl="0" indent="0">
              <a:buNone/>
            </a:pPr>
            <a:r>
              <a:rPr lang="en-US" sz="2800" b="1" dirty="0"/>
              <a:t>Resin </a:t>
            </a:r>
            <a:r>
              <a:rPr lang="en-US" sz="2800" b="1" dirty="0" smtClean="0"/>
              <a:t>vessels (cont.) </a:t>
            </a:r>
            <a:endParaRPr lang="en-US" sz="2800" b="1" dirty="0"/>
          </a:p>
          <a:p>
            <a:r>
              <a:rPr lang="en-US" sz="2800" dirty="0" smtClean="0"/>
              <a:t>A </a:t>
            </a:r>
            <a:r>
              <a:rPr lang="en-US" sz="2800" dirty="0"/>
              <a:t>stainless steel header above the resin bed admits liquor into the vessel while the liquor is withdrawn through wipes covered with woven sieves within the lower part of the resin bed. </a:t>
            </a:r>
            <a:endParaRPr lang="en-US" sz="2800" dirty="0" smtClean="0"/>
          </a:p>
          <a:p>
            <a:r>
              <a:rPr lang="en-US" sz="2800" dirty="0" smtClean="0"/>
              <a:t>Air </a:t>
            </a:r>
            <a:r>
              <a:rPr lang="en-US" sz="2800" dirty="0"/>
              <a:t>pressure within the vessel is about 200 – 300 </a:t>
            </a:r>
            <a:r>
              <a:rPr lang="en-US" sz="2800" dirty="0" err="1"/>
              <a:t>kPa</a:t>
            </a:r>
            <a:r>
              <a:rPr lang="en-US" sz="2800" dirty="0" smtClean="0"/>
              <a:t>.</a:t>
            </a:r>
          </a:p>
          <a:p>
            <a:r>
              <a:rPr lang="en-US" dirty="0"/>
              <a:t>The liquor flowrate through the vessel is normally given in bed volumes of liquor over a specified time. </a:t>
            </a:r>
            <a:endParaRPr lang="en-US" dirty="0" smtClean="0"/>
          </a:p>
          <a:p>
            <a:r>
              <a:rPr lang="en-US" dirty="0" err="1" smtClean="0"/>
              <a:t>Ffor</a:t>
            </a:r>
            <a:r>
              <a:rPr lang="en-US" dirty="0" smtClean="0"/>
              <a:t> </a:t>
            </a:r>
            <a:r>
              <a:rPr lang="en-US" dirty="0"/>
              <a:t>example, if the bed volume is 7m³ and the vessel is operating at 12 bed volumes per hour, the liquor throughput is 84m³ (12x7) per hour</a:t>
            </a:r>
            <a:r>
              <a:rPr lang="en-US" dirty="0" smtClean="0"/>
              <a:t>.</a:t>
            </a:r>
            <a:endParaRPr lang="en-US" dirty="0"/>
          </a:p>
        </p:txBody>
      </p:sp>
    </p:spTree>
    <p:extLst>
      <p:ext uri="{BB962C8B-B14F-4D97-AF65-F5344CB8AC3E}">
        <p14:creationId xmlns:p14="http://schemas.microsoft.com/office/powerpoint/2010/main" val="1704853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lnSpcReduction="10000"/>
          </a:bodyPr>
          <a:lstStyle/>
          <a:p>
            <a:pPr marL="0" lvl="0" indent="0">
              <a:buNone/>
            </a:pPr>
            <a:r>
              <a:rPr lang="en-US" sz="2800" b="1" dirty="0"/>
              <a:t>Regeneration of resin</a:t>
            </a:r>
          </a:p>
          <a:p>
            <a:r>
              <a:rPr lang="en-US" sz="2800" dirty="0"/>
              <a:t>When all the chloride ions within the resin have been replaced by </a:t>
            </a:r>
            <a:r>
              <a:rPr lang="en-US" sz="2800" dirty="0" err="1"/>
              <a:t>colour</a:t>
            </a:r>
            <a:r>
              <a:rPr lang="en-US" sz="2800" dirty="0"/>
              <a:t> bodies the resin is exhausted – it cannot remove more </a:t>
            </a:r>
            <a:r>
              <a:rPr lang="en-US" sz="2800" dirty="0" err="1"/>
              <a:t>colour</a:t>
            </a:r>
            <a:r>
              <a:rPr lang="en-US" sz="2800" dirty="0"/>
              <a:t>. </a:t>
            </a:r>
            <a:endParaRPr lang="en-US" sz="2800" dirty="0" smtClean="0"/>
          </a:p>
          <a:p>
            <a:r>
              <a:rPr lang="en-US" sz="2800" dirty="0" smtClean="0"/>
              <a:t>A </a:t>
            </a:r>
            <a:r>
              <a:rPr lang="en-US" sz="2800" dirty="0"/>
              <a:t>10% </a:t>
            </a:r>
            <a:r>
              <a:rPr lang="en-US" sz="2800" dirty="0" err="1"/>
              <a:t>NaCl</a:t>
            </a:r>
            <a:r>
              <a:rPr lang="en-US" sz="2800" dirty="0"/>
              <a:t> (brine) solution is used for regeneration. </a:t>
            </a:r>
            <a:endParaRPr lang="en-US" sz="2800" dirty="0" smtClean="0"/>
          </a:p>
          <a:p>
            <a:r>
              <a:rPr lang="en-US" sz="2800" dirty="0" smtClean="0"/>
              <a:t>An </a:t>
            </a:r>
            <a:r>
              <a:rPr lang="en-US" sz="2800" dirty="0"/>
              <a:t>increase in the pH of the brine solution is necessary to remove </a:t>
            </a:r>
            <a:r>
              <a:rPr lang="en-US" sz="2800" dirty="0" err="1"/>
              <a:t>polymerised</a:t>
            </a:r>
            <a:r>
              <a:rPr lang="en-US" sz="2800" dirty="0"/>
              <a:t> </a:t>
            </a:r>
            <a:r>
              <a:rPr lang="en-US" sz="2800" dirty="0" err="1"/>
              <a:t>colourants</a:t>
            </a:r>
            <a:r>
              <a:rPr lang="en-US" sz="2800" dirty="0"/>
              <a:t>. </a:t>
            </a:r>
            <a:endParaRPr lang="en-US" sz="2800" dirty="0" smtClean="0"/>
          </a:p>
          <a:p>
            <a:r>
              <a:rPr lang="en-US" sz="2800" dirty="0" smtClean="0"/>
              <a:t>Caustic </a:t>
            </a:r>
            <a:r>
              <a:rPr lang="en-US" sz="2800" dirty="0"/>
              <a:t>soda (</a:t>
            </a:r>
            <a:r>
              <a:rPr lang="en-US" sz="2800" dirty="0" err="1"/>
              <a:t>NaOH</a:t>
            </a:r>
            <a:r>
              <a:rPr lang="en-US" sz="2800" dirty="0"/>
              <a:t>) is added to the brine to bring its pH to 12. </a:t>
            </a:r>
            <a:endParaRPr lang="en-US" sz="2800" dirty="0" smtClean="0"/>
          </a:p>
          <a:p>
            <a:r>
              <a:rPr lang="en-US" sz="2800" dirty="0" smtClean="0"/>
              <a:t>However</a:t>
            </a:r>
            <a:r>
              <a:rPr lang="en-US" sz="2800" dirty="0"/>
              <a:t>, some </a:t>
            </a:r>
            <a:r>
              <a:rPr lang="en-US" sz="2800" dirty="0" err="1"/>
              <a:t>polymerised</a:t>
            </a:r>
            <a:r>
              <a:rPr lang="en-US" sz="2800" dirty="0"/>
              <a:t> </a:t>
            </a:r>
            <a:r>
              <a:rPr lang="en-US" sz="2800" dirty="0" err="1"/>
              <a:t>colourants</a:t>
            </a:r>
            <a:r>
              <a:rPr lang="en-US" sz="2800" dirty="0"/>
              <a:t> form a network within the bead and cannot be removed.</a:t>
            </a:r>
          </a:p>
        </p:txBody>
      </p:sp>
    </p:spTree>
    <p:extLst>
      <p:ext uri="{BB962C8B-B14F-4D97-AF65-F5344CB8AC3E}">
        <p14:creationId xmlns:p14="http://schemas.microsoft.com/office/powerpoint/2010/main" val="1134242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20000"/>
          </a:bodyPr>
          <a:lstStyle/>
          <a:p>
            <a:pPr marL="0" lvl="0" indent="0">
              <a:buNone/>
            </a:pPr>
            <a:r>
              <a:rPr lang="en-US" sz="2800" b="1" dirty="0"/>
              <a:t>Regeneration of </a:t>
            </a:r>
            <a:r>
              <a:rPr lang="en-US" sz="2800" b="1" dirty="0" smtClean="0"/>
              <a:t>resin (cont.)</a:t>
            </a:r>
            <a:endParaRPr lang="en-US" sz="2800" b="1" dirty="0"/>
          </a:p>
          <a:p>
            <a:r>
              <a:rPr lang="en-US" sz="2800" dirty="0"/>
              <a:t>A typical regeneration cycle would occur as follows:</a:t>
            </a:r>
          </a:p>
          <a:p>
            <a:pPr lvl="1"/>
            <a:r>
              <a:rPr lang="en-US" sz="2400" dirty="0"/>
              <a:t>Sweetening off: </a:t>
            </a:r>
            <a:endParaRPr lang="en-US" sz="2400" dirty="0" smtClean="0"/>
          </a:p>
          <a:p>
            <a:pPr lvl="2"/>
            <a:r>
              <a:rPr lang="en-US" sz="2000" dirty="0" smtClean="0"/>
              <a:t>The </a:t>
            </a:r>
            <a:r>
              <a:rPr lang="en-US" sz="2000" dirty="0"/>
              <a:t>bed has handled (say) 70 bed volumes of liquor and is in need of regeneration. </a:t>
            </a:r>
            <a:endParaRPr lang="en-US" sz="2000" dirty="0" smtClean="0"/>
          </a:p>
          <a:p>
            <a:pPr lvl="2"/>
            <a:r>
              <a:rPr lang="en-US" sz="2000" dirty="0" smtClean="0"/>
              <a:t>Liquor </a:t>
            </a:r>
            <a:r>
              <a:rPr lang="en-US" sz="2000" dirty="0"/>
              <a:t>feed is shut and condensate is used to displace the liquor. Fine liquor brix would decrease. </a:t>
            </a:r>
            <a:endParaRPr lang="en-US" sz="2000" dirty="0" smtClean="0"/>
          </a:p>
          <a:p>
            <a:pPr lvl="2"/>
            <a:r>
              <a:rPr lang="en-US" sz="2000" dirty="0" smtClean="0"/>
              <a:t>When </a:t>
            </a:r>
            <a:r>
              <a:rPr lang="en-US" sz="2000" dirty="0"/>
              <a:t>this brix falls below 40% the </a:t>
            </a:r>
            <a:r>
              <a:rPr lang="en-US" sz="2000" dirty="0" err="1"/>
              <a:t>sweetwater</a:t>
            </a:r>
            <a:r>
              <a:rPr lang="en-US" sz="2000" dirty="0"/>
              <a:t> is diverted to the </a:t>
            </a:r>
            <a:r>
              <a:rPr lang="en-US" sz="2000" dirty="0" err="1"/>
              <a:t>melter</a:t>
            </a:r>
            <a:r>
              <a:rPr lang="en-US" sz="2000" dirty="0"/>
              <a:t>. </a:t>
            </a:r>
            <a:endParaRPr lang="en-US" sz="2000" dirty="0" smtClean="0"/>
          </a:p>
          <a:p>
            <a:pPr lvl="2"/>
            <a:r>
              <a:rPr lang="en-US" sz="2000" dirty="0" smtClean="0"/>
              <a:t>Sweetening </a:t>
            </a:r>
            <a:r>
              <a:rPr lang="en-US" sz="2000" dirty="0"/>
              <a:t>off stops when the </a:t>
            </a:r>
            <a:r>
              <a:rPr lang="en-US" sz="2000" dirty="0" err="1"/>
              <a:t>sweetwater</a:t>
            </a:r>
            <a:r>
              <a:rPr lang="en-US" sz="2000" dirty="0"/>
              <a:t> is down to 1% brix.</a:t>
            </a:r>
            <a:endParaRPr lang="en-US" sz="2000" dirty="0"/>
          </a:p>
          <a:p>
            <a:pPr lvl="1"/>
            <a:r>
              <a:rPr lang="en-US" sz="2400" dirty="0"/>
              <a:t>Backwashing: </a:t>
            </a:r>
            <a:endParaRPr lang="en-US" sz="2400" dirty="0" smtClean="0"/>
          </a:p>
          <a:p>
            <a:pPr lvl="2"/>
            <a:r>
              <a:rPr lang="en-US" sz="2000" dirty="0" smtClean="0"/>
              <a:t>The </a:t>
            </a:r>
            <a:r>
              <a:rPr lang="en-US" sz="2000" dirty="0"/>
              <a:t>resin bed acts as a filter, entrapping suspended matter. </a:t>
            </a:r>
            <a:endParaRPr lang="en-US" sz="2000" dirty="0" smtClean="0"/>
          </a:p>
          <a:p>
            <a:pPr lvl="2"/>
            <a:r>
              <a:rPr lang="en-US" sz="2000" dirty="0" smtClean="0"/>
              <a:t>Backwashing </a:t>
            </a:r>
            <a:r>
              <a:rPr lang="en-US" sz="2000" dirty="0"/>
              <a:t>involves forcing condensate upwards through the bed to remove entrapped particles. </a:t>
            </a:r>
            <a:endParaRPr lang="en-US" sz="2000" dirty="0" smtClean="0"/>
          </a:p>
          <a:p>
            <a:pPr lvl="2"/>
            <a:r>
              <a:rPr lang="en-US" sz="2000" dirty="0" smtClean="0"/>
              <a:t>Backwashing </a:t>
            </a:r>
            <a:r>
              <a:rPr lang="en-US" sz="2000" dirty="0"/>
              <a:t>also removes fine resin particles that hinder percolation through the bed</a:t>
            </a:r>
            <a:r>
              <a:rPr lang="en-US" sz="2000" dirty="0" smtClean="0"/>
              <a:t>.</a:t>
            </a:r>
            <a:endParaRPr lang="en-US" sz="2000" dirty="0"/>
          </a:p>
        </p:txBody>
      </p:sp>
    </p:spTree>
    <p:extLst>
      <p:ext uri="{BB962C8B-B14F-4D97-AF65-F5344CB8AC3E}">
        <p14:creationId xmlns:p14="http://schemas.microsoft.com/office/powerpoint/2010/main" val="2401131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92500" lnSpcReduction="10000"/>
          </a:bodyPr>
          <a:lstStyle/>
          <a:p>
            <a:pPr marL="0" lvl="0" indent="0">
              <a:buNone/>
            </a:pPr>
            <a:r>
              <a:rPr lang="en-US" sz="2800" b="1" dirty="0"/>
              <a:t>Regeneration of </a:t>
            </a:r>
            <a:r>
              <a:rPr lang="en-US" sz="2800" b="1" dirty="0" smtClean="0"/>
              <a:t>resin (cont.)</a:t>
            </a:r>
            <a:endParaRPr lang="en-US" sz="2800" b="1" dirty="0"/>
          </a:p>
          <a:p>
            <a:r>
              <a:rPr lang="en-US" sz="2800" dirty="0" smtClean="0"/>
              <a:t>Regeneration </a:t>
            </a:r>
            <a:r>
              <a:rPr lang="en-US" sz="2800" dirty="0"/>
              <a:t>cycle </a:t>
            </a:r>
            <a:r>
              <a:rPr lang="en-US" sz="2800" dirty="0" smtClean="0"/>
              <a:t>(cont.):</a:t>
            </a:r>
            <a:endParaRPr lang="en-US" sz="2800" dirty="0"/>
          </a:p>
          <a:p>
            <a:pPr lvl="1"/>
            <a:r>
              <a:rPr lang="en-US" sz="2400" dirty="0" smtClean="0"/>
              <a:t>Settling</a:t>
            </a:r>
            <a:r>
              <a:rPr lang="en-US" sz="2400" dirty="0"/>
              <a:t>: </a:t>
            </a:r>
            <a:endParaRPr lang="en-US" sz="2400" dirty="0" smtClean="0"/>
          </a:p>
          <a:p>
            <a:pPr lvl="2"/>
            <a:r>
              <a:rPr lang="en-US" sz="2000" dirty="0" smtClean="0"/>
              <a:t>After </a:t>
            </a:r>
            <a:r>
              <a:rPr lang="en-US" sz="2000" dirty="0"/>
              <a:t>backwashing, the beads are allowed to settle for ±10 minutes to form a new bed.</a:t>
            </a:r>
            <a:endParaRPr lang="en-US" sz="2000" dirty="0"/>
          </a:p>
          <a:p>
            <a:pPr lvl="1"/>
            <a:r>
              <a:rPr lang="en-US" sz="2400" dirty="0"/>
              <a:t>Condensate removal: </a:t>
            </a:r>
            <a:endParaRPr lang="en-US" sz="2400" dirty="0" smtClean="0"/>
          </a:p>
          <a:p>
            <a:pPr lvl="2"/>
            <a:r>
              <a:rPr lang="en-US" sz="2000" dirty="0" smtClean="0"/>
              <a:t>Air </a:t>
            </a:r>
            <a:r>
              <a:rPr lang="en-US" sz="2000" dirty="0"/>
              <a:t>pressure is increased, forcing condensate out through the bottom of the bed.</a:t>
            </a:r>
            <a:endParaRPr lang="en-US" sz="2000" dirty="0"/>
          </a:p>
          <a:p>
            <a:pPr lvl="1"/>
            <a:r>
              <a:rPr lang="en-US" sz="2400" dirty="0"/>
              <a:t>Regeneration: </a:t>
            </a:r>
            <a:endParaRPr lang="en-US" sz="2400" dirty="0" smtClean="0"/>
          </a:p>
          <a:p>
            <a:pPr lvl="2"/>
            <a:r>
              <a:rPr lang="en-US" sz="2000" dirty="0" smtClean="0"/>
              <a:t>Firstly</a:t>
            </a:r>
            <a:r>
              <a:rPr lang="en-US" sz="2000" dirty="0"/>
              <a:t>, reclaim brine (“strong” brine from the previous regeneration) is pumped through the bed. </a:t>
            </a:r>
            <a:endParaRPr lang="en-US" sz="2000" dirty="0" smtClean="0"/>
          </a:p>
          <a:p>
            <a:pPr lvl="2"/>
            <a:r>
              <a:rPr lang="en-US" sz="2000" dirty="0" smtClean="0"/>
              <a:t>Secondly</a:t>
            </a:r>
            <a:r>
              <a:rPr lang="en-US" sz="2000" dirty="0"/>
              <a:t>, fresh brine flows through the bed. </a:t>
            </a:r>
            <a:endParaRPr lang="en-US" sz="2000" dirty="0" smtClean="0"/>
          </a:p>
          <a:p>
            <a:pPr lvl="2"/>
            <a:r>
              <a:rPr lang="en-US" sz="2000" dirty="0" smtClean="0"/>
              <a:t>The </a:t>
            </a:r>
            <a:r>
              <a:rPr lang="en-US" sz="2000" dirty="0"/>
              <a:t>efficiency of regeneration can be increased if the resin is allowed to soak for as long as possible</a:t>
            </a:r>
            <a:r>
              <a:rPr lang="en-US" sz="2000" dirty="0" smtClean="0"/>
              <a:t>.</a:t>
            </a:r>
            <a:endParaRPr lang="en-US" sz="2000" dirty="0"/>
          </a:p>
        </p:txBody>
      </p:sp>
    </p:spTree>
    <p:extLst>
      <p:ext uri="{BB962C8B-B14F-4D97-AF65-F5344CB8AC3E}">
        <p14:creationId xmlns:p14="http://schemas.microsoft.com/office/powerpoint/2010/main" val="427718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Ion Exchange (cont.)</a:t>
            </a:r>
            <a:endParaRPr lang="en-US" sz="4800" dirty="0"/>
          </a:p>
        </p:txBody>
      </p:sp>
      <p:sp>
        <p:nvSpPr>
          <p:cNvPr id="2" name="Content Placeholder 1"/>
          <p:cNvSpPr>
            <a:spLocks noGrp="1"/>
          </p:cNvSpPr>
          <p:nvPr>
            <p:ph idx="1"/>
          </p:nvPr>
        </p:nvSpPr>
        <p:spPr>
          <a:xfrm>
            <a:off x="457200" y="1600200"/>
            <a:ext cx="8229600" cy="4925144"/>
          </a:xfrm>
        </p:spPr>
        <p:txBody>
          <a:bodyPr>
            <a:normAutofit fontScale="85000" lnSpcReduction="20000"/>
          </a:bodyPr>
          <a:lstStyle/>
          <a:p>
            <a:pPr marL="0" lvl="0" indent="0">
              <a:buNone/>
            </a:pPr>
            <a:r>
              <a:rPr lang="en-US" sz="2800" b="1" dirty="0"/>
              <a:t>Regeneration of </a:t>
            </a:r>
            <a:r>
              <a:rPr lang="en-US" sz="2800" b="1" dirty="0" smtClean="0"/>
              <a:t>resin (cont.)</a:t>
            </a:r>
            <a:endParaRPr lang="en-US" sz="2800" b="1" dirty="0"/>
          </a:p>
          <a:p>
            <a:r>
              <a:rPr lang="en-US" sz="2800" dirty="0" smtClean="0"/>
              <a:t>Regeneration </a:t>
            </a:r>
            <a:r>
              <a:rPr lang="en-US" sz="2800" dirty="0"/>
              <a:t>cycle </a:t>
            </a:r>
            <a:r>
              <a:rPr lang="en-US" sz="2800" dirty="0" smtClean="0"/>
              <a:t>(cont.):</a:t>
            </a:r>
            <a:endParaRPr lang="en-US" sz="2800" dirty="0"/>
          </a:p>
          <a:p>
            <a:pPr lvl="1"/>
            <a:r>
              <a:rPr lang="en-US" sz="2400" dirty="0" smtClean="0"/>
              <a:t>Desalting</a:t>
            </a:r>
            <a:r>
              <a:rPr lang="en-US" sz="2400" dirty="0"/>
              <a:t>: </a:t>
            </a:r>
            <a:endParaRPr lang="en-US" sz="2400" dirty="0" smtClean="0"/>
          </a:p>
          <a:p>
            <a:pPr lvl="2"/>
            <a:r>
              <a:rPr lang="en-US" sz="2000" dirty="0" smtClean="0"/>
              <a:t>Salt </a:t>
            </a:r>
            <a:r>
              <a:rPr lang="en-US" sz="2000" dirty="0"/>
              <a:t>is flushed out of the resin with condensate, the waste going to effluent except for the latter stage that is directed to the brine reclaim tank. </a:t>
            </a:r>
            <a:endParaRPr lang="en-US" sz="2000" dirty="0" smtClean="0"/>
          </a:p>
          <a:p>
            <a:pPr lvl="2"/>
            <a:r>
              <a:rPr lang="en-US" sz="2000" dirty="0" smtClean="0"/>
              <a:t>This </a:t>
            </a:r>
            <a:r>
              <a:rPr lang="en-US" sz="2000" dirty="0"/>
              <a:t>will be used for the next regeneration (see (e) above). </a:t>
            </a:r>
            <a:endParaRPr lang="en-US" sz="2000" dirty="0" smtClean="0"/>
          </a:p>
          <a:p>
            <a:pPr lvl="2"/>
            <a:r>
              <a:rPr lang="en-US" sz="2000" dirty="0" smtClean="0"/>
              <a:t>After </a:t>
            </a:r>
            <a:r>
              <a:rPr lang="en-US" sz="2000" dirty="0"/>
              <a:t>complete removal of salt, the regeneration is complete.</a:t>
            </a:r>
            <a:endParaRPr lang="en-US" sz="2000" dirty="0"/>
          </a:p>
          <a:p>
            <a:pPr lvl="1"/>
            <a:r>
              <a:rPr lang="en-US" sz="2400" dirty="0"/>
              <a:t>Sweetening on: </a:t>
            </a:r>
            <a:endParaRPr lang="en-US" sz="2400" dirty="0" smtClean="0"/>
          </a:p>
          <a:p>
            <a:pPr lvl="1"/>
            <a:r>
              <a:rPr lang="en-US" sz="2400" dirty="0" smtClean="0"/>
              <a:t>Liquor </a:t>
            </a:r>
            <a:r>
              <a:rPr lang="en-US" sz="2400" dirty="0"/>
              <a:t>is introduced into the vessel in a procedure that is the inverse of sweetening off. </a:t>
            </a:r>
            <a:endParaRPr lang="en-US" sz="2400" dirty="0" smtClean="0"/>
          </a:p>
          <a:p>
            <a:pPr lvl="1"/>
            <a:r>
              <a:rPr lang="en-US" sz="2400" dirty="0" smtClean="0"/>
              <a:t>The </a:t>
            </a:r>
            <a:r>
              <a:rPr lang="en-US" sz="2400" dirty="0"/>
              <a:t>low brix discharge liquor is sent to the </a:t>
            </a:r>
            <a:r>
              <a:rPr lang="en-US" sz="2400" dirty="0" err="1"/>
              <a:t>sweetwater</a:t>
            </a:r>
            <a:r>
              <a:rPr lang="en-US" sz="2400" dirty="0"/>
              <a:t> tank until its brix rises to ± 40%, when it is directed to the fine liquor tank.</a:t>
            </a:r>
            <a:endParaRPr lang="en-US" sz="2400" dirty="0"/>
          </a:p>
          <a:p>
            <a:r>
              <a:rPr lang="en-US" sz="2800" dirty="0"/>
              <a:t>Regeneration using 4% hydrochloric acid is carried out after about 20 cycles with caustic being used to </a:t>
            </a:r>
            <a:r>
              <a:rPr lang="en-US" sz="2800" dirty="0" err="1"/>
              <a:t>neutralise</a:t>
            </a:r>
            <a:r>
              <a:rPr lang="en-US" sz="2800" dirty="0"/>
              <a:t> the acid to prevent inversion. </a:t>
            </a:r>
            <a:endParaRPr lang="en-US" sz="2800" dirty="0" smtClean="0"/>
          </a:p>
          <a:p>
            <a:r>
              <a:rPr lang="en-US" sz="2800" dirty="0" smtClean="0"/>
              <a:t>This </a:t>
            </a:r>
            <a:r>
              <a:rPr lang="en-US" sz="2800" dirty="0"/>
              <a:t>acid wash removes organic </a:t>
            </a:r>
            <a:r>
              <a:rPr lang="en-US" sz="2800" dirty="0" err="1"/>
              <a:t>foulants</a:t>
            </a:r>
            <a:r>
              <a:rPr lang="en-US" sz="2800" dirty="0"/>
              <a:t>.</a:t>
            </a:r>
          </a:p>
        </p:txBody>
      </p:sp>
    </p:spTree>
    <p:extLst>
      <p:ext uri="{BB962C8B-B14F-4D97-AF65-F5344CB8AC3E}">
        <p14:creationId xmlns:p14="http://schemas.microsoft.com/office/powerpoint/2010/main" val="109487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Sugar Colourants (cont.)</a:t>
            </a:r>
            <a:endParaRPr lang="en-ZA" sz="4400" dirty="0"/>
          </a:p>
        </p:txBody>
      </p:sp>
      <p:sp>
        <p:nvSpPr>
          <p:cNvPr id="5" name="Content Placeholder 2"/>
          <p:cNvSpPr>
            <a:spLocks noGrp="1"/>
          </p:cNvSpPr>
          <p:nvPr>
            <p:ph idx="1"/>
          </p:nvPr>
        </p:nvSpPr>
        <p:spPr>
          <a:xfrm>
            <a:off x="467544" y="1484784"/>
            <a:ext cx="8208912" cy="5256584"/>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Researchers </a:t>
            </a:r>
            <a:r>
              <a:rPr lang="en-US" sz="2600" dirty="0"/>
              <a:t>have devised a chemically based </a:t>
            </a:r>
            <a:r>
              <a:rPr lang="en-ZA" sz="2600" dirty="0"/>
              <a:t>categorisation</a:t>
            </a:r>
            <a:r>
              <a:rPr lang="en-US" sz="2600" dirty="0"/>
              <a:t> of </a:t>
            </a:r>
            <a:r>
              <a:rPr lang="en-US" sz="2600" dirty="0" err="1"/>
              <a:t>colour</a:t>
            </a:r>
            <a:r>
              <a:rPr lang="en-US" sz="2600" dirty="0"/>
              <a:t>.</a:t>
            </a:r>
          </a:p>
          <a:p>
            <a:pPr lvl="1"/>
            <a:r>
              <a:rPr lang="en-US" sz="2600" dirty="0" err="1"/>
              <a:t>Phenolics</a:t>
            </a:r>
            <a:r>
              <a:rPr lang="en-US" sz="2600" dirty="0"/>
              <a:t>: These are naturally occurring compounds like dyes and plant pigments.</a:t>
            </a:r>
          </a:p>
          <a:p>
            <a:pPr lvl="1"/>
            <a:r>
              <a:rPr lang="en-US" sz="2600" dirty="0"/>
              <a:t>Caramels: These are thermal degradation products of sucrose.</a:t>
            </a:r>
          </a:p>
          <a:p>
            <a:pPr lvl="1"/>
            <a:r>
              <a:rPr lang="en-US" sz="2600" dirty="0" err="1"/>
              <a:t>Melanoidins</a:t>
            </a:r>
            <a:r>
              <a:rPr lang="en-US" sz="2600" dirty="0"/>
              <a:t>: These are reaction products of amino compounds with sugars. This type of reaction is referred to as the </a:t>
            </a:r>
            <a:r>
              <a:rPr lang="en-US" sz="2600" dirty="0" err="1"/>
              <a:t>Maillard</a:t>
            </a:r>
            <a:r>
              <a:rPr lang="en-US" sz="2600" dirty="0"/>
              <a:t> reaction.</a:t>
            </a:r>
          </a:p>
          <a:p>
            <a:pPr lvl="1"/>
            <a:r>
              <a:rPr lang="en-US" sz="2600" dirty="0"/>
              <a:t>Alkaline degradation products of reducing sugars: These are produced by high temperatures and high pH’s</a:t>
            </a:r>
            <a:r>
              <a:rPr lang="en-US" sz="2600" dirty="0" smtClean="0"/>
              <a:t>.</a:t>
            </a:r>
            <a:endParaRPr lang="en-US" sz="2600" dirty="0"/>
          </a:p>
        </p:txBody>
      </p:sp>
    </p:spTree>
    <p:extLst>
      <p:ext uri="{BB962C8B-B14F-4D97-AF65-F5344CB8AC3E}">
        <p14:creationId xmlns:p14="http://schemas.microsoft.com/office/powerpoint/2010/main" val="1071898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prstClr val="black"/>
              </a:solidFill>
            </a:endParaRPr>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Assessment of Ion Exchange</a:t>
            </a:r>
            <a:endParaRPr lang="en-US" sz="4800" dirty="0"/>
          </a:p>
        </p:txBody>
      </p:sp>
      <p:sp>
        <p:nvSpPr>
          <p:cNvPr id="2" name="Content Placeholder 1"/>
          <p:cNvSpPr>
            <a:spLocks noGrp="1"/>
          </p:cNvSpPr>
          <p:nvPr>
            <p:ph idx="1"/>
          </p:nvPr>
        </p:nvSpPr>
        <p:spPr>
          <a:xfrm>
            <a:off x="457200" y="1600200"/>
            <a:ext cx="8229600" cy="4925144"/>
          </a:xfrm>
        </p:spPr>
        <p:txBody>
          <a:bodyPr>
            <a:normAutofit/>
          </a:bodyPr>
          <a:lstStyle/>
          <a:p>
            <a:r>
              <a:rPr lang="en-US" sz="2400" b="1" dirty="0" smtClean="0"/>
              <a:t>Advantages:</a:t>
            </a:r>
          </a:p>
          <a:p>
            <a:pPr lvl="1"/>
            <a:r>
              <a:rPr lang="en-US" sz="2000" dirty="0" smtClean="0"/>
              <a:t>Low </a:t>
            </a:r>
            <a:r>
              <a:rPr lang="en-US" sz="2000" dirty="0"/>
              <a:t>cost of installation and </a:t>
            </a:r>
            <a:r>
              <a:rPr lang="en-US" sz="2000" dirty="0" smtClean="0"/>
              <a:t>regeneration</a:t>
            </a:r>
          </a:p>
          <a:p>
            <a:pPr lvl="1"/>
            <a:r>
              <a:rPr lang="en-US" sz="2000" dirty="0"/>
              <a:t>E</a:t>
            </a:r>
            <a:r>
              <a:rPr lang="en-US" sz="2000" dirty="0" smtClean="0"/>
              <a:t>ase </a:t>
            </a:r>
            <a:r>
              <a:rPr lang="en-US" sz="2000" dirty="0"/>
              <a:t>of </a:t>
            </a:r>
            <a:r>
              <a:rPr lang="en-US" sz="2000" dirty="0" smtClean="0"/>
              <a:t>maintenance</a:t>
            </a:r>
          </a:p>
          <a:p>
            <a:pPr lvl="1"/>
            <a:r>
              <a:rPr lang="en-US" sz="2000" dirty="0"/>
              <a:t>S</a:t>
            </a:r>
            <a:r>
              <a:rPr lang="en-US" sz="2000" dirty="0" smtClean="0"/>
              <a:t>mall </a:t>
            </a:r>
            <a:r>
              <a:rPr lang="en-US" sz="2000" dirty="0"/>
              <a:t>space requirements </a:t>
            </a:r>
            <a:endParaRPr lang="en-US" sz="2000" dirty="0" smtClean="0"/>
          </a:p>
          <a:p>
            <a:pPr lvl="1"/>
            <a:r>
              <a:rPr lang="en-US" sz="2000" dirty="0" smtClean="0"/>
              <a:t>Short </a:t>
            </a:r>
            <a:r>
              <a:rPr lang="en-US" sz="2000" dirty="0"/>
              <a:t>contact time </a:t>
            </a:r>
            <a:r>
              <a:rPr lang="en-US" sz="2000" dirty="0" smtClean="0"/>
              <a:t>required (permits </a:t>
            </a:r>
            <a:r>
              <a:rPr lang="en-US" sz="2000" dirty="0"/>
              <a:t>high flow </a:t>
            </a:r>
            <a:r>
              <a:rPr lang="en-US" sz="2000" dirty="0" smtClean="0"/>
              <a:t>rates)</a:t>
            </a:r>
            <a:endParaRPr lang="en-US" sz="2000" dirty="0"/>
          </a:p>
          <a:p>
            <a:r>
              <a:rPr lang="en-US" sz="2400" b="1" dirty="0" smtClean="0"/>
              <a:t>Disadvantages</a:t>
            </a:r>
          </a:p>
          <a:p>
            <a:pPr lvl="1"/>
            <a:r>
              <a:rPr lang="en-US" sz="2000" dirty="0" smtClean="0"/>
              <a:t>A </a:t>
            </a:r>
            <a:r>
              <a:rPr lang="en-US" sz="2000" dirty="0"/>
              <a:t>possibility is the contamination of the sugar with amine </a:t>
            </a:r>
            <a:r>
              <a:rPr lang="en-US" sz="2000" dirty="0" err="1"/>
              <a:t>odours</a:t>
            </a:r>
            <a:r>
              <a:rPr lang="en-US" sz="2000" dirty="0"/>
              <a:t> </a:t>
            </a:r>
            <a:endParaRPr lang="en-US" sz="2000" dirty="0"/>
          </a:p>
          <a:p>
            <a:pPr lvl="1"/>
            <a:r>
              <a:rPr lang="en-US" sz="2000" dirty="0" smtClean="0"/>
              <a:t>Resins </a:t>
            </a:r>
            <a:r>
              <a:rPr lang="en-US" sz="2000" dirty="0"/>
              <a:t>are basic anionic </a:t>
            </a:r>
            <a:r>
              <a:rPr lang="en-US" sz="2000" dirty="0" err="1"/>
              <a:t>quarternary</a:t>
            </a:r>
            <a:r>
              <a:rPr lang="en-US" sz="2000" dirty="0"/>
              <a:t> ammonium compounds which could lead to an increase in </a:t>
            </a:r>
            <a:r>
              <a:rPr lang="en-US" sz="2000" dirty="0" err="1"/>
              <a:t>colour</a:t>
            </a:r>
            <a:r>
              <a:rPr lang="en-US" sz="2000" dirty="0"/>
              <a:t> during </a:t>
            </a:r>
            <a:r>
              <a:rPr lang="en-US" sz="2000" dirty="0" smtClean="0"/>
              <a:t>boiling. </a:t>
            </a:r>
          </a:p>
          <a:p>
            <a:pPr lvl="1"/>
            <a:r>
              <a:rPr lang="en-US" sz="2000" dirty="0" smtClean="0"/>
              <a:t>More </a:t>
            </a:r>
            <a:r>
              <a:rPr lang="en-US" sz="2000" dirty="0"/>
              <a:t>sucrose could be lost to molasses as a result of an increase in liquor chloride content and waste brine and used acid has to be disposed of. </a:t>
            </a:r>
            <a:endParaRPr lang="en-US" sz="2000" dirty="0" smtClean="0"/>
          </a:p>
          <a:p>
            <a:pPr lvl="1"/>
            <a:r>
              <a:rPr lang="en-US" sz="2000" dirty="0" smtClean="0"/>
              <a:t>Ion </a:t>
            </a:r>
            <a:r>
              <a:rPr lang="en-US" sz="2000" dirty="0"/>
              <a:t>exchange resins are expensive.</a:t>
            </a:r>
            <a:endParaRPr lang="en-US" sz="2400" dirty="0"/>
          </a:p>
        </p:txBody>
      </p:sp>
    </p:spTree>
    <p:extLst>
      <p:ext uri="{BB962C8B-B14F-4D97-AF65-F5344CB8AC3E}">
        <p14:creationId xmlns:p14="http://schemas.microsoft.com/office/powerpoint/2010/main" val="75036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Mechanism of Colour Removal</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lnSpcReduction="10000"/>
          </a:bodyPr>
          <a:lstStyle/>
          <a:p>
            <a:pPr lvl="0"/>
            <a:r>
              <a:rPr lang="en-US" dirty="0"/>
              <a:t>Absorption: </a:t>
            </a:r>
            <a:endParaRPr lang="en-US" dirty="0" smtClean="0"/>
          </a:p>
          <a:p>
            <a:pPr lvl="1"/>
            <a:r>
              <a:rPr lang="en-US" dirty="0" err="1" smtClean="0"/>
              <a:t>Colour</a:t>
            </a:r>
            <a:r>
              <a:rPr lang="en-US" dirty="0" smtClean="0"/>
              <a:t> </a:t>
            </a:r>
            <a:r>
              <a:rPr lang="en-US" dirty="0"/>
              <a:t>bodies are trapped within a crystalline or porous precipitate or absorbent.</a:t>
            </a:r>
          </a:p>
          <a:p>
            <a:pPr lvl="0"/>
            <a:r>
              <a:rPr lang="en-US" dirty="0"/>
              <a:t>Adsorption: </a:t>
            </a:r>
            <a:endParaRPr lang="en-US" dirty="0" smtClean="0"/>
          </a:p>
          <a:p>
            <a:pPr lvl="1"/>
            <a:r>
              <a:rPr lang="en-US" dirty="0" err="1" smtClean="0"/>
              <a:t>Colour</a:t>
            </a:r>
            <a:r>
              <a:rPr lang="en-US" dirty="0" smtClean="0"/>
              <a:t> </a:t>
            </a:r>
            <a:r>
              <a:rPr lang="en-US" dirty="0"/>
              <a:t>bodies are adsorbed in the pores on the surface of the adsorbent. </a:t>
            </a:r>
            <a:endParaRPr lang="en-US" dirty="0" smtClean="0"/>
          </a:p>
          <a:p>
            <a:pPr lvl="1"/>
            <a:r>
              <a:rPr lang="en-US" dirty="0" err="1" smtClean="0"/>
              <a:t>Decolourising</a:t>
            </a:r>
            <a:r>
              <a:rPr lang="en-US" dirty="0" smtClean="0"/>
              <a:t> </a:t>
            </a:r>
            <a:r>
              <a:rPr lang="en-US" dirty="0"/>
              <a:t>carbons function in this way.</a:t>
            </a:r>
          </a:p>
          <a:p>
            <a:pPr lvl="0"/>
            <a:r>
              <a:rPr lang="en-US" dirty="0"/>
              <a:t>Ion exchange: </a:t>
            </a:r>
            <a:endParaRPr lang="en-US" dirty="0" smtClean="0"/>
          </a:p>
          <a:p>
            <a:pPr lvl="1"/>
            <a:r>
              <a:rPr lang="en-US" dirty="0" err="1" smtClean="0"/>
              <a:t>Colourants</a:t>
            </a:r>
            <a:r>
              <a:rPr lang="en-US" dirty="0" smtClean="0"/>
              <a:t> </a:t>
            </a:r>
            <a:r>
              <a:rPr lang="en-US" dirty="0"/>
              <a:t>are retained by resin through which liquor is passed</a:t>
            </a:r>
            <a:r>
              <a:rPr lang="en-US" dirty="0" smtClean="0"/>
              <a:t>.</a:t>
            </a:r>
            <a:endParaRPr lang="en-US" dirty="0"/>
          </a:p>
        </p:txBody>
      </p:sp>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900" dirty="0" smtClean="0"/>
              <a:t>Mechanisms of Colour Removal (cont.)</a:t>
            </a:r>
            <a:endParaRPr lang="en-ZA" sz="39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a:bodyPr>
          <a:lstStyle/>
          <a:p>
            <a:pPr lvl="0"/>
            <a:r>
              <a:rPr lang="en-US" dirty="0" smtClean="0"/>
              <a:t>Precipitation</a:t>
            </a:r>
            <a:r>
              <a:rPr lang="en-US" dirty="0"/>
              <a:t>: </a:t>
            </a:r>
            <a:endParaRPr lang="en-US" dirty="0" smtClean="0"/>
          </a:p>
          <a:p>
            <a:pPr lvl="1"/>
            <a:r>
              <a:rPr lang="en-US" dirty="0" smtClean="0"/>
              <a:t>Soluble </a:t>
            </a:r>
            <a:r>
              <a:rPr lang="en-US" dirty="0" err="1"/>
              <a:t>colour</a:t>
            </a:r>
            <a:r>
              <a:rPr lang="en-US" dirty="0"/>
              <a:t> bodies are precipitated, together with absorption and possibly some adsorption.</a:t>
            </a:r>
          </a:p>
          <a:p>
            <a:pPr lvl="0"/>
            <a:r>
              <a:rPr lang="en-US" dirty="0" err="1"/>
              <a:t>Crystallisation</a:t>
            </a:r>
            <a:r>
              <a:rPr lang="en-US" dirty="0"/>
              <a:t>: </a:t>
            </a:r>
            <a:endParaRPr lang="en-US" dirty="0" smtClean="0"/>
          </a:p>
          <a:p>
            <a:pPr lvl="1"/>
            <a:r>
              <a:rPr lang="en-US" dirty="0" smtClean="0"/>
              <a:t>This </a:t>
            </a:r>
            <a:r>
              <a:rPr lang="en-US" dirty="0"/>
              <a:t>is the most effective </a:t>
            </a:r>
            <a:r>
              <a:rPr lang="en-US" dirty="0" smtClean="0"/>
              <a:t>mechanism</a:t>
            </a:r>
          </a:p>
          <a:p>
            <a:pPr lvl="1"/>
            <a:r>
              <a:rPr lang="en-US" dirty="0" err="1"/>
              <a:t>C</a:t>
            </a:r>
            <a:r>
              <a:rPr lang="en-US" dirty="0" err="1" smtClean="0"/>
              <a:t>olour</a:t>
            </a:r>
            <a:r>
              <a:rPr lang="en-US" dirty="0" smtClean="0"/>
              <a:t> </a:t>
            </a:r>
            <a:r>
              <a:rPr lang="en-US" dirty="0"/>
              <a:t>bodies tend to remain in mother liquor.</a:t>
            </a:r>
          </a:p>
        </p:txBody>
      </p:sp>
    </p:spTree>
    <p:extLst>
      <p:ext uri="{BB962C8B-B14F-4D97-AF65-F5344CB8AC3E}">
        <p14:creationId xmlns:p14="http://schemas.microsoft.com/office/powerpoint/2010/main" val="314024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Decolourisation Agents and Processes</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77500" lnSpcReduction="20000"/>
          </a:bodyPr>
          <a:lstStyle/>
          <a:p>
            <a:pPr lvl="0"/>
            <a:r>
              <a:rPr lang="en-US" dirty="0"/>
              <a:t>Bone char: </a:t>
            </a:r>
            <a:endParaRPr lang="en-US" dirty="0" smtClean="0"/>
          </a:p>
          <a:p>
            <a:pPr lvl="1"/>
            <a:r>
              <a:rPr lang="en-US" dirty="0" smtClean="0"/>
              <a:t>Animal </a:t>
            </a:r>
            <a:r>
              <a:rPr lang="en-US" dirty="0"/>
              <a:t>bones are charred at 700°C, giving an adsorbent of 10% carbon and 90% calcium phosphate. </a:t>
            </a:r>
            <a:endParaRPr lang="en-US" dirty="0" smtClean="0"/>
          </a:p>
          <a:p>
            <a:pPr lvl="1"/>
            <a:r>
              <a:rPr lang="en-US" dirty="0" smtClean="0"/>
              <a:t>Contact </a:t>
            </a:r>
            <a:r>
              <a:rPr lang="en-US" dirty="0"/>
              <a:t>with liquor takes place in char cisterns and exhausted char is dried, kilned and cooled. </a:t>
            </a:r>
            <a:endParaRPr lang="en-US" dirty="0" smtClean="0"/>
          </a:p>
          <a:p>
            <a:pPr lvl="1"/>
            <a:r>
              <a:rPr lang="en-US" dirty="0" smtClean="0"/>
              <a:t>Bone </a:t>
            </a:r>
            <a:r>
              <a:rPr lang="en-US" dirty="0"/>
              <a:t>char can be used hundreds of times.</a:t>
            </a:r>
          </a:p>
          <a:p>
            <a:pPr lvl="0"/>
            <a:r>
              <a:rPr lang="en-US" dirty="0"/>
              <a:t>Granular carbon: </a:t>
            </a:r>
            <a:endParaRPr lang="en-US" dirty="0" smtClean="0"/>
          </a:p>
          <a:p>
            <a:pPr lvl="1"/>
            <a:r>
              <a:rPr lang="en-US" dirty="0" smtClean="0"/>
              <a:t>This </a:t>
            </a:r>
            <a:r>
              <a:rPr lang="en-US" dirty="0"/>
              <a:t>is also called granular activated carbon. </a:t>
            </a:r>
            <a:endParaRPr lang="en-US" dirty="0" smtClean="0"/>
          </a:p>
          <a:p>
            <a:pPr lvl="1"/>
            <a:r>
              <a:rPr lang="en-US" dirty="0" smtClean="0"/>
              <a:t>It </a:t>
            </a:r>
            <a:r>
              <a:rPr lang="en-US" dirty="0"/>
              <a:t>is a high carbon (60%) adsorbent made from coal and is replacing bone char because of its six-fold greater capacity. </a:t>
            </a:r>
            <a:endParaRPr lang="en-US" dirty="0" smtClean="0"/>
          </a:p>
          <a:p>
            <a:pPr lvl="1"/>
            <a:r>
              <a:rPr lang="en-US" dirty="0" smtClean="0"/>
              <a:t>It </a:t>
            </a:r>
            <a:r>
              <a:rPr lang="en-US" dirty="0"/>
              <a:t>can be used about 25 times.</a:t>
            </a:r>
          </a:p>
          <a:p>
            <a:pPr lvl="0"/>
            <a:r>
              <a:rPr lang="en-US" dirty="0"/>
              <a:t>Powdered carbon: </a:t>
            </a:r>
            <a:endParaRPr lang="en-US" dirty="0" smtClean="0"/>
          </a:p>
          <a:p>
            <a:pPr lvl="1"/>
            <a:r>
              <a:rPr lang="en-US" dirty="0" smtClean="0"/>
              <a:t>Finely </a:t>
            </a:r>
            <a:r>
              <a:rPr lang="en-US" dirty="0"/>
              <a:t>divided powdered carbon needs very short contact times and is economical for small scale seasonal operations. </a:t>
            </a:r>
            <a:endParaRPr lang="en-US" dirty="0" smtClean="0"/>
          </a:p>
          <a:p>
            <a:pPr lvl="1"/>
            <a:r>
              <a:rPr lang="en-US" dirty="0" smtClean="0"/>
              <a:t>It </a:t>
            </a:r>
            <a:r>
              <a:rPr lang="en-US" dirty="0"/>
              <a:t>cannot be regenerated</a:t>
            </a:r>
            <a:r>
              <a:rPr lang="en-US" dirty="0" smtClean="0"/>
              <a:t>.</a:t>
            </a:r>
            <a:endParaRPr lang="en-US" dirty="0"/>
          </a:p>
        </p:txBody>
      </p:sp>
    </p:spTree>
    <p:extLst>
      <p:ext uri="{BB962C8B-B14F-4D97-AF65-F5344CB8AC3E}">
        <p14:creationId xmlns:p14="http://schemas.microsoft.com/office/powerpoint/2010/main" val="115148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Decolourisation Agents and Processes (cont.)</a:t>
            </a:r>
            <a:endParaRPr lang="en-ZA" sz="44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lnSpcReduction="10000"/>
          </a:bodyPr>
          <a:lstStyle/>
          <a:p>
            <a:pPr lvl="0"/>
            <a:r>
              <a:rPr lang="en-US" dirty="0" smtClean="0"/>
              <a:t>Ion </a:t>
            </a:r>
            <a:r>
              <a:rPr lang="en-US" dirty="0"/>
              <a:t>exchange: </a:t>
            </a:r>
            <a:endParaRPr lang="en-US" dirty="0" smtClean="0"/>
          </a:p>
          <a:p>
            <a:pPr lvl="1"/>
            <a:r>
              <a:rPr lang="en-US" dirty="0" smtClean="0"/>
              <a:t>Most </a:t>
            </a:r>
            <a:r>
              <a:rPr lang="en-US" dirty="0" err="1"/>
              <a:t>colour</a:t>
            </a:r>
            <a:r>
              <a:rPr lang="en-US" dirty="0"/>
              <a:t> compounds in raw sugar are anionic and can be exchanged for Cl</a:t>
            </a:r>
            <a:r>
              <a:rPr lang="en-US" baseline="30000" dirty="0"/>
              <a:t>-</a:t>
            </a:r>
            <a:r>
              <a:rPr lang="en-US" dirty="0"/>
              <a:t> within a bed of resin. </a:t>
            </a:r>
            <a:endParaRPr lang="en-US" dirty="0" smtClean="0"/>
          </a:p>
          <a:p>
            <a:pPr lvl="1"/>
            <a:r>
              <a:rPr lang="en-US" dirty="0" smtClean="0"/>
              <a:t>Regeneration </a:t>
            </a:r>
            <a:r>
              <a:rPr lang="en-US" dirty="0"/>
              <a:t>can be carried out cheaply with salt; the process is faster and cheaper than carbon </a:t>
            </a:r>
            <a:r>
              <a:rPr lang="en-US" dirty="0" err="1"/>
              <a:t>decolourisation</a:t>
            </a:r>
            <a:r>
              <a:rPr lang="en-US" dirty="0"/>
              <a:t> and requires smaller plant. </a:t>
            </a:r>
            <a:endParaRPr lang="en-US" dirty="0" smtClean="0"/>
          </a:p>
          <a:p>
            <a:pPr lvl="1"/>
            <a:r>
              <a:rPr lang="en-US" dirty="0" smtClean="0"/>
              <a:t>However</a:t>
            </a:r>
            <a:r>
              <a:rPr lang="en-US" dirty="0"/>
              <a:t>, it generates more effluent and removes less </a:t>
            </a:r>
            <a:r>
              <a:rPr lang="en-US" dirty="0" err="1"/>
              <a:t>colour</a:t>
            </a:r>
            <a:r>
              <a:rPr lang="en-US" dirty="0"/>
              <a:t> than carbon.</a:t>
            </a:r>
          </a:p>
          <a:p>
            <a:pPr lvl="0"/>
            <a:r>
              <a:rPr lang="en-US" dirty="0"/>
              <a:t>Precipitation processes: </a:t>
            </a:r>
            <a:endParaRPr lang="en-US" dirty="0" smtClean="0"/>
          </a:p>
          <a:p>
            <a:pPr lvl="1"/>
            <a:r>
              <a:rPr lang="en-US" dirty="0" smtClean="0"/>
              <a:t>These </a:t>
            </a:r>
            <a:r>
              <a:rPr lang="en-US" dirty="0"/>
              <a:t>include </a:t>
            </a:r>
            <a:r>
              <a:rPr lang="en-US" dirty="0" err="1"/>
              <a:t>carbonatation</a:t>
            </a:r>
            <a:r>
              <a:rPr lang="en-US" dirty="0"/>
              <a:t>, </a:t>
            </a:r>
            <a:r>
              <a:rPr lang="en-US" dirty="0" err="1"/>
              <a:t>sulphitation</a:t>
            </a:r>
            <a:r>
              <a:rPr lang="en-US" dirty="0"/>
              <a:t> and </a:t>
            </a:r>
            <a:r>
              <a:rPr lang="en-US" dirty="0" err="1"/>
              <a:t>phosphatation</a:t>
            </a:r>
            <a:r>
              <a:rPr lang="en-US" dirty="0" smtClean="0"/>
              <a:t>.</a:t>
            </a:r>
            <a:endParaRPr lang="en-US" dirty="0"/>
          </a:p>
        </p:txBody>
      </p:sp>
    </p:spTree>
    <p:extLst>
      <p:ext uri="{BB962C8B-B14F-4D97-AF65-F5344CB8AC3E}">
        <p14:creationId xmlns:p14="http://schemas.microsoft.com/office/powerpoint/2010/main" val="83080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88ECA-C58B-409D-9309-EA6120304928}"/>
</file>

<file path=customXml/itemProps2.xml><?xml version="1.0" encoding="utf-8"?>
<ds:datastoreItem xmlns:ds="http://schemas.openxmlformats.org/officeDocument/2006/customXml" ds:itemID="{5B019DD7-E78E-43A9-9297-365270283120}"/>
</file>

<file path=customXml/itemProps3.xml><?xml version="1.0" encoding="utf-8"?>
<ds:datastoreItem xmlns:ds="http://schemas.openxmlformats.org/officeDocument/2006/customXml" ds:itemID="{0A40ED8F-B4A0-40D8-B96F-974676F57513}"/>
</file>

<file path=docProps/app.xml><?xml version="1.0" encoding="utf-8"?>
<Properties xmlns="http://schemas.openxmlformats.org/officeDocument/2006/extended-properties" xmlns:vt="http://schemas.openxmlformats.org/officeDocument/2006/docPropsVTypes">
  <Template/>
  <TotalTime>5137</TotalTime>
  <Words>4016</Words>
  <Application>Microsoft Office PowerPoint</Application>
  <PresentationFormat>On-screen Show (4:3)</PresentationFormat>
  <Paragraphs>362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Effect of Raw Sugar Quality on Refining</vt:lpstr>
      <vt:lpstr>Effect of Raw Sugar Quality on Refining (cont.)</vt:lpstr>
      <vt:lpstr>Sugar Colourants</vt:lpstr>
      <vt:lpstr>Sugar Colourants (cont.)</vt:lpstr>
      <vt:lpstr>Mechanism of Colour Removal</vt:lpstr>
      <vt:lpstr>Mechanisms of Colour Removal (cont.)</vt:lpstr>
      <vt:lpstr>Decolourisation Agents and Processes</vt:lpstr>
      <vt:lpstr>Decolourisation Agents and Processes (cont.)</vt:lpstr>
      <vt:lpstr>Decolourisation Agents and Processes (cont.)</vt:lpstr>
      <vt:lpstr>Melting</vt:lpstr>
      <vt:lpstr>Melting (cont.)</vt:lpstr>
      <vt:lpstr>Melting (cont.)</vt:lpstr>
      <vt:lpstr>Colour Removal</vt:lpstr>
      <vt:lpstr>Colour Removal (cont.)</vt:lpstr>
      <vt:lpstr>Carbonatation</vt:lpstr>
      <vt:lpstr>Carbonatation (cont.)</vt:lpstr>
      <vt:lpstr>Carbonatation (cont.)</vt:lpstr>
      <vt:lpstr>Carbonatation Method</vt:lpstr>
      <vt:lpstr>Carbonatation Method (cont.)</vt:lpstr>
      <vt:lpstr>Carbonatation Method (cont.)</vt:lpstr>
      <vt:lpstr>Carbonatation Method (cont.)</vt:lpstr>
      <vt:lpstr>Assessment of Carbonatation</vt:lpstr>
      <vt:lpstr>Sulphitation</vt:lpstr>
      <vt:lpstr>Sulphitation (cont.)</vt:lpstr>
      <vt:lpstr>Sulphitation (cont.)</vt:lpstr>
      <vt:lpstr>Sulphitation Method</vt:lpstr>
      <vt:lpstr>Sulphitation Method (cont.)</vt:lpstr>
      <vt:lpstr>Sulphitation Method (cont.)</vt:lpstr>
      <vt:lpstr>Assessment of Sulphitation</vt:lpstr>
      <vt:lpstr>Phosphatation</vt:lpstr>
      <vt:lpstr>Phosphatation (cont.)</vt:lpstr>
      <vt:lpstr>Phosphatation (cont.)</vt:lpstr>
      <vt:lpstr>Phosphatation (cont.)</vt:lpstr>
      <vt:lpstr>Phosphatation (cont.)</vt:lpstr>
      <vt:lpstr>Phosphatation (cont.)</vt:lpstr>
      <vt:lpstr>Phosphatation (cont.)</vt:lpstr>
      <vt:lpstr>Phosphatation (cont.)</vt:lpstr>
      <vt:lpstr>Phosphatation (cont.)</vt:lpstr>
      <vt:lpstr>Assessment of Phosphatation</vt:lpstr>
      <vt:lpstr>Ion Exchange</vt:lpstr>
      <vt:lpstr>Ion Exchange (cont.)</vt:lpstr>
      <vt:lpstr>Ion Exchange (cont.)</vt:lpstr>
      <vt:lpstr>Ion Exchange (cont.)</vt:lpstr>
      <vt:lpstr>Ion Exchange (cont.)</vt:lpstr>
      <vt:lpstr>Ion Exchange (cont.)</vt:lpstr>
      <vt:lpstr>Ion Exchange (cont.)</vt:lpstr>
      <vt:lpstr>Ion Exchange (cont.)</vt:lpstr>
      <vt:lpstr>Ion Exchange (cont.)</vt:lpstr>
      <vt:lpstr>Assessment of Ion Exchange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238</cp:revision>
  <dcterms:created xsi:type="dcterms:W3CDTF">2016-11-15T07:03:29Z</dcterms:created>
  <dcterms:modified xsi:type="dcterms:W3CDTF">2019-05-11T16:24:22Z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