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40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21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3" r:id="rId2"/>
    <p:sldId id="373" r:id="rId3"/>
    <p:sldId id="450" r:id="rId4"/>
    <p:sldId id="408" r:id="rId5"/>
    <p:sldId id="451" r:id="rId6"/>
    <p:sldId id="452" r:id="rId7"/>
    <p:sldId id="403" r:id="rId8"/>
    <p:sldId id="453" r:id="rId9"/>
    <p:sldId id="454" r:id="rId10"/>
    <p:sldId id="455" r:id="rId11"/>
    <p:sldId id="409" r:id="rId12"/>
    <p:sldId id="456" r:id="rId13"/>
    <p:sldId id="384" r:id="rId14"/>
    <p:sldId id="457" r:id="rId15"/>
    <p:sldId id="410" r:id="rId16"/>
    <p:sldId id="404" r:id="rId17"/>
    <p:sldId id="411" r:id="rId18"/>
    <p:sldId id="458" r:id="rId19"/>
    <p:sldId id="459" r:id="rId20"/>
    <p:sldId id="461" r:id="rId21"/>
    <p:sldId id="460" r:id="rId22"/>
    <p:sldId id="463" r:id="rId23"/>
    <p:sldId id="464" r:id="rId24"/>
    <p:sldId id="465" r:id="rId25"/>
    <p:sldId id="466" r:id="rId26"/>
    <p:sldId id="467" r:id="rId27"/>
    <p:sldId id="412" r:id="rId28"/>
    <p:sldId id="468" r:id="rId29"/>
    <p:sldId id="469" r:id="rId30"/>
    <p:sldId id="470" r:id="rId31"/>
    <p:sldId id="471" r:id="rId32"/>
    <p:sldId id="405" r:id="rId33"/>
    <p:sldId id="413" r:id="rId34"/>
    <p:sldId id="472" r:id="rId35"/>
    <p:sldId id="386" r:id="rId36"/>
    <p:sldId id="406" r:id="rId37"/>
    <p:sldId id="414" r:id="rId38"/>
    <p:sldId id="473" r:id="rId39"/>
    <p:sldId id="407" r:id="rId40"/>
    <p:sldId id="415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75" autoAdjust="0"/>
    <p:restoredTop sz="94582" autoAdjust="0"/>
  </p:normalViewPr>
  <p:slideViewPr>
    <p:cSldViewPr>
      <p:cViewPr>
        <p:scale>
          <a:sx n="66" d="100"/>
          <a:sy n="66" d="100"/>
        </p:scale>
        <p:origin x="-72" y="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48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395536" y="476672"/>
            <a:ext cx="5544616" cy="1754326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C00000"/>
                </a:solidFill>
                <a:latin typeface="+mj-lt"/>
              </a:rPr>
              <a:t>NQF 5: OCCUPATIONAL CERTIFICATE: SUGAR PROCESSING CONTROLLER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5501695"/>
            <a:ext cx="2160240" cy="1334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9242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D3F1-B886-4AA3-90B5-F60263DF2F6E}" type="datetimeFigureOut">
              <a:rPr lang="en-ZA" smtClean="0"/>
              <a:t>2019/05/11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74FE-4481-45CF-9C4D-C8C0AA2C683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49108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D3F1-B886-4AA3-90B5-F60263DF2F6E}" type="datetimeFigureOut">
              <a:rPr lang="en-ZA" smtClean="0"/>
              <a:t>2019/05/11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74FE-4481-45CF-9C4D-C8C0AA2C683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5833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D3F1-B886-4AA3-90B5-F60263DF2F6E}" type="datetimeFigureOut">
              <a:rPr lang="en-ZA" smtClean="0"/>
              <a:t>2019/05/11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74FE-4481-45CF-9C4D-C8C0AA2C683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65831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D3F1-B886-4AA3-90B5-F60263DF2F6E}" type="datetimeFigureOut">
              <a:rPr lang="en-ZA" smtClean="0"/>
              <a:t>2019/05/11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74FE-4481-45CF-9C4D-C8C0AA2C683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34459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D3F1-B886-4AA3-90B5-F60263DF2F6E}" type="datetimeFigureOut">
              <a:rPr lang="en-ZA" smtClean="0"/>
              <a:t>2019/05/11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74FE-4481-45CF-9C4D-C8C0AA2C683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22875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D3F1-B886-4AA3-90B5-F60263DF2F6E}" type="datetimeFigureOut">
              <a:rPr lang="en-ZA" smtClean="0"/>
              <a:t>2019/05/11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74FE-4481-45CF-9C4D-C8C0AA2C683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60080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D3F1-B886-4AA3-90B5-F60263DF2F6E}" type="datetimeFigureOut">
              <a:rPr lang="en-ZA" smtClean="0"/>
              <a:t>2019/05/11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74FE-4481-45CF-9C4D-C8C0AA2C683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36660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D3F1-B886-4AA3-90B5-F60263DF2F6E}" type="datetimeFigureOut">
              <a:rPr lang="en-ZA" smtClean="0"/>
              <a:t>2019/05/11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74FE-4481-45CF-9C4D-C8C0AA2C683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99279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D3F1-B886-4AA3-90B5-F60263DF2F6E}" type="datetimeFigureOut">
              <a:rPr lang="en-ZA" smtClean="0"/>
              <a:t>2019/05/11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74FE-4481-45CF-9C4D-C8C0AA2C683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77752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D3F1-B886-4AA3-90B5-F60263DF2F6E}" type="datetimeFigureOut">
              <a:rPr lang="en-ZA" smtClean="0"/>
              <a:t>2019/05/11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74FE-4481-45CF-9C4D-C8C0AA2C683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84622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3D3F1-B886-4AA3-90B5-F60263DF2F6E}" type="datetimeFigureOut">
              <a:rPr lang="en-ZA" smtClean="0"/>
              <a:t>2019/05/11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F74FE-4481-45CF-9C4D-C8C0AA2C683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85008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691680" y="2996952"/>
            <a:ext cx="7056784" cy="2232248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800" dirty="0" smtClean="0">
              <a:solidFill>
                <a:srgbClr val="C0504D">
                  <a:lumMod val="75000"/>
                </a:srgbClr>
              </a:solidFill>
            </a:endParaRPr>
          </a:p>
          <a:p>
            <a:pPr algn="ctr"/>
            <a:r>
              <a:rPr lang="en-US" sz="2800" dirty="0" smtClean="0">
                <a:solidFill>
                  <a:srgbClr val="C0504D">
                    <a:lumMod val="75000"/>
                  </a:srgbClr>
                </a:solidFill>
              </a:rPr>
              <a:t>KNOWLEDGE COMPONENT: MODULE </a:t>
            </a:r>
            <a:r>
              <a:rPr lang="en-US" sz="2800" dirty="0" smtClean="0">
                <a:solidFill>
                  <a:srgbClr val="C0504D">
                    <a:lumMod val="75000"/>
                  </a:srgbClr>
                </a:solidFill>
              </a:rPr>
              <a:t>10: SUGAR REFINING: KT 2: SUGAR REFINING TECHNOLOGY</a:t>
            </a:r>
            <a:endParaRPr lang="en-US" sz="2400" dirty="0" smtClean="0">
              <a:solidFill>
                <a:srgbClr val="C0504D">
                  <a:lumMod val="75000"/>
                </a:srgbClr>
              </a:solidFill>
            </a:endParaRPr>
          </a:p>
          <a:p>
            <a:endParaRPr lang="en-ZA" sz="2400" dirty="0">
              <a:solidFill>
                <a:srgbClr val="C0504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09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4800" dirty="0"/>
              <a:t>Filtration (cont.)</a:t>
            </a:r>
            <a:endParaRPr lang="en-ZA" sz="48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08912" cy="5256584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ZA" sz="2800" b="1" dirty="0"/>
              <a:t>Plate and frame filter </a:t>
            </a:r>
            <a:r>
              <a:rPr lang="en-ZA" sz="2800" b="1" dirty="0" smtClean="0"/>
              <a:t>presses (cont.)</a:t>
            </a:r>
            <a:endParaRPr lang="en-US" sz="2800" b="1" dirty="0" smtClean="0"/>
          </a:p>
          <a:p>
            <a:r>
              <a:rPr lang="en-US" sz="2600" dirty="0"/>
              <a:t>The frames (2,4,6,8 etc.) are rather like empty picture frames and simply form a space into which liquor is fed in at the bottom, and in which a cake layer will develop. </a:t>
            </a:r>
            <a:endParaRPr lang="en-US" sz="2600" dirty="0" smtClean="0"/>
          </a:p>
          <a:p>
            <a:r>
              <a:rPr lang="en-US" sz="2600" dirty="0" smtClean="0"/>
              <a:t>Filtered </a:t>
            </a:r>
            <a:r>
              <a:rPr lang="en-US" sz="2600" dirty="0"/>
              <a:t>liquor passes through a layer of cake, through a cloth and enters the channels on the juice plate on one side and the water plate on the other. </a:t>
            </a:r>
            <a:endParaRPr lang="en-US" sz="2600" dirty="0" smtClean="0"/>
          </a:p>
          <a:p>
            <a:r>
              <a:rPr lang="en-US" sz="2600" dirty="0" smtClean="0"/>
              <a:t>Cake </a:t>
            </a:r>
            <a:r>
              <a:rPr lang="en-US" sz="2600" dirty="0"/>
              <a:t>thus builds up from two cloth surfaces towards the </a:t>
            </a:r>
            <a:r>
              <a:rPr lang="en-US" sz="2600" dirty="0" err="1"/>
              <a:t>centre</a:t>
            </a:r>
            <a:r>
              <a:rPr lang="en-US" sz="2600" dirty="0"/>
              <a:t>. </a:t>
            </a:r>
            <a:endParaRPr lang="en-US" sz="2600" dirty="0" smtClean="0"/>
          </a:p>
          <a:p>
            <a:r>
              <a:rPr lang="en-US" sz="2600" dirty="0" smtClean="0"/>
              <a:t>From </a:t>
            </a:r>
            <a:r>
              <a:rPr lang="en-US" sz="2600" dirty="0"/>
              <a:t>the channels the liquor exits through taps at the bottom of all the plates.</a:t>
            </a:r>
          </a:p>
        </p:txBody>
      </p:sp>
    </p:spTree>
    <p:extLst>
      <p:ext uri="{BB962C8B-B14F-4D97-AF65-F5344CB8AC3E}">
        <p14:creationId xmlns:p14="http://schemas.microsoft.com/office/powerpoint/2010/main" val="301191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4800" dirty="0"/>
              <a:t>Filtration (cont.)</a:t>
            </a:r>
            <a:endParaRPr lang="en-ZA" sz="48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08912" cy="5256584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ZA" sz="2400" b="1" dirty="0"/>
              <a:t>Plate and frame filter presses (cont</a:t>
            </a:r>
            <a:r>
              <a:rPr lang="en-ZA" sz="2400" b="1" dirty="0" smtClean="0"/>
              <a:t>.)</a:t>
            </a:r>
          </a:p>
          <a:p>
            <a:r>
              <a:rPr lang="en-US" sz="2400" dirty="0"/>
              <a:t>The liquor plates (1,5,9,13 etc.) have neither liquor nor water inlets and serve only to provide a </a:t>
            </a:r>
            <a:r>
              <a:rPr lang="en-US" sz="2400" dirty="0" err="1"/>
              <a:t>channelled</a:t>
            </a:r>
            <a:r>
              <a:rPr lang="en-US" sz="2400" dirty="0"/>
              <a:t> surface connected to an outlet tap to enable clear liquor removal (filtration mode) and </a:t>
            </a:r>
            <a:r>
              <a:rPr lang="en-US" sz="2400" dirty="0" err="1"/>
              <a:t>sweetwater</a:t>
            </a:r>
            <a:r>
              <a:rPr lang="en-US" sz="2400" dirty="0"/>
              <a:t> removal (washing mode). </a:t>
            </a:r>
            <a:endParaRPr lang="en-US" sz="2400" dirty="0" smtClean="0"/>
          </a:p>
          <a:p>
            <a:r>
              <a:rPr lang="en-US" sz="2400" dirty="0" smtClean="0"/>
              <a:t>Their </a:t>
            </a:r>
            <a:r>
              <a:rPr lang="en-US" sz="2400" dirty="0"/>
              <a:t>by-pass ports allow water to feed adjacent water plates (at the top) and liquor to feed adjacent frames (at the bottom</a:t>
            </a:r>
            <a:r>
              <a:rPr lang="en-US" sz="2400" dirty="0" smtClean="0"/>
              <a:t>).</a:t>
            </a:r>
          </a:p>
          <a:p>
            <a:r>
              <a:rPr lang="en-US" sz="2400" dirty="0"/>
              <a:t>The water plates (3, 7, 11, 15 etc.) are similar to the liquor plates except for one vital difference; their channels can be fed with water from the top, in a direction counter to liquor flow.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07189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4800" dirty="0"/>
              <a:t>Filtration (cont.)</a:t>
            </a:r>
            <a:endParaRPr lang="en-ZA" sz="48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08912" cy="5256584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ZA" sz="2800" b="1" dirty="0"/>
              <a:t>Plate and frame filter presses (cont</a:t>
            </a:r>
            <a:r>
              <a:rPr lang="en-ZA" sz="2800" b="1" dirty="0" smtClean="0"/>
              <a:t>.)</a:t>
            </a:r>
          </a:p>
          <a:p>
            <a:r>
              <a:rPr lang="en-US" sz="2800" dirty="0" smtClean="0"/>
              <a:t>This </a:t>
            </a:r>
            <a:r>
              <a:rPr lang="en-US" sz="2800" dirty="0"/>
              <a:t>facility is used during cake de-sweetening. </a:t>
            </a:r>
            <a:endParaRPr lang="en-US" sz="2800" dirty="0" smtClean="0"/>
          </a:p>
          <a:p>
            <a:r>
              <a:rPr lang="en-US" sz="2800" dirty="0" smtClean="0"/>
              <a:t>The </a:t>
            </a:r>
            <a:r>
              <a:rPr lang="en-US" sz="2800" dirty="0"/>
              <a:t>water plate thus serves a dual function; like the liquor plate it provides a </a:t>
            </a:r>
            <a:r>
              <a:rPr lang="en-US" sz="2800" dirty="0" err="1"/>
              <a:t>channelled</a:t>
            </a:r>
            <a:r>
              <a:rPr lang="en-US" sz="2800" dirty="0"/>
              <a:t> surface to support the cloth, but it also enables the cake to be de-sweetened</a:t>
            </a:r>
            <a:r>
              <a:rPr lang="en-US" sz="2800" dirty="0" smtClean="0"/>
              <a:t>.</a:t>
            </a:r>
          </a:p>
          <a:p>
            <a:r>
              <a:rPr lang="en-US" sz="2800" dirty="0"/>
              <a:t>During de-sweetening the outlet taps on all the water plates are shut to prevent short-circuiting. </a:t>
            </a:r>
            <a:endParaRPr lang="en-US" sz="2800" dirty="0" smtClean="0"/>
          </a:p>
          <a:p>
            <a:r>
              <a:rPr lang="en-US" sz="2800" dirty="0" smtClean="0"/>
              <a:t>The </a:t>
            </a:r>
            <a:r>
              <a:rPr lang="en-US" sz="2800" dirty="0"/>
              <a:t>by-pass port at the bottom allows liquor to feed adjacent frames. </a:t>
            </a: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9213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4800" dirty="0"/>
              <a:t>Filtration (cont.)</a:t>
            </a:r>
            <a:endParaRPr lang="en-ZA" sz="48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925144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en-ZA" b="1" dirty="0"/>
              <a:t>Plate and frame filter presses (cont</a:t>
            </a:r>
            <a:r>
              <a:rPr lang="en-ZA" b="1" dirty="0" smtClean="0"/>
              <a:t>.)</a:t>
            </a:r>
            <a:endParaRPr lang="en-ZA" b="1" dirty="0"/>
          </a:p>
        </p:txBody>
      </p:sp>
      <p:pic>
        <p:nvPicPr>
          <p:cNvPr id="6" name="Picture 5" descr="Image result for plate and frame filter presse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2306954"/>
            <a:ext cx="6336703" cy="39303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556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4800" dirty="0"/>
              <a:t>Filtration (cont.)</a:t>
            </a:r>
            <a:endParaRPr lang="en-ZA" sz="48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925144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en-ZA" b="1" dirty="0"/>
              <a:t>Plate and frame filter presses (cont</a:t>
            </a:r>
            <a:r>
              <a:rPr lang="en-ZA" b="1" dirty="0" smtClean="0"/>
              <a:t>.)</a:t>
            </a:r>
          </a:p>
          <a:p>
            <a:pPr marL="0" indent="0" algn="ctr">
              <a:buNone/>
            </a:pPr>
            <a:r>
              <a:rPr lang="en-US" sz="2800" dirty="0" smtClean="0"/>
              <a:t>A </a:t>
            </a:r>
            <a:r>
              <a:rPr lang="en-US" sz="2800" dirty="0"/>
              <a:t>plate and frame press in the washing mode.</a:t>
            </a:r>
            <a:endParaRPr lang="en-ZA" sz="28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938" y="2636912"/>
            <a:ext cx="5761037" cy="370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288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4800" dirty="0"/>
              <a:t>Filtration (cont.)</a:t>
            </a:r>
            <a:endParaRPr lang="en-ZA" sz="48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925144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Other filter types</a:t>
            </a:r>
          </a:p>
          <a:p>
            <a:r>
              <a:rPr lang="en-US" dirty="0"/>
              <a:t>Filtration technology continues to develop at a faster pace than other unit operations in the sugar factory.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factory where you are employed may not have the types of filters described </a:t>
            </a:r>
            <a:r>
              <a:rPr lang="en-US" dirty="0" smtClean="0"/>
              <a:t>above</a:t>
            </a:r>
          </a:p>
          <a:p>
            <a:r>
              <a:rPr lang="en-US" dirty="0" smtClean="0"/>
              <a:t>If </a:t>
            </a:r>
            <a:r>
              <a:rPr lang="en-US" dirty="0"/>
              <a:t>this is the </a:t>
            </a:r>
            <a:r>
              <a:rPr lang="en-US" dirty="0" smtClean="0"/>
              <a:t>case you are encouraged to study </a:t>
            </a:r>
            <a:r>
              <a:rPr lang="en-US" dirty="0"/>
              <a:t>your filter and write notes about </a:t>
            </a:r>
            <a:r>
              <a:rPr lang="en-US" dirty="0" smtClean="0"/>
              <a:t>it. </a:t>
            </a:r>
            <a:r>
              <a:rPr lang="en-US" dirty="0"/>
              <a:t>Include basic diagrams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24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5400" dirty="0" smtClean="0"/>
              <a:t>Evaporation</a:t>
            </a:r>
            <a:endParaRPr lang="en-ZA" sz="54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925144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70000" lnSpcReduction="20000"/>
          </a:bodyPr>
          <a:lstStyle/>
          <a:p>
            <a:r>
              <a:rPr lang="en-US" dirty="0"/>
              <a:t>Most purification stages in a refinery are carried out at about 60% brix. </a:t>
            </a:r>
            <a:endParaRPr lang="en-US" dirty="0" smtClean="0"/>
          </a:p>
          <a:p>
            <a:r>
              <a:rPr lang="en-US" dirty="0" smtClean="0"/>
              <a:t>Before </a:t>
            </a:r>
            <a:r>
              <a:rPr lang="en-US" dirty="0" err="1"/>
              <a:t>crystallisation</a:t>
            </a:r>
            <a:r>
              <a:rPr lang="en-US" dirty="0"/>
              <a:t> in vacuum pans the filtered liquor is concentrated to 70% brix, usually by double or triple effect evaporation.</a:t>
            </a:r>
          </a:p>
          <a:p>
            <a:r>
              <a:rPr lang="en-US" dirty="0"/>
              <a:t>Concentration in evaporators gives a steam saving and also reduces the boiling time in the pans, increasing pan capacity and saving energy. </a:t>
            </a:r>
            <a:endParaRPr lang="en-US" dirty="0" smtClean="0"/>
          </a:p>
          <a:p>
            <a:r>
              <a:rPr lang="en-US" dirty="0" smtClean="0"/>
              <a:t>Typical </a:t>
            </a:r>
            <a:r>
              <a:rPr lang="en-US" dirty="0" err="1"/>
              <a:t>rawhouse</a:t>
            </a:r>
            <a:r>
              <a:rPr lang="en-US" dirty="0"/>
              <a:t> evaporation runs at 85% on clear juice whereas refinery evaporation is merely around 14% on liquor depending on the brix increase required.</a:t>
            </a:r>
          </a:p>
          <a:p>
            <a:r>
              <a:rPr lang="en-US" dirty="0" err="1"/>
              <a:t>Vapour</a:t>
            </a:r>
            <a:r>
              <a:rPr lang="en-US" dirty="0"/>
              <a:t> 1 is used as the heating medium, except in central refineries. </a:t>
            </a:r>
            <a:endParaRPr lang="en-US" dirty="0" smtClean="0"/>
          </a:p>
          <a:p>
            <a:r>
              <a:rPr lang="en-US" dirty="0" smtClean="0"/>
              <a:t>Some </a:t>
            </a:r>
            <a:r>
              <a:rPr lang="en-US" dirty="0" err="1"/>
              <a:t>colour</a:t>
            </a:r>
            <a:r>
              <a:rPr lang="en-US" dirty="0"/>
              <a:t> increase is inevitable during evaporation because of thermal degradation.</a:t>
            </a:r>
          </a:p>
          <a:p>
            <a:r>
              <a:rPr lang="en-US" dirty="0"/>
              <a:t>The liquor leaving the evaporators is referred to as white liquor, fine liquor or evaporated liquor.</a:t>
            </a:r>
          </a:p>
        </p:txBody>
      </p:sp>
    </p:spTree>
    <p:extLst>
      <p:ext uri="{BB962C8B-B14F-4D97-AF65-F5344CB8AC3E}">
        <p14:creationId xmlns:p14="http://schemas.microsoft.com/office/powerpoint/2010/main" val="11514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4400" dirty="0" smtClean="0"/>
              <a:t>Sugar Boiling</a:t>
            </a:r>
            <a:endParaRPr lang="en-ZA" sz="44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925144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2500" lnSpcReduction="10000"/>
          </a:bodyPr>
          <a:lstStyle/>
          <a:p>
            <a:r>
              <a:rPr lang="en-US" dirty="0"/>
              <a:t>Boiling times in a refinery are much faster because the melt purity is much nearer to 100%. </a:t>
            </a:r>
            <a:endParaRPr lang="en-US" dirty="0" smtClean="0"/>
          </a:p>
          <a:p>
            <a:r>
              <a:rPr lang="en-US" dirty="0" smtClean="0"/>
              <a:t>However</a:t>
            </a:r>
            <a:r>
              <a:rPr lang="en-US" dirty="0"/>
              <a:t>, conglomerates form easily and can cause problems in subsequent operations.</a:t>
            </a:r>
          </a:p>
          <a:p>
            <a:r>
              <a:rPr lang="en-US" dirty="0"/>
              <a:t>Higher purity liquors contain less impurities and hence have a lower electrical conductivity. </a:t>
            </a:r>
            <a:endParaRPr lang="en-US" dirty="0" smtClean="0"/>
          </a:p>
          <a:p>
            <a:r>
              <a:rPr lang="en-US" dirty="0" smtClean="0"/>
              <a:t>Conductivity </a:t>
            </a:r>
            <a:r>
              <a:rPr lang="en-US" dirty="0"/>
              <a:t>is therefore not used to control white sugar pans. </a:t>
            </a:r>
            <a:endParaRPr lang="en-US" dirty="0" smtClean="0"/>
          </a:p>
          <a:p>
            <a:r>
              <a:rPr lang="en-US" dirty="0" smtClean="0"/>
              <a:t>Other </a:t>
            </a:r>
            <a:r>
              <a:rPr lang="en-US" dirty="0"/>
              <a:t>techniques of measuring supersaturation, e.g. boiling point elevation, have to be employed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80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4400" dirty="0" smtClean="0"/>
              <a:t>Sugar Boiling (cont.)</a:t>
            </a:r>
            <a:endParaRPr lang="en-ZA" sz="44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925144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lnSpcReduction="10000"/>
          </a:bodyPr>
          <a:lstStyle/>
          <a:p>
            <a:r>
              <a:rPr lang="en-US" dirty="0" smtClean="0"/>
              <a:t>Tube </a:t>
            </a:r>
            <a:r>
              <a:rPr lang="en-US" dirty="0"/>
              <a:t>and plate </a:t>
            </a:r>
            <a:r>
              <a:rPr lang="en-US" dirty="0" err="1"/>
              <a:t>calandria</a:t>
            </a:r>
            <a:r>
              <a:rPr lang="en-US" dirty="0"/>
              <a:t> pans as found in the </a:t>
            </a:r>
            <a:r>
              <a:rPr lang="en-US" dirty="0" err="1"/>
              <a:t>rawhouse</a:t>
            </a:r>
            <a:r>
              <a:rPr lang="en-US" dirty="0"/>
              <a:t> are used, while pans with ribbon </a:t>
            </a:r>
            <a:r>
              <a:rPr lang="en-US" dirty="0" err="1"/>
              <a:t>calandrias</a:t>
            </a:r>
            <a:r>
              <a:rPr lang="en-US" dirty="0"/>
              <a:t> are also employed. </a:t>
            </a:r>
            <a:endParaRPr lang="en-US" dirty="0" smtClean="0"/>
          </a:p>
          <a:p>
            <a:r>
              <a:rPr lang="en-US" dirty="0" smtClean="0"/>
              <a:t>These </a:t>
            </a:r>
            <a:r>
              <a:rPr lang="en-US" dirty="0"/>
              <a:t>use higher pressure steam but produce good circulation without the use of stirrers.</a:t>
            </a:r>
          </a:p>
          <a:p>
            <a:r>
              <a:rPr lang="en-US" dirty="0"/>
              <a:t>Establishment of grain by true seeding is near impossible as the various zones of supersaturation are extremely narrow. </a:t>
            </a:r>
            <a:endParaRPr lang="en-US" dirty="0" smtClean="0"/>
          </a:p>
          <a:p>
            <a:r>
              <a:rPr lang="en-US" dirty="0" smtClean="0"/>
              <a:t>Shock </a:t>
            </a:r>
            <a:r>
              <a:rPr lang="en-US" dirty="0"/>
              <a:t>seeding, using varying amounts of powdered sugar, is carried out.</a:t>
            </a:r>
          </a:p>
        </p:txBody>
      </p:sp>
    </p:spTree>
    <p:extLst>
      <p:ext uri="{BB962C8B-B14F-4D97-AF65-F5344CB8AC3E}">
        <p14:creationId xmlns:p14="http://schemas.microsoft.com/office/powerpoint/2010/main" val="330277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4400" dirty="0" smtClean="0"/>
              <a:t>Boiling Schemes</a:t>
            </a:r>
            <a:endParaRPr lang="en-ZA" sz="44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925144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en-US" b="1" dirty="0"/>
              <a:t>Straight boiling</a:t>
            </a:r>
          </a:p>
          <a:p>
            <a:r>
              <a:rPr lang="en-US" dirty="0"/>
              <a:t>In this conventional system, (say) eight first strikes are boiled from liquor with about 47% of the brix in liquor remaining in the first run-off.</a:t>
            </a:r>
          </a:p>
          <a:p>
            <a:r>
              <a:rPr lang="en-US" dirty="0"/>
              <a:t>Four second strikes are produced from the first run-off, with 50% of the brix in the first run-off remaining in the second run-off. </a:t>
            </a:r>
            <a:endParaRPr lang="en-US" dirty="0" smtClean="0"/>
          </a:p>
          <a:p>
            <a:r>
              <a:rPr lang="en-US" dirty="0" smtClean="0"/>
              <a:t>Two </a:t>
            </a:r>
            <a:r>
              <a:rPr lang="en-US" dirty="0"/>
              <a:t>third strikes are boiled from the third run-off, with 53% of the brix in the second run-off remaining in the third run-off. </a:t>
            </a:r>
            <a:endParaRPr lang="en-US" dirty="0" smtClean="0"/>
          </a:p>
          <a:p>
            <a:r>
              <a:rPr lang="en-US" dirty="0" smtClean="0"/>
              <a:t>One </a:t>
            </a:r>
            <a:r>
              <a:rPr lang="en-US" dirty="0"/>
              <a:t>fourth strike is boiled from this run-off with 56% of the brix in the third run-off remaining in the fourth run-off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81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5400" dirty="0" smtClean="0"/>
              <a:t>Filtration</a:t>
            </a:r>
            <a:endParaRPr lang="en-ZA" sz="54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2800" dirty="0"/>
              <a:t>Filtration in refinery work differs considerably from the </a:t>
            </a:r>
            <a:r>
              <a:rPr lang="en-US" sz="2800" dirty="0" err="1"/>
              <a:t>rawhouse</a:t>
            </a:r>
            <a:r>
              <a:rPr lang="en-US" sz="2800" dirty="0"/>
              <a:t>. </a:t>
            </a:r>
            <a:endParaRPr lang="en-US" sz="2800" dirty="0" smtClean="0"/>
          </a:p>
          <a:p>
            <a:pPr lvl="0">
              <a:spcBef>
                <a:spcPts val="0"/>
              </a:spcBef>
            </a:pPr>
            <a:r>
              <a:rPr lang="en-US" sz="2800" dirty="0" smtClean="0"/>
              <a:t>In </a:t>
            </a:r>
            <a:r>
              <a:rPr lang="en-US" sz="2800" dirty="0"/>
              <a:t>the </a:t>
            </a:r>
            <a:r>
              <a:rPr lang="en-US" sz="2800" dirty="0" err="1"/>
              <a:t>rawhouse</a:t>
            </a:r>
            <a:r>
              <a:rPr lang="en-US" sz="2800" dirty="0"/>
              <a:t> the underflow from the clarifier (mud) is mixed with a filter aid (</a:t>
            </a:r>
            <a:r>
              <a:rPr lang="en-US" sz="2800" dirty="0" err="1"/>
              <a:t>bagacillo</a:t>
            </a:r>
            <a:r>
              <a:rPr lang="en-US" sz="2800" dirty="0"/>
              <a:t>) and treated separately from the clarifier overflow (clear juice). </a:t>
            </a:r>
            <a:endParaRPr lang="en-US" sz="2800" dirty="0" smtClean="0"/>
          </a:p>
          <a:p>
            <a:pPr lvl="0">
              <a:spcBef>
                <a:spcPts val="0"/>
              </a:spcBef>
            </a:pPr>
            <a:r>
              <a:rPr lang="en-US" sz="2800" dirty="0" smtClean="0"/>
              <a:t>In </a:t>
            </a:r>
            <a:r>
              <a:rPr lang="en-US" sz="2800" dirty="0"/>
              <a:t>the refinery, whole liquor (containing the precipitate) is forced through the cloth of a special filter. </a:t>
            </a:r>
            <a:endParaRPr lang="en-US" sz="2800" dirty="0" smtClean="0"/>
          </a:p>
          <a:p>
            <a:pPr lvl="0">
              <a:spcBef>
                <a:spcPts val="0"/>
              </a:spcBef>
            </a:pPr>
            <a:r>
              <a:rPr lang="en-US" sz="2800" dirty="0" smtClean="0"/>
              <a:t>The </a:t>
            </a:r>
            <a:r>
              <a:rPr lang="en-US" sz="2800" dirty="0"/>
              <a:t>process is carried out at about 65% brix.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7007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4400" dirty="0" smtClean="0"/>
              <a:t>Boiling Schemes </a:t>
            </a:r>
            <a:r>
              <a:rPr lang="en-ZA" sz="4400" dirty="0"/>
              <a:t>(cont.)</a:t>
            </a:r>
            <a:endParaRPr lang="en-ZA" sz="44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925144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US" b="1" dirty="0"/>
              <a:t>Straight </a:t>
            </a:r>
            <a:r>
              <a:rPr lang="en-US" b="1" dirty="0" smtClean="0"/>
              <a:t>boiling (cont.)</a:t>
            </a:r>
            <a:endParaRPr lang="en-US" b="1" dirty="0"/>
          </a:p>
          <a:p>
            <a:r>
              <a:rPr lang="en-US" dirty="0" smtClean="0"/>
              <a:t>The </a:t>
            </a:r>
            <a:r>
              <a:rPr lang="en-US" dirty="0"/>
              <a:t>resultant blend of white sugar is thus made up of 8 parts first sugar, 4 parts second sugar, 2 parts third sugar and 1 part fourth sugar. </a:t>
            </a:r>
            <a:endParaRPr lang="en-US" dirty="0" smtClean="0"/>
          </a:p>
          <a:p>
            <a:r>
              <a:rPr lang="en-US" dirty="0" smtClean="0"/>
              <a:t>Although </a:t>
            </a:r>
            <a:r>
              <a:rPr lang="en-US" dirty="0"/>
              <a:t>fourth sugar (and possibly third) may not on their own meet the </a:t>
            </a:r>
            <a:r>
              <a:rPr lang="en-US" dirty="0" err="1"/>
              <a:t>colour</a:t>
            </a:r>
            <a:r>
              <a:rPr lang="en-US" dirty="0"/>
              <a:t> specification, when blended in the above proportions no problem is experienced.</a:t>
            </a:r>
          </a:p>
          <a:p>
            <a:r>
              <a:rPr lang="en-US" dirty="0"/>
              <a:t>The fourth run-off, at purity of about 88% can be recycled to syrup (in a </a:t>
            </a:r>
            <a:r>
              <a:rPr lang="en-US" dirty="0" err="1"/>
              <a:t>rawhouse</a:t>
            </a:r>
            <a:r>
              <a:rPr lang="en-US" dirty="0"/>
              <a:t>) or can be used as a by-product.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2406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4400" dirty="0" smtClean="0"/>
              <a:t>Boiling Schemes </a:t>
            </a:r>
            <a:r>
              <a:rPr lang="en-ZA" sz="4400" dirty="0"/>
              <a:t>(cont.)</a:t>
            </a:r>
            <a:endParaRPr lang="en-ZA" sz="44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925144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85000" lnSpcReduction="10000"/>
          </a:bodyPr>
          <a:lstStyle/>
          <a:p>
            <a:pPr marL="0" lvl="0" indent="0">
              <a:buNone/>
            </a:pPr>
            <a:r>
              <a:rPr lang="en-US" b="1" dirty="0"/>
              <a:t>Straight </a:t>
            </a:r>
            <a:r>
              <a:rPr lang="en-US" b="1" dirty="0" smtClean="0"/>
              <a:t>boiling (cont.)</a:t>
            </a:r>
            <a:endParaRPr lang="en-US" b="1" dirty="0"/>
          </a:p>
          <a:p>
            <a:r>
              <a:rPr lang="en-US" dirty="0" smtClean="0"/>
              <a:t>An </a:t>
            </a:r>
            <a:r>
              <a:rPr lang="en-US" dirty="0"/>
              <a:t>alternative scheme (</a:t>
            </a:r>
            <a:r>
              <a:rPr lang="en-US" dirty="0" err="1"/>
              <a:t>practised</a:t>
            </a:r>
            <a:r>
              <a:rPr lang="en-US" dirty="0"/>
              <a:t> by </a:t>
            </a:r>
            <a:r>
              <a:rPr lang="en-US" dirty="0" err="1"/>
              <a:t>Hullet</a:t>
            </a:r>
            <a:r>
              <a:rPr lang="en-US" dirty="0"/>
              <a:t> Refineries) is to boil further crops of crystals in the so-called “recovery house”, then </a:t>
            </a:r>
            <a:r>
              <a:rPr lang="en-US" dirty="0" err="1"/>
              <a:t>remelt</a:t>
            </a:r>
            <a:r>
              <a:rPr lang="en-US" dirty="0"/>
              <a:t> these crystals (after centrifugation) together with the incoming raw sugar.</a:t>
            </a:r>
          </a:p>
          <a:p>
            <a:r>
              <a:rPr lang="en-US" dirty="0"/>
              <a:t>Compared with the other boiling systems (see below), the straight boiling system has much more material in process as run-off must be accumulated for the next strike. </a:t>
            </a:r>
            <a:endParaRPr lang="en-US" dirty="0" smtClean="0"/>
          </a:p>
          <a:p>
            <a:r>
              <a:rPr lang="en-US" dirty="0" smtClean="0"/>
              <a:t>More </a:t>
            </a:r>
            <a:r>
              <a:rPr lang="en-US" dirty="0"/>
              <a:t>equipment is needed as pans, run-off tanks, mixers and </a:t>
            </a:r>
            <a:r>
              <a:rPr lang="en-US" dirty="0" err="1"/>
              <a:t>centrifugals</a:t>
            </a:r>
            <a:r>
              <a:rPr lang="en-US" dirty="0"/>
              <a:t> have to be provided for each grade of strike.</a:t>
            </a:r>
          </a:p>
        </p:txBody>
      </p:sp>
    </p:spTree>
    <p:extLst>
      <p:ext uri="{BB962C8B-B14F-4D97-AF65-F5344CB8AC3E}">
        <p14:creationId xmlns:p14="http://schemas.microsoft.com/office/powerpoint/2010/main" val="313999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4400" dirty="0" smtClean="0"/>
              <a:t>Boiling Schemes </a:t>
            </a:r>
            <a:r>
              <a:rPr lang="en-ZA" sz="4400" dirty="0"/>
              <a:t>(cont.)</a:t>
            </a:r>
            <a:endParaRPr lang="en-ZA" sz="44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925144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US" b="1" dirty="0"/>
              <a:t>In-boiling </a:t>
            </a:r>
          </a:p>
          <a:p>
            <a:r>
              <a:rPr lang="en-US" dirty="0"/>
              <a:t>In this system some first run-off is mixed with evaporated liquor and the first strikes are boiled from this mixture that consists of 60% evaporated liquor solids and 40% run-off solids. As no impurities leave the system, white sugar </a:t>
            </a:r>
            <a:r>
              <a:rPr lang="en-US" dirty="0" err="1"/>
              <a:t>colour</a:t>
            </a:r>
            <a:r>
              <a:rPr lang="en-US" dirty="0"/>
              <a:t> and ash continues to increase, this is allowed until the permissible limits are reached.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run-off is then isolated and directed to </a:t>
            </a:r>
            <a:r>
              <a:rPr lang="en-US" dirty="0" err="1"/>
              <a:t>rawhouse</a:t>
            </a:r>
            <a:r>
              <a:rPr lang="en-US" dirty="0"/>
              <a:t> </a:t>
            </a:r>
            <a:r>
              <a:rPr lang="en-US" dirty="0" err="1"/>
              <a:t>remelt</a:t>
            </a:r>
            <a:r>
              <a:rPr lang="en-US" dirty="0"/>
              <a:t> and a new cycle commences.</a:t>
            </a:r>
          </a:p>
          <a:p>
            <a:r>
              <a:rPr lang="en-US" dirty="0"/>
              <a:t>In this system, the stock in process is minimal, as are the vessels required.</a:t>
            </a:r>
          </a:p>
        </p:txBody>
      </p:sp>
    </p:spTree>
    <p:extLst>
      <p:ext uri="{BB962C8B-B14F-4D97-AF65-F5344CB8AC3E}">
        <p14:creationId xmlns:p14="http://schemas.microsoft.com/office/powerpoint/2010/main" val="61102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4400" dirty="0" smtClean="0"/>
              <a:t>Boiling Schemes </a:t>
            </a:r>
            <a:r>
              <a:rPr lang="en-ZA" sz="4400" dirty="0"/>
              <a:t>(cont.)</a:t>
            </a:r>
            <a:endParaRPr lang="en-ZA" sz="44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925144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US" b="1" dirty="0" smtClean="0"/>
              <a:t>Back-boiling </a:t>
            </a:r>
            <a:endParaRPr lang="en-US" b="1" dirty="0"/>
          </a:p>
          <a:p>
            <a:r>
              <a:rPr lang="en-US" dirty="0"/>
              <a:t>Each pan is started on evaporated liquor and finished on 40% run-off from previous strikes.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system differs from in-boiling in the point at which evaporated liquor enters the system. </a:t>
            </a:r>
            <a:endParaRPr lang="en-US" dirty="0" smtClean="0"/>
          </a:p>
          <a:p>
            <a:r>
              <a:rPr lang="en-US" dirty="0" smtClean="0"/>
              <a:t>Again</a:t>
            </a:r>
            <a:r>
              <a:rPr lang="en-US" dirty="0"/>
              <a:t>, as no impurities are eliminated, </a:t>
            </a:r>
            <a:r>
              <a:rPr lang="en-US" dirty="0" err="1"/>
              <a:t>colour</a:t>
            </a:r>
            <a:r>
              <a:rPr lang="en-US" dirty="0"/>
              <a:t> and ash will increase. </a:t>
            </a:r>
            <a:endParaRPr lang="en-US" dirty="0" smtClean="0"/>
          </a:p>
          <a:p>
            <a:r>
              <a:rPr lang="en-US" dirty="0" smtClean="0"/>
              <a:t>As </a:t>
            </a:r>
            <a:r>
              <a:rPr lang="en-US" dirty="0"/>
              <a:t>the </a:t>
            </a:r>
            <a:r>
              <a:rPr lang="en-US" dirty="0" err="1"/>
              <a:t>colour</a:t>
            </a:r>
            <a:r>
              <a:rPr lang="en-US" dirty="0"/>
              <a:t> limit is reached, run-off is accumulated and boiled into one “all syrup” pan.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removes impurities from the system and a new cycle commences.</a:t>
            </a:r>
          </a:p>
        </p:txBody>
      </p:sp>
    </p:spTree>
    <p:extLst>
      <p:ext uri="{BB962C8B-B14F-4D97-AF65-F5344CB8AC3E}">
        <p14:creationId xmlns:p14="http://schemas.microsoft.com/office/powerpoint/2010/main" val="256970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4400" dirty="0" smtClean="0"/>
              <a:t>Boiling Schemes </a:t>
            </a:r>
            <a:r>
              <a:rPr lang="en-ZA" sz="4400" dirty="0"/>
              <a:t>(cont.)</a:t>
            </a:r>
            <a:endParaRPr lang="en-ZA" sz="44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925144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70000" lnSpcReduction="20000"/>
          </a:bodyPr>
          <a:lstStyle/>
          <a:p>
            <a:pPr marL="0" lvl="2" indent="0">
              <a:buNone/>
            </a:pPr>
            <a:r>
              <a:rPr lang="en-US" sz="3800" b="1" dirty="0"/>
              <a:t>Pan </a:t>
            </a:r>
            <a:r>
              <a:rPr lang="en-US" sz="3800" b="1" dirty="0" smtClean="0"/>
              <a:t>boiling: Review </a:t>
            </a:r>
            <a:r>
              <a:rPr lang="en-US" sz="3800" b="1" dirty="0"/>
              <a:t>of crystallization theory</a:t>
            </a:r>
          </a:p>
          <a:p>
            <a:r>
              <a:rPr lang="en-US" dirty="0"/>
              <a:t>Review </a:t>
            </a:r>
            <a:r>
              <a:rPr lang="en-US" dirty="0" smtClean="0"/>
              <a:t>the </a:t>
            </a:r>
            <a:r>
              <a:rPr lang="en-US" dirty="0"/>
              <a:t>following topics:</a:t>
            </a:r>
          </a:p>
          <a:p>
            <a:pPr lvl="1"/>
            <a:r>
              <a:rPr lang="en-US" dirty="0"/>
              <a:t>Solution</a:t>
            </a:r>
          </a:p>
          <a:p>
            <a:pPr lvl="1"/>
            <a:r>
              <a:rPr lang="en-US" dirty="0"/>
              <a:t>Sucrose solubility</a:t>
            </a:r>
          </a:p>
          <a:p>
            <a:pPr lvl="1"/>
            <a:r>
              <a:rPr lang="en-US" dirty="0"/>
              <a:t>Effect of reducing sugars and ash on sucrose solubility</a:t>
            </a:r>
          </a:p>
          <a:p>
            <a:pPr lvl="1"/>
            <a:r>
              <a:rPr lang="en-US" dirty="0"/>
              <a:t>Saturated solution</a:t>
            </a:r>
          </a:p>
          <a:p>
            <a:pPr lvl="1"/>
            <a:r>
              <a:rPr lang="en-US" dirty="0"/>
              <a:t>Supersaturated solution</a:t>
            </a:r>
          </a:p>
          <a:p>
            <a:pPr lvl="1"/>
            <a:r>
              <a:rPr lang="en-US" dirty="0"/>
              <a:t>Supersaturation co-efficient</a:t>
            </a:r>
          </a:p>
          <a:p>
            <a:pPr lvl="1"/>
            <a:r>
              <a:rPr lang="en-US" dirty="0"/>
              <a:t>The three zones of supersaturation:</a:t>
            </a:r>
          </a:p>
          <a:p>
            <a:pPr lvl="2"/>
            <a:r>
              <a:rPr lang="en-US" dirty="0"/>
              <a:t>The metastable zone</a:t>
            </a:r>
          </a:p>
          <a:p>
            <a:pPr lvl="2"/>
            <a:r>
              <a:rPr lang="en-US" dirty="0"/>
              <a:t>The intermediate zone</a:t>
            </a:r>
          </a:p>
          <a:p>
            <a:pPr lvl="2"/>
            <a:r>
              <a:rPr lang="en-US" dirty="0"/>
              <a:t>The labile zone</a:t>
            </a:r>
          </a:p>
          <a:p>
            <a:pPr lvl="1"/>
            <a:r>
              <a:rPr lang="en-US" dirty="0"/>
              <a:t>The two basic ways in which crystals can be formed</a:t>
            </a:r>
          </a:p>
          <a:p>
            <a:pPr lvl="2"/>
            <a:r>
              <a:rPr lang="en-US" dirty="0"/>
              <a:t>Primary nucleation</a:t>
            </a:r>
          </a:p>
          <a:p>
            <a:pPr lvl="2"/>
            <a:r>
              <a:rPr lang="en-US" dirty="0"/>
              <a:t>Secondary </a:t>
            </a:r>
            <a:r>
              <a:rPr lang="en-US" dirty="0" smtClean="0"/>
              <a:t>nucleation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6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4400" dirty="0" smtClean="0"/>
              <a:t>Boiling Schemes </a:t>
            </a:r>
            <a:r>
              <a:rPr lang="en-ZA" sz="4400" dirty="0"/>
              <a:t>(cont.)</a:t>
            </a:r>
            <a:endParaRPr lang="en-ZA" sz="44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925144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55000" lnSpcReduction="20000"/>
          </a:bodyPr>
          <a:lstStyle/>
          <a:p>
            <a:pPr marL="0" lvl="2" indent="0">
              <a:buNone/>
            </a:pPr>
            <a:r>
              <a:rPr lang="en-US" sz="4900" b="1" dirty="0">
                <a:solidFill>
                  <a:prstClr val="black"/>
                </a:solidFill>
              </a:rPr>
              <a:t>Pan boiling: Review of crystallization theory</a:t>
            </a:r>
          </a:p>
          <a:p>
            <a:pPr lvl="0"/>
            <a:r>
              <a:rPr lang="en-US" sz="3300" dirty="0" smtClean="0"/>
              <a:t>Crystals </a:t>
            </a:r>
            <a:r>
              <a:rPr lang="en-US" sz="3300" dirty="0"/>
              <a:t>can be formed in a pan by:</a:t>
            </a:r>
          </a:p>
          <a:p>
            <a:pPr lvl="1"/>
            <a:r>
              <a:rPr lang="en-US" sz="3300" dirty="0"/>
              <a:t>The waiting method</a:t>
            </a:r>
          </a:p>
          <a:p>
            <a:pPr lvl="1"/>
            <a:r>
              <a:rPr lang="en-US" sz="3300" dirty="0" err="1"/>
              <a:t>Schock</a:t>
            </a:r>
            <a:r>
              <a:rPr lang="en-US" sz="3300" dirty="0"/>
              <a:t> seeding</a:t>
            </a:r>
          </a:p>
          <a:p>
            <a:pPr lvl="1"/>
            <a:r>
              <a:rPr lang="en-US" sz="3300" dirty="0"/>
              <a:t>True seeding</a:t>
            </a:r>
          </a:p>
          <a:p>
            <a:pPr lvl="0"/>
            <a:r>
              <a:rPr lang="en-US" sz="3300" dirty="0"/>
              <a:t>The two basic factors affecting the rate of crystal growth are:</a:t>
            </a:r>
          </a:p>
          <a:p>
            <a:pPr lvl="1"/>
            <a:r>
              <a:rPr lang="en-US" sz="3300" dirty="0"/>
              <a:t>The diffusion rate</a:t>
            </a:r>
          </a:p>
          <a:p>
            <a:pPr lvl="1"/>
            <a:r>
              <a:rPr lang="en-US" sz="3300" dirty="0"/>
              <a:t>The accommodation rate</a:t>
            </a:r>
          </a:p>
          <a:p>
            <a:pPr lvl="0"/>
            <a:r>
              <a:rPr lang="en-US" sz="3300" dirty="0"/>
              <a:t>The factors that affect the two rates of crystal growth are:</a:t>
            </a:r>
          </a:p>
          <a:p>
            <a:pPr lvl="1"/>
            <a:r>
              <a:rPr lang="en-US" sz="3300" dirty="0"/>
              <a:t>Viscosity</a:t>
            </a:r>
          </a:p>
          <a:p>
            <a:pPr lvl="1"/>
            <a:r>
              <a:rPr lang="en-US" sz="3300" dirty="0"/>
              <a:t>Temperature</a:t>
            </a:r>
          </a:p>
          <a:p>
            <a:pPr lvl="1"/>
            <a:r>
              <a:rPr lang="en-US" sz="3300" dirty="0"/>
              <a:t>Supersaturation co-efficient</a:t>
            </a:r>
          </a:p>
          <a:p>
            <a:pPr lvl="1"/>
            <a:r>
              <a:rPr lang="en-US" sz="3300" dirty="0"/>
              <a:t>Purity</a:t>
            </a:r>
          </a:p>
          <a:p>
            <a:pPr lvl="0"/>
            <a:r>
              <a:rPr lang="en-US" sz="3300" dirty="0"/>
              <a:t>The three factors that cause an increase in the boiling point of a sugar solution are:</a:t>
            </a:r>
          </a:p>
          <a:p>
            <a:pPr lvl="1"/>
            <a:r>
              <a:rPr lang="en-US" sz="3300" dirty="0"/>
              <a:t>Brix</a:t>
            </a:r>
          </a:p>
          <a:p>
            <a:pPr lvl="1"/>
            <a:r>
              <a:rPr lang="en-US" sz="3300" dirty="0"/>
              <a:t>Pressure above the liquid</a:t>
            </a:r>
          </a:p>
          <a:p>
            <a:pPr lvl="1"/>
            <a:r>
              <a:rPr lang="en-US" sz="3300" dirty="0"/>
              <a:t>Hydrostatic head</a:t>
            </a:r>
          </a:p>
        </p:txBody>
      </p:sp>
    </p:spTree>
    <p:extLst>
      <p:ext uri="{BB962C8B-B14F-4D97-AF65-F5344CB8AC3E}">
        <p14:creationId xmlns:p14="http://schemas.microsoft.com/office/powerpoint/2010/main" val="127561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4400" dirty="0" smtClean="0"/>
              <a:t>Boiling Schemes </a:t>
            </a:r>
            <a:r>
              <a:rPr lang="en-ZA" sz="4400" dirty="0"/>
              <a:t>(cont.)</a:t>
            </a:r>
            <a:endParaRPr lang="en-ZA" sz="44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925144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marL="0" lvl="2" indent="0">
              <a:buNone/>
            </a:pPr>
            <a:r>
              <a:rPr lang="en-US" b="1" dirty="0">
                <a:solidFill>
                  <a:prstClr val="black"/>
                </a:solidFill>
              </a:rPr>
              <a:t>Pan boiling: </a:t>
            </a:r>
            <a:r>
              <a:rPr lang="en-US" b="1" dirty="0" smtClean="0"/>
              <a:t>Grain </a:t>
            </a:r>
            <a:r>
              <a:rPr lang="en-US" b="1" dirty="0"/>
              <a:t>formation in refinery pans</a:t>
            </a:r>
          </a:p>
          <a:p>
            <a:r>
              <a:rPr lang="en-US" sz="2400" dirty="0"/>
              <a:t>In </a:t>
            </a:r>
            <a:r>
              <a:rPr lang="en-US" sz="2400" dirty="0" err="1"/>
              <a:t>practise</a:t>
            </a:r>
            <a:r>
              <a:rPr lang="en-US" sz="2400" dirty="0"/>
              <a:t>, varying quantities of slurry or sugar dust are added to the tightened fine liquor. </a:t>
            </a:r>
            <a:endParaRPr lang="en-US" sz="2400" dirty="0" smtClean="0"/>
          </a:p>
          <a:p>
            <a:r>
              <a:rPr lang="en-US" sz="2400" dirty="0" smtClean="0"/>
              <a:t>Whether </a:t>
            </a:r>
            <a:r>
              <a:rPr lang="en-US" sz="2400" dirty="0"/>
              <a:t>this is true seeding (all crystals come from outside) or shock seeding (crystals are allowed to form spontaneously) is an argued point. </a:t>
            </a:r>
            <a:endParaRPr lang="en-US" sz="2400" dirty="0" smtClean="0"/>
          </a:p>
          <a:p>
            <a:r>
              <a:rPr lang="en-US" sz="2400" dirty="0" smtClean="0"/>
              <a:t>However</a:t>
            </a:r>
            <a:r>
              <a:rPr lang="en-US" sz="2400" dirty="0"/>
              <a:t>, the more the number of added crystals, the more likely it is that the pan is being true-seeded. 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pan may be held on water for a few minutes to prevent conglomerate formation and to “harden” the crystal.</a:t>
            </a:r>
          </a:p>
        </p:txBody>
      </p:sp>
    </p:spTree>
    <p:extLst>
      <p:ext uri="{BB962C8B-B14F-4D97-AF65-F5344CB8AC3E}">
        <p14:creationId xmlns:p14="http://schemas.microsoft.com/office/powerpoint/2010/main" val="170891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5400" dirty="0"/>
              <a:t>Boiling Schemes (cont.)</a:t>
            </a:r>
            <a:endParaRPr lang="en-ZA" sz="54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925144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US" b="1" dirty="0">
                <a:solidFill>
                  <a:prstClr val="black"/>
                </a:solidFill>
              </a:rPr>
              <a:t>Pan boiling: </a:t>
            </a:r>
            <a:r>
              <a:rPr lang="en-US" b="1" dirty="0"/>
              <a:t>Growth of the grain </a:t>
            </a:r>
          </a:p>
          <a:p>
            <a:r>
              <a:rPr lang="en-US" dirty="0"/>
              <a:t>In </a:t>
            </a:r>
            <a:r>
              <a:rPr lang="en-US" dirty="0" err="1"/>
              <a:t>rawhouse</a:t>
            </a:r>
            <a:r>
              <a:rPr lang="en-US" dirty="0"/>
              <a:t> work, this is carried out in two stages.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first stage, in which crystals are grown on sucrose already in the mother liquor, is called “bringing the grain together”.</a:t>
            </a:r>
          </a:p>
          <a:p>
            <a:r>
              <a:rPr lang="en-US" dirty="0"/>
              <a:t>Because of the higher purities in refineries, bringing the grain together is a step rarely carried out. </a:t>
            </a:r>
            <a:endParaRPr lang="en-US" dirty="0" smtClean="0"/>
          </a:p>
          <a:p>
            <a:r>
              <a:rPr lang="en-US" dirty="0" smtClean="0"/>
              <a:t>Once </a:t>
            </a:r>
            <a:r>
              <a:rPr lang="en-US" dirty="0"/>
              <a:t>the grain has been established, the pan is fed on liquor and crystal growth continues.</a:t>
            </a:r>
          </a:p>
          <a:p>
            <a:pPr marL="0" lvl="2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2324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5400" dirty="0"/>
              <a:t>Boiling Schemes (cont.)</a:t>
            </a:r>
            <a:endParaRPr lang="en-ZA" sz="54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925144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en-US" b="1" dirty="0">
                <a:solidFill>
                  <a:prstClr val="black"/>
                </a:solidFill>
              </a:rPr>
              <a:t>Pan boiling: </a:t>
            </a:r>
            <a:r>
              <a:rPr lang="en-US" b="1" dirty="0"/>
              <a:t>Control of pans </a:t>
            </a:r>
          </a:p>
          <a:p>
            <a:pPr marL="0" indent="0">
              <a:buNone/>
            </a:pPr>
            <a:r>
              <a:rPr lang="en-ZA" dirty="0"/>
              <a:t>(a)	Boiling point elevation (BPE)</a:t>
            </a:r>
            <a:endParaRPr lang="en-US" dirty="0"/>
          </a:p>
          <a:p>
            <a:r>
              <a:rPr lang="en-US" dirty="0"/>
              <a:t>The temperature at the surface of a boiling </a:t>
            </a:r>
            <a:r>
              <a:rPr lang="en-US" dirty="0" err="1"/>
              <a:t>massecuite</a:t>
            </a:r>
            <a:r>
              <a:rPr lang="en-US" dirty="0"/>
              <a:t> is always higher than the temperature of water boiling under the same vacuum.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is because of the brix in the mother liquor. As the SSC increases, the brix increases and so does the boiling point elevation. </a:t>
            </a:r>
            <a:endParaRPr lang="en-US" dirty="0" smtClean="0"/>
          </a:p>
          <a:p>
            <a:r>
              <a:rPr lang="en-US" dirty="0" smtClean="0"/>
              <a:t>Where </a:t>
            </a:r>
            <a:r>
              <a:rPr lang="en-US" dirty="0"/>
              <a:t>this technique is used, a heated water pot is connected to the </a:t>
            </a:r>
            <a:r>
              <a:rPr lang="en-US" dirty="0" err="1"/>
              <a:t>vapour</a:t>
            </a:r>
            <a:r>
              <a:rPr lang="en-US" dirty="0"/>
              <a:t> space of the pan and two temperatures are measured: the temperature of the boiling water and the temperature of the </a:t>
            </a:r>
            <a:r>
              <a:rPr lang="en-US" dirty="0" err="1"/>
              <a:t>massecuite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An </a:t>
            </a:r>
            <a:r>
              <a:rPr lang="en-US" dirty="0"/>
              <a:t>instrument computes the difference and this signal is used to control the feed valve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6823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5400" dirty="0"/>
              <a:t>Boiling Schemes (cont.)</a:t>
            </a:r>
            <a:endParaRPr lang="en-ZA" sz="54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925144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prstClr val="black"/>
                </a:solidFill>
              </a:rPr>
              <a:t>Pan boiling</a:t>
            </a:r>
            <a:r>
              <a:rPr lang="en-US" b="1" dirty="0" smtClean="0">
                <a:solidFill>
                  <a:prstClr val="black"/>
                </a:solidFill>
              </a:rPr>
              <a:t>: </a:t>
            </a:r>
            <a:r>
              <a:rPr lang="en-US" b="1" dirty="0"/>
              <a:t>Control of </a:t>
            </a:r>
            <a:r>
              <a:rPr lang="en-US" b="1" dirty="0" smtClean="0"/>
              <a:t>pans (cont.)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</a:p>
          <a:p>
            <a:pPr marL="0" indent="0">
              <a:buNone/>
            </a:pPr>
            <a:r>
              <a:rPr lang="en-ZA" dirty="0" smtClean="0"/>
              <a:t>(b) Consistency </a:t>
            </a:r>
            <a:endParaRPr lang="en-US" dirty="0"/>
          </a:p>
          <a:p>
            <a:r>
              <a:rPr lang="en-US" dirty="0"/>
              <a:t>This term describes the combined effect of mother liquor viscosity and crystal content.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current needed to turn a small impeller (in the </a:t>
            </a:r>
            <a:r>
              <a:rPr lang="en-US" dirty="0" err="1"/>
              <a:t>massecuite</a:t>
            </a:r>
            <a:r>
              <a:rPr lang="en-US" dirty="0"/>
              <a:t>) at constant speed is measured and varies with both viscosity and crystal content.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reading is used for pan </a:t>
            </a:r>
            <a:r>
              <a:rPr lang="en-US" dirty="0" smtClean="0"/>
              <a:t>control.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8667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5400" dirty="0" smtClean="0"/>
              <a:t>Filtration (cont.)</a:t>
            </a:r>
            <a:endParaRPr lang="en-ZA" sz="54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3000" dirty="0" smtClean="0"/>
              <a:t>Precipitate </a:t>
            </a:r>
            <a:r>
              <a:rPr lang="en-US" sz="3000" dirty="0"/>
              <a:t>deposits on the cloth and the precipitate itself serves as the filtering medium. </a:t>
            </a:r>
            <a:endParaRPr lang="en-US" sz="3000" dirty="0" smtClean="0"/>
          </a:p>
          <a:p>
            <a:pPr lvl="0">
              <a:spcBef>
                <a:spcPts val="0"/>
              </a:spcBef>
            </a:pPr>
            <a:r>
              <a:rPr lang="en-US" sz="3000" dirty="0" smtClean="0"/>
              <a:t>When </a:t>
            </a:r>
            <a:r>
              <a:rPr lang="en-US" sz="3000" dirty="0"/>
              <a:t>the cake becomes too thick for easy passage of the liquor, it is de-sweetened and discarded. </a:t>
            </a:r>
            <a:endParaRPr lang="en-US" sz="3000" dirty="0" smtClean="0"/>
          </a:p>
          <a:p>
            <a:pPr lvl="0">
              <a:spcBef>
                <a:spcPts val="0"/>
              </a:spcBef>
            </a:pPr>
            <a:r>
              <a:rPr lang="en-US" sz="3000" dirty="0" smtClean="0"/>
              <a:t>The </a:t>
            </a:r>
            <a:r>
              <a:rPr lang="en-US" sz="3000" dirty="0"/>
              <a:t>two most common filters </a:t>
            </a:r>
            <a:r>
              <a:rPr lang="en-US" sz="3000" dirty="0" smtClean="0"/>
              <a:t>are</a:t>
            </a:r>
          </a:p>
          <a:p>
            <a:pPr lvl="1">
              <a:spcBef>
                <a:spcPts val="0"/>
              </a:spcBef>
            </a:pPr>
            <a:r>
              <a:rPr lang="en-US" sz="3000" dirty="0" smtClean="0"/>
              <a:t>The </a:t>
            </a:r>
            <a:r>
              <a:rPr lang="en-US" sz="3000" dirty="0"/>
              <a:t>Smith auto-filter (for use on </a:t>
            </a:r>
            <a:r>
              <a:rPr lang="en-US" sz="3000" dirty="0" err="1"/>
              <a:t>carbonatation</a:t>
            </a:r>
            <a:r>
              <a:rPr lang="en-US" sz="3000" dirty="0"/>
              <a:t> liquor) </a:t>
            </a:r>
            <a:endParaRPr lang="en-US" sz="3000" dirty="0" smtClean="0"/>
          </a:p>
          <a:p>
            <a:pPr lvl="1">
              <a:spcBef>
                <a:spcPts val="0"/>
              </a:spcBef>
            </a:pPr>
            <a:r>
              <a:rPr lang="en-US" sz="3000" dirty="0" smtClean="0"/>
              <a:t>The </a:t>
            </a:r>
            <a:r>
              <a:rPr lang="en-US" sz="3000" dirty="0"/>
              <a:t>plate and frame filter (</a:t>
            </a:r>
            <a:r>
              <a:rPr lang="en-US" sz="3000" dirty="0" err="1"/>
              <a:t>sulphitation</a:t>
            </a:r>
            <a:r>
              <a:rPr lang="en-US" sz="3000" dirty="0"/>
              <a:t> liquor).</a:t>
            </a:r>
          </a:p>
        </p:txBody>
      </p:sp>
    </p:spTree>
    <p:extLst>
      <p:ext uri="{BB962C8B-B14F-4D97-AF65-F5344CB8AC3E}">
        <p14:creationId xmlns:p14="http://schemas.microsoft.com/office/powerpoint/2010/main" val="242171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5400" dirty="0"/>
              <a:t>Boiling Schemes (cont.)</a:t>
            </a:r>
            <a:endParaRPr lang="en-ZA" sz="54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925144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prstClr val="black"/>
                </a:solidFill>
              </a:rPr>
              <a:t>Pan boiling</a:t>
            </a:r>
            <a:r>
              <a:rPr lang="en-US" b="1" dirty="0" smtClean="0">
                <a:solidFill>
                  <a:prstClr val="black"/>
                </a:solidFill>
              </a:rPr>
              <a:t>: </a:t>
            </a:r>
            <a:r>
              <a:rPr lang="en-US" b="1" dirty="0"/>
              <a:t>Control of </a:t>
            </a:r>
            <a:r>
              <a:rPr lang="en-US" b="1" dirty="0" smtClean="0"/>
              <a:t>pans (cont.)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</a:p>
          <a:p>
            <a:pPr marL="0" indent="0">
              <a:buNone/>
            </a:pPr>
            <a:r>
              <a:rPr lang="en-ZA" dirty="0"/>
              <a:t>(</a:t>
            </a:r>
            <a:r>
              <a:rPr lang="en-ZA" dirty="0" smtClean="0"/>
              <a:t>c) Radio </a:t>
            </a:r>
            <a:r>
              <a:rPr lang="en-ZA" dirty="0"/>
              <a:t>Frequency Control</a:t>
            </a:r>
            <a:endParaRPr lang="en-US" dirty="0"/>
          </a:p>
          <a:p>
            <a:r>
              <a:rPr lang="en-US" dirty="0"/>
              <a:t>This is a recent development and consists essentially of measuring the electrical properties of a </a:t>
            </a:r>
            <a:r>
              <a:rPr lang="en-US" dirty="0" err="1"/>
              <a:t>massecuite</a:t>
            </a:r>
            <a:r>
              <a:rPr lang="en-US" dirty="0"/>
              <a:t> subjected to radio frequencies.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electronics consists of a radio frequency generator, a probe and tuning circuit and a detector and amplifier that feeds signal to a control valve.</a:t>
            </a:r>
          </a:p>
          <a:p>
            <a:r>
              <a:rPr lang="en-US" dirty="0"/>
              <a:t>This technique can be used to measure crystal content and mother liquor brix simultaneously.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probe is less affected by scaling.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system is cheaper than nuclear density meters or refractometers and can be used to control syrup and molasses brix as well.</a:t>
            </a:r>
          </a:p>
        </p:txBody>
      </p:sp>
    </p:spTree>
    <p:extLst>
      <p:ext uri="{BB962C8B-B14F-4D97-AF65-F5344CB8AC3E}">
        <p14:creationId xmlns:p14="http://schemas.microsoft.com/office/powerpoint/2010/main" val="104231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5400" dirty="0"/>
              <a:t>Boiling Schemes (cont.)</a:t>
            </a:r>
            <a:endParaRPr lang="en-ZA" sz="54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925144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prstClr val="black"/>
                </a:solidFill>
              </a:rPr>
              <a:t>Pan boiling</a:t>
            </a:r>
            <a:r>
              <a:rPr lang="en-US" b="1" dirty="0" smtClean="0">
                <a:solidFill>
                  <a:prstClr val="black"/>
                </a:solidFill>
              </a:rPr>
              <a:t>: </a:t>
            </a:r>
            <a:r>
              <a:rPr lang="en-US" b="1" dirty="0"/>
              <a:t>Control of </a:t>
            </a:r>
            <a:r>
              <a:rPr lang="en-US" b="1" dirty="0" smtClean="0"/>
              <a:t>pans (cont.)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</a:p>
          <a:p>
            <a:pPr marL="0" indent="0">
              <a:buNone/>
            </a:pPr>
            <a:r>
              <a:rPr lang="en-ZA" dirty="0"/>
              <a:t>(d)	Refractometer brix</a:t>
            </a:r>
            <a:endParaRPr lang="en-US" dirty="0"/>
          </a:p>
          <a:p>
            <a:r>
              <a:rPr lang="en-US" dirty="0"/>
              <a:t>A built-in pan refractometer is used to measure the brix of the mother liquor. </a:t>
            </a:r>
            <a:endParaRPr lang="en-US" dirty="0" smtClean="0"/>
          </a:p>
          <a:p>
            <a:r>
              <a:rPr lang="en-US" dirty="0" smtClean="0"/>
              <a:t>Like </a:t>
            </a:r>
            <a:r>
              <a:rPr lang="en-US" dirty="0"/>
              <a:t>all the other techniques given above this too is an indirect way of measuring the SSC.</a:t>
            </a:r>
          </a:p>
        </p:txBody>
      </p:sp>
    </p:spTree>
    <p:extLst>
      <p:ext uri="{BB962C8B-B14F-4D97-AF65-F5344CB8AC3E}">
        <p14:creationId xmlns:p14="http://schemas.microsoft.com/office/powerpoint/2010/main" val="288941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4400" dirty="0"/>
              <a:t>Drying and conditioning</a:t>
            </a:r>
            <a:endParaRPr lang="en-ZA" sz="44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925144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en-US" dirty="0" err="1"/>
              <a:t>Crystalliser</a:t>
            </a:r>
            <a:r>
              <a:rPr lang="en-US" dirty="0"/>
              <a:t> and centrifugal work in a refinery are similar to </a:t>
            </a:r>
            <a:r>
              <a:rPr lang="en-US" dirty="0" err="1"/>
              <a:t>rawhouse</a:t>
            </a:r>
            <a:r>
              <a:rPr lang="en-US" dirty="0"/>
              <a:t> </a:t>
            </a:r>
            <a:r>
              <a:rPr lang="en-US" dirty="0" err="1"/>
              <a:t>practise</a:t>
            </a:r>
            <a:r>
              <a:rPr lang="en-US" dirty="0"/>
              <a:t> and will not be covered in detail.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higher purities mean much shorter </a:t>
            </a:r>
            <a:r>
              <a:rPr lang="en-US" dirty="0" err="1"/>
              <a:t>crystalliser</a:t>
            </a:r>
            <a:r>
              <a:rPr lang="en-US" dirty="0"/>
              <a:t> retention times. </a:t>
            </a:r>
            <a:endParaRPr lang="en-US" dirty="0" smtClean="0"/>
          </a:p>
          <a:p>
            <a:r>
              <a:rPr lang="en-US" dirty="0" smtClean="0"/>
              <a:t>Refined </a:t>
            </a:r>
            <a:r>
              <a:rPr lang="en-US" dirty="0"/>
              <a:t>sugar is produced exclusively by batch </a:t>
            </a:r>
            <a:r>
              <a:rPr lang="en-US" dirty="0" err="1"/>
              <a:t>centrifugals</a:t>
            </a:r>
            <a:r>
              <a:rPr lang="en-US" dirty="0"/>
              <a:t> because of the crystal breakage problem inherent in continuous machines.</a:t>
            </a:r>
          </a:p>
        </p:txBody>
      </p:sp>
    </p:spTree>
    <p:extLst>
      <p:ext uri="{BB962C8B-B14F-4D97-AF65-F5344CB8AC3E}">
        <p14:creationId xmlns:p14="http://schemas.microsoft.com/office/powerpoint/2010/main" val="39685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4400" dirty="0"/>
              <a:t>Drying and </a:t>
            </a:r>
            <a:r>
              <a:rPr lang="en-ZA" sz="4400" dirty="0" smtClean="0"/>
              <a:t>conditioning (cont.)</a:t>
            </a:r>
            <a:endParaRPr lang="en-ZA" sz="44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925144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200" b="1" dirty="0"/>
              <a:t>Moisture associated with sugar crystals</a:t>
            </a:r>
          </a:p>
          <a:p>
            <a:pPr marL="368300" lvl="0">
              <a:spcBef>
                <a:spcPts val="0"/>
              </a:spcBef>
              <a:buNone/>
            </a:pPr>
            <a:endParaRPr lang="en-US" sz="4000" b="1" dirty="0" smtClean="0"/>
          </a:p>
          <a:p>
            <a:pPr marL="368300" lvl="0">
              <a:spcBef>
                <a:spcPts val="0"/>
              </a:spcBef>
              <a:buNone/>
            </a:pPr>
            <a:r>
              <a:rPr lang="en-US" sz="4000" b="1" dirty="0" smtClean="0"/>
              <a:t>Free </a:t>
            </a:r>
            <a:r>
              <a:rPr lang="en-US" sz="4000" b="1" dirty="0"/>
              <a:t>moisture</a:t>
            </a:r>
          </a:p>
          <a:p>
            <a:pPr marL="368300">
              <a:spcBef>
                <a:spcPts val="0"/>
              </a:spcBef>
            </a:pPr>
            <a:r>
              <a:rPr lang="en-US" sz="4000" dirty="0"/>
              <a:t>This moisture is found in the sugar solution surrounding the crystals as they leave the centrifugal and is easily driven off in conventional dryers.</a:t>
            </a:r>
          </a:p>
          <a:p>
            <a:pPr marL="368300" lvl="0">
              <a:spcBef>
                <a:spcPts val="0"/>
              </a:spcBef>
              <a:buNone/>
            </a:pPr>
            <a:r>
              <a:rPr lang="en-US" sz="4000" b="1" dirty="0" smtClean="0"/>
              <a:t>Inherent </a:t>
            </a:r>
            <a:r>
              <a:rPr lang="en-US" sz="4000" b="1" dirty="0"/>
              <a:t>moisture</a:t>
            </a:r>
          </a:p>
          <a:p>
            <a:pPr marL="368300">
              <a:spcBef>
                <a:spcPts val="0"/>
              </a:spcBef>
            </a:pPr>
            <a:r>
              <a:rPr lang="en-ZA" sz="4000" dirty="0"/>
              <a:t>This consists of packets of sugar solution that have become trapped within the crystal during its growth. </a:t>
            </a:r>
            <a:endParaRPr lang="en-ZA" sz="4000" dirty="0" smtClean="0"/>
          </a:p>
          <a:p>
            <a:pPr marL="368300">
              <a:spcBef>
                <a:spcPts val="0"/>
              </a:spcBef>
            </a:pPr>
            <a:r>
              <a:rPr lang="en-ZA" sz="4000" dirty="0" smtClean="0"/>
              <a:t>Inherent </a:t>
            </a:r>
            <a:r>
              <a:rPr lang="en-ZA" sz="4000" dirty="0"/>
              <a:t>moisture diffuses through the crystal at a very slow rate. </a:t>
            </a:r>
            <a:endParaRPr lang="en-ZA" sz="4000" dirty="0" smtClean="0"/>
          </a:p>
          <a:p>
            <a:pPr marL="368300">
              <a:spcBef>
                <a:spcPts val="0"/>
              </a:spcBef>
            </a:pPr>
            <a:r>
              <a:rPr lang="en-ZA" sz="4000" dirty="0" smtClean="0"/>
              <a:t>How </a:t>
            </a:r>
            <a:r>
              <a:rPr lang="en-ZA" sz="4000" dirty="0"/>
              <a:t>much inherent moisture is driven off during conditioning is not known.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1029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4400" dirty="0"/>
              <a:t>Drying and </a:t>
            </a:r>
            <a:r>
              <a:rPr lang="en-ZA" sz="4400" dirty="0" smtClean="0"/>
              <a:t>conditioning (cont.)</a:t>
            </a:r>
            <a:endParaRPr lang="en-ZA" sz="44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925144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4200" b="1" dirty="0"/>
              <a:t>Moisture associated with sugar crystals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3800" b="1" dirty="0" smtClean="0"/>
          </a:p>
          <a:p>
            <a:pPr marL="0" lvl="0" indent="0">
              <a:spcBef>
                <a:spcPts val="0"/>
              </a:spcBef>
              <a:buNone/>
            </a:pPr>
            <a:r>
              <a:rPr lang="en-US" sz="3800" b="1" dirty="0" smtClean="0"/>
              <a:t>Bound </a:t>
            </a:r>
            <a:r>
              <a:rPr lang="en-US" sz="3800" b="1" dirty="0"/>
              <a:t>moisture </a:t>
            </a:r>
          </a:p>
          <a:p>
            <a:pPr>
              <a:spcBef>
                <a:spcPts val="0"/>
              </a:spcBef>
            </a:pPr>
            <a:r>
              <a:rPr lang="en-US" sz="3800" dirty="0"/>
              <a:t>In a sugar dryer the outer layer of free moisture is driven off, causing microscopic crystals to form in that layer. </a:t>
            </a:r>
            <a:endParaRPr lang="en-US" sz="3800" dirty="0" smtClean="0"/>
          </a:p>
          <a:p>
            <a:pPr>
              <a:spcBef>
                <a:spcPts val="0"/>
              </a:spcBef>
            </a:pPr>
            <a:r>
              <a:rPr lang="en-US" sz="3800" dirty="0" smtClean="0"/>
              <a:t>This </a:t>
            </a:r>
            <a:r>
              <a:rPr lang="en-US" sz="3800" dirty="0"/>
              <a:t>“skin” of crystals traps the remaining free moisture which is now referred to as bound moisture. </a:t>
            </a:r>
            <a:endParaRPr lang="en-US" sz="3800" dirty="0" smtClean="0"/>
          </a:p>
          <a:p>
            <a:pPr>
              <a:spcBef>
                <a:spcPts val="0"/>
              </a:spcBef>
            </a:pPr>
            <a:r>
              <a:rPr lang="en-US" sz="3800" dirty="0" smtClean="0"/>
              <a:t>Caking </a:t>
            </a:r>
            <a:r>
              <a:rPr lang="en-US" sz="3800" dirty="0"/>
              <a:t>of refined sugar occurs when this moisture migrates from hot to cold areas within the sugar mass. </a:t>
            </a:r>
            <a:endParaRPr lang="en-US" sz="3800" dirty="0" smtClean="0"/>
          </a:p>
          <a:p>
            <a:pPr>
              <a:spcBef>
                <a:spcPts val="0"/>
              </a:spcBef>
            </a:pPr>
            <a:r>
              <a:rPr lang="en-US" sz="3800" dirty="0" smtClean="0"/>
              <a:t>Crystals </a:t>
            </a:r>
            <a:r>
              <a:rPr lang="en-US" sz="3800" dirty="0"/>
              <a:t>dissolve wherever the moisture deposits, and when the moisture leaves, </a:t>
            </a:r>
            <a:r>
              <a:rPr lang="en-US" sz="3800" dirty="0" err="1"/>
              <a:t>crystallisation</a:t>
            </a:r>
            <a:r>
              <a:rPr lang="en-US" sz="3800" dirty="0"/>
              <a:t> again occurs. </a:t>
            </a:r>
            <a:endParaRPr lang="en-US" sz="3800" dirty="0" smtClean="0"/>
          </a:p>
          <a:p>
            <a:pPr>
              <a:spcBef>
                <a:spcPts val="0"/>
              </a:spcBef>
            </a:pPr>
            <a:r>
              <a:rPr lang="en-US" sz="3800" dirty="0" smtClean="0"/>
              <a:t>This </a:t>
            </a:r>
            <a:r>
              <a:rPr lang="en-US" sz="3800" dirty="0"/>
              <a:t>successive </a:t>
            </a:r>
            <a:r>
              <a:rPr lang="en-US" sz="3800" dirty="0" err="1"/>
              <a:t>crystallisation</a:t>
            </a:r>
            <a:r>
              <a:rPr lang="en-US" sz="3800" dirty="0"/>
              <a:t> knits the main crystals together causing the hardening referred to as caking. </a:t>
            </a:r>
            <a:endParaRPr lang="en-US" sz="3800" dirty="0" smtClean="0"/>
          </a:p>
          <a:p>
            <a:pPr>
              <a:spcBef>
                <a:spcPts val="0"/>
              </a:spcBef>
            </a:pPr>
            <a:r>
              <a:rPr lang="en-US" sz="3800" dirty="0" smtClean="0"/>
              <a:t>During </a:t>
            </a:r>
            <a:r>
              <a:rPr lang="en-US" sz="3800" dirty="0"/>
              <a:t>sugar conditioning it is bound moisture that is driven off</a:t>
            </a:r>
            <a:r>
              <a:rPr lang="en-US" sz="3800" dirty="0" smtClean="0"/>
              <a:t>.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154348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5400" dirty="0" smtClean="0"/>
              <a:t>Drying</a:t>
            </a:r>
            <a:endParaRPr lang="en-US" sz="5400" dirty="0"/>
          </a:p>
        </p:txBody>
      </p:sp>
      <p:pic>
        <p:nvPicPr>
          <p:cNvPr id="8" name="Picture 7" descr="Image result for moisture in sugar crystals image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36912"/>
            <a:ext cx="8064896" cy="30975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4331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91264" cy="4925144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5400" dirty="0" smtClean="0"/>
              <a:t>Drying (cont.)</a:t>
            </a:r>
            <a:endParaRPr lang="en-US" sz="5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Conventional </a:t>
            </a:r>
            <a:r>
              <a:rPr lang="en-US" dirty="0"/>
              <a:t>drying using rotary louvre or </a:t>
            </a:r>
            <a:r>
              <a:rPr lang="en-US" dirty="0" err="1"/>
              <a:t>fluidised</a:t>
            </a:r>
            <a:r>
              <a:rPr lang="en-US" dirty="0"/>
              <a:t> bed dryers serves to remove free moisture, reducing the moisture content from around 1% (sugar leaving the </a:t>
            </a:r>
            <a:r>
              <a:rPr lang="en-US" dirty="0" err="1"/>
              <a:t>centrifugals</a:t>
            </a:r>
            <a:r>
              <a:rPr lang="en-US" dirty="0"/>
              <a:t>) to 0.1%. </a:t>
            </a:r>
            <a:endParaRPr lang="en-US" dirty="0" smtClean="0"/>
          </a:p>
          <a:p>
            <a:r>
              <a:rPr lang="en-US" dirty="0" smtClean="0"/>
              <a:t>VHP </a:t>
            </a:r>
            <a:r>
              <a:rPr lang="en-US" dirty="0"/>
              <a:t>sugar dried in this way can be kept for years without significant deterioration. </a:t>
            </a:r>
            <a:endParaRPr lang="en-US" dirty="0" smtClean="0"/>
          </a:p>
          <a:p>
            <a:r>
              <a:rPr lang="en-US" dirty="0" smtClean="0"/>
              <a:t>Refined </a:t>
            </a:r>
            <a:r>
              <a:rPr lang="en-US" dirty="0"/>
              <a:t>sugar, however, if transported over long distances or stored over long periods, will tend to cake because of the presence of bound moisture.</a:t>
            </a:r>
          </a:p>
          <a:p>
            <a:r>
              <a:rPr lang="en-US" dirty="0"/>
              <a:t>Removal of bound moisture is done by a process called conditioning.</a:t>
            </a:r>
          </a:p>
        </p:txBody>
      </p:sp>
    </p:spTree>
    <p:extLst>
      <p:ext uri="{BB962C8B-B14F-4D97-AF65-F5344CB8AC3E}">
        <p14:creationId xmlns:p14="http://schemas.microsoft.com/office/powerpoint/2010/main" val="10680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4906888" cy="4925144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800" dirty="0" smtClean="0"/>
              <a:t>Conditioning</a:t>
            </a:r>
            <a:endParaRPr lang="en-US" sz="48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4906888" cy="492514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Conditioning is a longer and slower process than drying and consists basically of passing hot dry air through the sugar for about 40 hours.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longer time is needed to allow movement of the moisture through the skin already referred to. </a:t>
            </a:r>
          </a:p>
          <a:p>
            <a:r>
              <a:rPr lang="en-US" dirty="0"/>
              <a:t>A typical conditioning silo may be 8m in diameter by 30m high. Sugar is introduced at the top and de-humidified air is blown in at the bottom. </a:t>
            </a:r>
            <a:endParaRPr lang="en-US" dirty="0" smtClean="0"/>
          </a:p>
        </p:txBody>
      </p:sp>
      <p:pic>
        <p:nvPicPr>
          <p:cNvPr id="5" name="Picture 4" descr="Image result for sugar conditioning towe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600200"/>
            <a:ext cx="3012683" cy="4925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722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91264" cy="4925144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800" dirty="0" smtClean="0"/>
              <a:t>Conditioning (cont.)</a:t>
            </a:r>
            <a:endParaRPr lang="en-US" sz="48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/>
              <a:t>Air </a:t>
            </a:r>
            <a:r>
              <a:rPr lang="en-US" sz="2400" dirty="0"/>
              <a:t>temperature is around 42°C at a relative humidity of 20%.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The moisture content of sugar entering the silo (dried sugar) is 0.1%. </a:t>
            </a: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n-US" sz="2400" dirty="0" smtClean="0"/>
              <a:t>Sugar </a:t>
            </a:r>
            <a:r>
              <a:rPr lang="en-US" sz="2400" dirty="0"/>
              <a:t>leaves the silo at 0.045% moisture. </a:t>
            </a: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n-US" sz="2400" dirty="0" smtClean="0"/>
              <a:t>It </a:t>
            </a:r>
            <a:r>
              <a:rPr lang="en-US" sz="2400" dirty="0"/>
              <a:t>must be noted that this is not oven-dried moisture as the moisture bound within the crystal is not released in an oven. </a:t>
            </a: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n-US" sz="2400" dirty="0" smtClean="0"/>
              <a:t>In </a:t>
            </a:r>
            <a:r>
              <a:rPr lang="en-US" sz="2400" dirty="0"/>
              <a:t>the special procedure employed, the crystals are dissolved in </a:t>
            </a:r>
            <a:r>
              <a:rPr lang="en-US" sz="2400" dirty="0" err="1"/>
              <a:t>formamide</a:t>
            </a:r>
            <a:r>
              <a:rPr lang="en-US" sz="2400" dirty="0"/>
              <a:t> and the moisture content is measured by titration (This is the Karl Fischer method).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Conditioning silos are installed at </a:t>
            </a:r>
            <a:r>
              <a:rPr lang="en-US" sz="2400" dirty="0" err="1"/>
              <a:t>Hullet</a:t>
            </a:r>
            <a:r>
              <a:rPr lang="en-US" sz="2400" dirty="0"/>
              <a:t> Refineries, </a:t>
            </a:r>
            <a:r>
              <a:rPr lang="en-US" sz="2400" dirty="0" err="1"/>
              <a:t>Noodsberg</a:t>
            </a:r>
            <a:r>
              <a:rPr lang="en-US" sz="2400" dirty="0"/>
              <a:t> and </a:t>
            </a:r>
            <a:r>
              <a:rPr lang="en-US" sz="2400" dirty="0" err="1"/>
              <a:t>Gledhow</a:t>
            </a:r>
            <a:r>
              <a:rPr lang="en-US" sz="2400" dirty="0"/>
              <a:t>. </a:t>
            </a: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n-US" sz="2400" dirty="0" smtClean="0"/>
              <a:t>Conditioned </a:t>
            </a:r>
            <a:r>
              <a:rPr lang="en-US" sz="2400" dirty="0"/>
              <a:t>sugar is transported in bulk to bottlers, canners and other bulk consumers both on the coast and inland.</a:t>
            </a:r>
          </a:p>
        </p:txBody>
      </p:sp>
    </p:spTree>
    <p:extLst>
      <p:ext uri="{BB962C8B-B14F-4D97-AF65-F5344CB8AC3E}">
        <p14:creationId xmlns:p14="http://schemas.microsoft.com/office/powerpoint/2010/main" val="190704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5482952" cy="4925144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4800" dirty="0"/>
              <a:t>Sugar as a Fire hazard</a:t>
            </a:r>
            <a:endParaRPr lang="en-US" sz="48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5482952" cy="492514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Any carbohydrates dust (sugar, flour, meal etc.) can burn and burn explosively. </a:t>
            </a:r>
            <a:endParaRPr lang="en-US" dirty="0" smtClean="0"/>
          </a:p>
          <a:p>
            <a:r>
              <a:rPr lang="en-US" dirty="0" smtClean="0"/>
              <a:t>Four </a:t>
            </a:r>
            <a:r>
              <a:rPr lang="en-US" dirty="0"/>
              <a:t>conditions are necessary for an explosion to occur.</a:t>
            </a:r>
          </a:p>
          <a:p>
            <a:pPr lvl="1"/>
            <a:r>
              <a:rPr lang="en-US" dirty="0"/>
              <a:t>The dust concentration must exceed 40g m³ of air (for a dust particle diameter of 0.08 microns). </a:t>
            </a:r>
          </a:p>
          <a:p>
            <a:pPr lvl="1"/>
            <a:r>
              <a:rPr lang="en-US" dirty="0"/>
              <a:t>The air humidity must be below 60%.</a:t>
            </a:r>
          </a:p>
          <a:p>
            <a:pPr lvl="1"/>
            <a:r>
              <a:rPr lang="en-US" dirty="0"/>
              <a:t>The oxygen content of air must be 10 – 125 (it is actually well above this).</a:t>
            </a:r>
          </a:p>
          <a:p>
            <a:pPr lvl="1"/>
            <a:r>
              <a:rPr lang="en-US" dirty="0"/>
              <a:t>A source of ignition (electric or electrostatic spark, a cigarette, a naked flame etc.) of sufficient energy must be present.</a:t>
            </a:r>
          </a:p>
        </p:txBody>
      </p:sp>
      <p:pic>
        <p:nvPicPr>
          <p:cNvPr id="5" name="Picture 4" descr="Image result for dry dust explosion safety sig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277" y="2708920"/>
            <a:ext cx="2612390" cy="2486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76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4800" dirty="0"/>
              <a:t>Filtration (cont.)</a:t>
            </a:r>
            <a:endParaRPr lang="en-ZA" sz="48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/>
              <a:t>Auto-filters with rotating leaves</a:t>
            </a:r>
          </a:p>
          <a:p>
            <a:r>
              <a:rPr lang="en-US" sz="2800" dirty="0"/>
              <a:t>A typical auto-filter consists of 56 leaves rotating in a horizontal tank of liquor. </a:t>
            </a:r>
            <a:endParaRPr lang="en-US" sz="2800" dirty="0" smtClean="0"/>
          </a:p>
          <a:p>
            <a:r>
              <a:rPr lang="en-US" sz="2800" dirty="0" smtClean="0"/>
              <a:t>A </a:t>
            </a:r>
            <a:r>
              <a:rPr lang="en-US" sz="2800" dirty="0"/>
              <a:t>filtered liquor pipe connected to each leaf exits the ends of the tank, 28 on each side. </a:t>
            </a:r>
            <a:endParaRPr lang="en-US" sz="2800" dirty="0" smtClean="0"/>
          </a:p>
          <a:p>
            <a:r>
              <a:rPr lang="en-US" sz="2800" dirty="0" smtClean="0"/>
              <a:t>Each </a:t>
            </a:r>
            <a:r>
              <a:rPr lang="en-US" sz="2800" dirty="0"/>
              <a:t>pipe has a glass section to enable the operator to check the condition of the filtered liquor.</a:t>
            </a:r>
          </a:p>
          <a:p>
            <a:r>
              <a:rPr lang="en-US" sz="2800" dirty="0"/>
              <a:t>The leaf is basically a rounded rectangle of metal, </a:t>
            </a:r>
            <a:r>
              <a:rPr lang="en-ZA" sz="2800" dirty="0"/>
              <a:t>channelled</a:t>
            </a:r>
            <a:r>
              <a:rPr lang="en-US" sz="2800" dirty="0"/>
              <a:t> on both sides. 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9111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251520" y="1600200"/>
            <a:ext cx="3384376" cy="4925144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4800" dirty="0"/>
              <a:t>Sugar as a Fire </a:t>
            </a:r>
            <a:r>
              <a:rPr lang="en-ZA" sz="4800" dirty="0" smtClean="0"/>
              <a:t>hazard (cont.)</a:t>
            </a:r>
            <a:endParaRPr lang="en-US" sz="48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600200"/>
            <a:ext cx="3384376" cy="456510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600" dirty="0"/>
              <a:t>Operators working in areas where dry sugar is handled must 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n-US" sz="2600" dirty="0" smtClean="0"/>
              <a:t>Be </a:t>
            </a:r>
            <a:r>
              <a:rPr lang="en-US" sz="2600" dirty="0"/>
              <a:t>aware of the danger of dust explosions, 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n-US" sz="2600" dirty="0" smtClean="0"/>
              <a:t>Be </a:t>
            </a:r>
            <a:r>
              <a:rPr lang="en-US" sz="2600" dirty="0"/>
              <a:t>trained to use firefighting equipment 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n-US" sz="2600" dirty="0" smtClean="0"/>
              <a:t>Always </a:t>
            </a:r>
            <a:r>
              <a:rPr lang="en-US" sz="2600" dirty="0"/>
              <a:t>be alert for conditions that could cause an explosion.</a:t>
            </a:r>
          </a:p>
        </p:txBody>
      </p:sp>
      <p:pic>
        <p:nvPicPr>
          <p:cNvPr id="5" name="Picture 4" descr="Image result for sugar dust explosion safety sig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988840"/>
            <a:ext cx="4968552" cy="38625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074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4800" dirty="0"/>
              <a:t>Filtration (cont.)</a:t>
            </a:r>
            <a:endParaRPr lang="en-ZA" sz="48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/>
              <a:t>Auto-filters with rotating </a:t>
            </a:r>
            <a:r>
              <a:rPr lang="en-US" sz="2800" b="1" dirty="0" smtClean="0"/>
              <a:t>leaves (cont.)</a:t>
            </a:r>
            <a:endParaRPr lang="en-US" sz="2800" b="1" dirty="0"/>
          </a:p>
          <a:p>
            <a:r>
              <a:rPr lang="en-US" sz="2800" dirty="0" smtClean="0"/>
              <a:t>All the channels communicate with an outlet port on one edge. </a:t>
            </a:r>
          </a:p>
          <a:p>
            <a:r>
              <a:rPr lang="en-US" sz="2800" dirty="0" smtClean="0"/>
              <a:t>An envelope of cloth covers the leaf entirely, except for the outlet port. </a:t>
            </a:r>
          </a:p>
          <a:p>
            <a:r>
              <a:rPr lang="en-US" sz="2800" dirty="0" smtClean="0"/>
              <a:t>A rubber gasket seals the cloth in a groove running along the edge of the leaf.</a:t>
            </a:r>
          </a:p>
          <a:p>
            <a:r>
              <a:rPr lang="en-US" sz="2800" dirty="0" smtClean="0"/>
              <a:t>During operation the leaf rotates; filtered liquor is forced through the cloth, collects in the channels and drains out through the outlet pipes. </a:t>
            </a:r>
          </a:p>
        </p:txBody>
      </p:sp>
    </p:spTree>
    <p:extLst>
      <p:ext uri="{BB962C8B-B14F-4D97-AF65-F5344CB8AC3E}">
        <p14:creationId xmlns:p14="http://schemas.microsoft.com/office/powerpoint/2010/main" val="100679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4800" dirty="0"/>
              <a:t>Filtration (cont.)</a:t>
            </a:r>
            <a:endParaRPr lang="en-ZA" sz="48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18856" cy="4997152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Auto-filters with rotating </a:t>
            </a:r>
            <a:r>
              <a:rPr lang="en-US" sz="2400" b="1" dirty="0" smtClean="0"/>
              <a:t>leaves (cont.)</a:t>
            </a:r>
            <a:endParaRPr lang="en-US" sz="2400" b="1" dirty="0"/>
          </a:p>
          <a:p>
            <a:r>
              <a:rPr lang="en-US" sz="2400" dirty="0" smtClean="0"/>
              <a:t>Liquor becomes clear only after a layer of cake has formed on the clot. </a:t>
            </a:r>
          </a:p>
          <a:p>
            <a:r>
              <a:rPr lang="en-US" sz="2400" dirty="0" smtClean="0"/>
              <a:t>Facilities exist therefore for separating cloudy liquor from clear liquor. </a:t>
            </a:r>
          </a:p>
          <a:p>
            <a:r>
              <a:rPr lang="en-US" sz="2400" dirty="0" smtClean="0"/>
              <a:t>When the cake builds up sufficiently (after ±4 hours) it is sluiced out and </a:t>
            </a:r>
            <a:r>
              <a:rPr lang="en-US" sz="2400" dirty="0" err="1" smtClean="0"/>
              <a:t>desweetened</a:t>
            </a:r>
            <a:r>
              <a:rPr lang="en-US" sz="2400" dirty="0" smtClean="0"/>
              <a:t> in plate and frame filters. </a:t>
            </a:r>
            <a:endParaRPr lang="en-US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564904"/>
            <a:ext cx="4130833" cy="25922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78367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4800" dirty="0"/>
              <a:t>Filtration (cont.)</a:t>
            </a:r>
            <a:endParaRPr lang="en-ZA" sz="48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08912" cy="5256584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ZA" sz="2800" b="1" dirty="0"/>
              <a:t>Plate and frame filter presses</a:t>
            </a:r>
            <a:endParaRPr lang="en-US" sz="2800" b="1" dirty="0" smtClean="0"/>
          </a:p>
          <a:p>
            <a:r>
              <a:rPr lang="en-US" sz="2800" dirty="0" smtClean="0"/>
              <a:t>The </a:t>
            </a:r>
            <a:r>
              <a:rPr lang="en-US" sz="2800" dirty="0"/>
              <a:t>plates and frames are rectangular, resting on two horizontal bars by lugs on their longer vertical edges. </a:t>
            </a:r>
            <a:endParaRPr lang="en-US" sz="2800" dirty="0" smtClean="0"/>
          </a:p>
          <a:p>
            <a:r>
              <a:rPr lang="en-US" sz="2800" dirty="0" smtClean="0"/>
              <a:t>During </a:t>
            </a:r>
            <a:r>
              <a:rPr lang="en-US" sz="2800" dirty="0"/>
              <a:t>operation a hydraulically loaded ram squeezes the plates and frames together. </a:t>
            </a:r>
            <a:endParaRPr lang="en-US" sz="2800" dirty="0" smtClean="0"/>
          </a:p>
          <a:p>
            <a:r>
              <a:rPr lang="en-US" sz="2800" dirty="0" smtClean="0"/>
              <a:t>All </a:t>
            </a:r>
            <a:r>
              <a:rPr lang="en-US" sz="2800" dirty="0"/>
              <a:t>the plates are </a:t>
            </a:r>
            <a:r>
              <a:rPr lang="en-US" sz="2800" dirty="0" err="1"/>
              <a:t>channelled</a:t>
            </a:r>
            <a:r>
              <a:rPr lang="en-US" sz="2800" dirty="0"/>
              <a:t>, and all channels communicate with outlet taps. </a:t>
            </a:r>
            <a:endParaRPr lang="en-US" sz="2800" dirty="0" smtClean="0"/>
          </a:p>
          <a:p>
            <a:r>
              <a:rPr lang="en-US" sz="2800" dirty="0" smtClean="0"/>
              <a:t>Two </a:t>
            </a:r>
            <a:r>
              <a:rPr lang="en-US" sz="2800" dirty="0"/>
              <a:t>types of plates are found: liquor plates and water plates, and both types have cloths draped over their </a:t>
            </a:r>
            <a:r>
              <a:rPr lang="en-US" sz="2800" dirty="0" err="1"/>
              <a:t>channelled</a:t>
            </a:r>
            <a:r>
              <a:rPr lang="en-US" sz="2800" dirty="0"/>
              <a:t> surfaces.</a:t>
            </a:r>
          </a:p>
        </p:txBody>
      </p:sp>
    </p:spTree>
    <p:extLst>
      <p:ext uri="{BB962C8B-B14F-4D97-AF65-F5344CB8AC3E}">
        <p14:creationId xmlns:p14="http://schemas.microsoft.com/office/powerpoint/2010/main" val="214443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4800" dirty="0"/>
              <a:t>Filtration (cont.)</a:t>
            </a:r>
            <a:endParaRPr lang="en-ZA" sz="48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08912" cy="5256584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ZA" sz="2800" b="1" dirty="0"/>
              <a:t>Plate and frame filter </a:t>
            </a:r>
            <a:r>
              <a:rPr lang="en-ZA" sz="2800" b="1" dirty="0" smtClean="0"/>
              <a:t>presses (cont.)</a:t>
            </a:r>
            <a:endParaRPr lang="en-US" sz="2800" b="1" dirty="0" smtClean="0"/>
          </a:p>
        </p:txBody>
      </p:sp>
      <p:pic>
        <p:nvPicPr>
          <p:cNvPr id="6" name="Picture 5" descr="Image result for plate and frame filter presse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132856"/>
            <a:ext cx="5832648" cy="4392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788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4800" dirty="0"/>
              <a:t>Filtration (cont.)</a:t>
            </a:r>
            <a:endParaRPr lang="en-ZA" sz="48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08912" cy="5256584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ZA" sz="2800" b="1" dirty="0"/>
              <a:t>Plate and frame filter </a:t>
            </a:r>
            <a:r>
              <a:rPr lang="en-ZA" sz="2800" b="1" dirty="0" smtClean="0"/>
              <a:t>presses (cont.)</a:t>
            </a:r>
            <a:endParaRPr lang="en-US" sz="2800" b="1" dirty="0" smtClean="0"/>
          </a:p>
        </p:txBody>
      </p:sp>
      <p:pic>
        <p:nvPicPr>
          <p:cNvPr id="6" name="Picture 5" descr="C:\Users\Scientific Roets\Pictures\frame filter.jp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00" t="11368" r="10166" b="27978"/>
          <a:stretch/>
        </p:blipFill>
        <p:spPr bwMode="auto">
          <a:xfrm>
            <a:off x="2051720" y="1988840"/>
            <a:ext cx="4968552" cy="46085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0130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83F3D944B9D242BC2B2B737E9F12DD" ma:contentTypeVersion="0" ma:contentTypeDescription="Create a new document." ma:contentTypeScope="" ma:versionID="ed1326efab41682ffb28ddec2618079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53f2d8843fd2aa64b81f9e8c63a661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8F0199D-C343-4170-87F7-05ADA9E9C127}"/>
</file>

<file path=customXml/itemProps2.xml><?xml version="1.0" encoding="utf-8"?>
<ds:datastoreItem xmlns:ds="http://schemas.openxmlformats.org/officeDocument/2006/customXml" ds:itemID="{2F02F040-2E00-4425-9C8F-F601DD362408}"/>
</file>

<file path=customXml/itemProps3.xml><?xml version="1.0" encoding="utf-8"?>
<ds:datastoreItem xmlns:ds="http://schemas.openxmlformats.org/officeDocument/2006/customXml" ds:itemID="{F1E6AE66-D2F7-44FC-91BB-20FF35E2C2A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5225</TotalTime>
  <Words>2905</Words>
  <Application>Microsoft Office PowerPoint</Application>
  <PresentationFormat>On-screen Show (4:3)</PresentationFormat>
  <Paragraphs>239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PowerPoint Presentation</vt:lpstr>
      <vt:lpstr>Filtration</vt:lpstr>
      <vt:lpstr>Filtration (cont.)</vt:lpstr>
      <vt:lpstr>Filtration (cont.)</vt:lpstr>
      <vt:lpstr>Filtration (cont.)</vt:lpstr>
      <vt:lpstr>Filtration (cont.)</vt:lpstr>
      <vt:lpstr>Filtration (cont.)</vt:lpstr>
      <vt:lpstr>Filtration (cont.)</vt:lpstr>
      <vt:lpstr>Filtration (cont.)</vt:lpstr>
      <vt:lpstr>Filtration (cont.)</vt:lpstr>
      <vt:lpstr>Filtration (cont.)</vt:lpstr>
      <vt:lpstr>Filtration (cont.)</vt:lpstr>
      <vt:lpstr>Filtration (cont.)</vt:lpstr>
      <vt:lpstr>Filtration (cont.)</vt:lpstr>
      <vt:lpstr>Filtration (cont.)</vt:lpstr>
      <vt:lpstr>Evaporation</vt:lpstr>
      <vt:lpstr>Sugar Boiling</vt:lpstr>
      <vt:lpstr>Sugar Boiling (cont.)</vt:lpstr>
      <vt:lpstr>Boiling Schemes</vt:lpstr>
      <vt:lpstr>Boiling Schemes (cont.)</vt:lpstr>
      <vt:lpstr>Boiling Schemes (cont.)</vt:lpstr>
      <vt:lpstr>Boiling Schemes (cont.)</vt:lpstr>
      <vt:lpstr>Boiling Schemes (cont.)</vt:lpstr>
      <vt:lpstr>Boiling Schemes (cont.)</vt:lpstr>
      <vt:lpstr>Boiling Schemes (cont.)</vt:lpstr>
      <vt:lpstr>Boiling Schemes (cont.)</vt:lpstr>
      <vt:lpstr>Boiling Schemes (cont.)</vt:lpstr>
      <vt:lpstr>Boiling Schemes (cont.)</vt:lpstr>
      <vt:lpstr>Boiling Schemes (cont.)</vt:lpstr>
      <vt:lpstr>Boiling Schemes (cont.)</vt:lpstr>
      <vt:lpstr>Boiling Schemes (cont.)</vt:lpstr>
      <vt:lpstr>Drying and conditioning</vt:lpstr>
      <vt:lpstr>Drying and conditioning (cont.)</vt:lpstr>
      <vt:lpstr>Drying and conditioning (cont.)</vt:lpstr>
      <vt:lpstr>Drying</vt:lpstr>
      <vt:lpstr>Drying (cont.)</vt:lpstr>
      <vt:lpstr>Conditioning</vt:lpstr>
      <vt:lpstr>Conditioning (cont.)</vt:lpstr>
      <vt:lpstr>Sugar as a Fire hazard</vt:lpstr>
      <vt:lpstr>Sugar as a Fire hazard (cont.)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Merida Roets</dc:creator>
  <cp:lastModifiedBy>User</cp:lastModifiedBy>
  <cp:revision>245</cp:revision>
  <dcterms:created xsi:type="dcterms:W3CDTF">2016-11-15T07:03:29Z</dcterms:created>
  <dcterms:modified xsi:type="dcterms:W3CDTF">2019-05-11T17:52:42Z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0x010100D883F3D944B9D242BC2B2B737E9F12DD</vt:lpwstr>
  </property>
</Properties>
</file>