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7.xml" ContentType="application/vnd.openxmlformats-officedocument.presentationml.slide+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83" r:id="rId2"/>
    <p:sldId id="373" r:id="rId3"/>
    <p:sldId id="450" r:id="rId4"/>
    <p:sldId id="468" r:id="rId5"/>
    <p:sldId id="469" r:id="rId6"/>
    <p:sldId id="408" r:id="rId7"/>
    <p:sldId id="45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375" autoAdjust="0"/>
    <p:restoredTop sz="94582" autoAdjust="0"/>
  </p:normalViewPr>
  <p:slideViewPr>
    <p:cSldViewPr>
      <p:cViewPr>
        <p:scale>
          <a:sx n="66" d="100"/>
          <a:sy n="66" d="100"/>
        </p:scale>
        <p:origin x="60" y="18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customXml" Target="../customXml/item3.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1" name="TextBox 10"/>
          <p:cNvSpPr txBox="1"/>
          <p:nvPr userDrawn="1"/>
        </p:nvSpPr>
        <p:spPr>
          <a:xfrm>
            <a:off x="395536" y="476672"/>
            <a:ext cx="5544616" cy="1754326"/>
          </a:xfrm>
          <a:prstGeom prst="rect">
            <a:avLst/>
          </a:prstGeom>
          <a:solidFill>
            <a:schemeClr val="bg1">
              <a:lumMod val="75000"/>
            </a:schemeClr>
          </a:solidFill>
          <a:scene3d>
            <a:camera prst="orthographicFront"/>
            <a:lightRig rig="threePt" dir="t"/>
          </a:scene3d>
          <a:sp3d>
            <a:bevelT/>
          </a:sp3d>
        </p:spPr>
        <p:txBody>
          <a:bodyPr wrap="square" rtlCol="0">
            <a:spAutoFit/>
          </a:bodyPr>
          <a:lstStyle/>
          <a:p>
            <a:pPr algn="ctr"/>
            <a:r>
              <a:rPr lang="it-IT" sz="3600" b="1" dirty="0" smtClean="0">
                <a:solidFill>
                  <a:srgbClr val="C00000"/>
                </a:solidFill>
                <a:latin typeface="+mj-lt"/>
              </a:rPr>
              <a:t>NQF 5: OCCUPATIONAL CERTIFICATE: SUGAR PROCESSING CONTROLLER</a:t>
            </a:r>
          </a:p>
        </p:txBody>
      </p:sp>
      <p:pic>
        <p:nvPicPr>
          <p:cNvPr id="1026"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505" y="5501695"/>
            <a:ext cx="2160240" cy="13340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9924233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1933D3F1-B886-4AA3-90B5-F60263DF2F6E}" type="datetimeFigureOut">
              <a:rPr lang="en-ZA" smtClean="0"/>
              <a:t>2019/05/11</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1349108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1933D3F1-B886-4AA3-90B5-F60263DF2F6E}" type="datetimeFigureOut">
              <a:rPr lang="en-ZA" smtClean="0"/>
              <a:t>2019/05/11</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40583392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1933D3F1-B886-4AA3-90B5-F60263DF2F6E}" type="datetimeFigureOut">
              <a:rPr lang="en-ZA" smtClean="0"/>
              <a:t>2019/05/11</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1965831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33D3F1-B886-4AA3-90B5-F60263DF2F6E}" type="datetimeFigureOut">
              <a:rPr lang="en-ZA" smtClean="0"/>
              <a:t>2019/05/11</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2534459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4"/>
          <p:cNvSpPr>
            <a:spLocks noGrp="1"/>
          </p:cNvSpPr>
          <p:nvPr>
            <p:ph type="dt" sz="half" idx="10"/>
          </p:nvPr>
        </p:nvSpPr>
        <p:spPr/>
        <p:txBody>
          <a:bodyPr/>
          <a:lstStyle/>
          <a:p>
            <a:fld id="{1933D3F1-B886-4AA3-90B5-F60263DF2F6E}" type="datetimeFigureOut">
              <a:rPr lang="en-ZA" smtClean="0"/>
              <a:t>2019/05/11</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3622875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6"/>
          <p:cNvSpPr>
            <a:spLocks noGrp="1"/>
          </p:cNvSpPr>
          <p:nvPr>
            <p:ph type="dt" sz="half" idx="10"/>
          </p:nvPr>
        </p:nvSpPr>
        <p:spPr/>
        <p:txBody>
          <a:bodyPr/>
          <a:lstStyle/>
          <a:p>
            <a:fld id="{1933D3F1-B886-4AA3-90B5-F60263DF2F6E}" type="datetimeFigureOut">
              <a:rPr lang="en-ZA" smtClean="0"/>
              <a:t>2019/05/11</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2860080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Date Placeholder 2"/>
          <p:cNvSpPr>
            <a:spLocks noGrp="1"/>
          </p:cNvSpPr>
          <p:nvPr>
            <p:ph type="dt" sz="half" idx="10"/>
          </p:nvPr>
        </p:nvSpPr>
        <p:spPr/>
        <p:txBody>
          <a:bodyPr/>
          <a:lstStyle/>
          <a:p>
            <a:fld id="{1933D3F1-B886-4AA3-90B5-F60263DF2F6E}" type="datetimeFigureOut">
              <a:rPr lang="en-ZA" smtClean="0"/>
              <a:t>2019/05/11</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2136660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33D3F1-B886-4AA3-90B5-F60263DF2F6E}" type="datetimeFigureOut">
              <a:rPr lang="en-ZA" smtClean="0"/>
              <a:t>2019/05/11</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2199279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33D3F1-B886-4AA3-90B5-F60263DF2F6E}" type="datetimeFigureOut">
              <a:rPr lang="en-ZA" smtClean="0"/>
              <a:t>2019/05/11</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1177752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33D3F1-B886-4AA3-90B5-F60263DF2F6E}" type="datetimeFigureOut">
              <a:rPr lang="en-ZA" smtClean="0"/>
              <a:t>2019/05/11</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884622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Z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33D3F1-B886-4AA3-90B5-F60263DF2F6E}" type="datetimeFigureOut">
              <a:rPr lang="en-ZA" smtClean="0"/>
              <a:t>2019/05/11</a:t>
            </a:fld>
            <a:endParaRPr lang="en-Z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FF74FE-4481-45CF-9C4D-C8C0AA2C6835}" type="slidenum">
              <a:rPr lang="en-ZA" smtClean="0"/>
              <a:t>‹#›</a:t>
            </a:fld>
            <a:endParaRPr lang="en-ZA"/>
          </a:p>
        </p:txBody>
      </p:sp>
    </p:spTree>
    <p:extLst>
      <p:ext uri="{BB962C8B-B14F-4D97-AF65-F5344CB8AC3E}">
        <p14:creationId xmlns:p14="http://schemas.microsoft.com/office/powerpoint/2010/main" val="4850082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1691680" y="2996952"/>
            <a:ext cx="7056784" cy="2232248"/>
          </a:xfrm>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ctr"/>
            <a:endParaRPr lang="en-US" sz="2800" dirty="0" smtClean="0">
              <a:solidFill>
                <a:srgbClr val="C0504D">
                  <a:lumMod val="75000"/>
                </a:srgbClr>
              </a:solidFill>
            </a:endParaRPr>
          </a:p>
          <a:p>
            <a:pPr algn="ctr"/>
            <a:r>
              <a:rPr lang="en-US" sz="2800" dirty="0" smtClean="0">
                <a:solidFill>
                  <a:srgbClr val="C0504D">
                    <a:lumMod val="75000"/>
                  </a:srgbClr>
                </a:solidFill>
              </a:rPr>
              <a:t>KNOWLEDGE COMPONENT: MODULE </a:t>
            </a:r>
            <a:r>
              <a:rPr lang="en-US" sz="2800" dirty="0" smtClean="0">
                <a:solidFill>
                  <a:srgbClr val="C0504D">
                    <a:lumMod val="75000"/>
                  </a:srgbClr>
                </a:solidFill>
              </a:rPr>
              <a:t>10: SUGAR REFINING: KT 3: REFINERY BALANCE AND CALCULATION</a:t>
            </a:r>
            <a:endParaRPr lang="en-US" sz="2400" dirty="0" smtClean="0">
              <a:solidFill>
                <a:srgbClr val="C0504D">
                  <a:lumMod val="75000"/>
                </a:srgbClr>
              </a:solidFill>
            </a:endParaRPr>
          </a:p>
          <a:p>
            <a:endParaRPr lang="en-ZA" sz="2400" dirty="0">
              <a:solidFill>
                <a:srgbClr val="C0504D">
                  <a:lumMod val="75000"/>
                </a:srgbClr>
              </a:solidFill>
            </a:endParaRPr>
          </a:p>
        </p:txBody>
      </p:sp>
    </p:spTree>
    <p:extLst>
      <p:ext uri="{BB962C8B-B14F-4D97-AF65-F5344CB8AC3E}">
        <p14:creationId xmlns:p14="http://schemas.microsoft.com/office/powerpoint/2010/main" val="16590958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5400" dirty="0" smtClean="0"/>
              <a:t>Refinery Performance</a:t>
            </a:r>
            <a:endParaRPr lang="en-ZA" sz="54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Autofit/>
          </a:bodyPr>
          <a:lstStyle/>
          <a:p>
            <a:r>
              <a:rPr lang="en-US" sz="4400" dirty="0" smtClean="0"/>
              <a:t>It </a:t>
            </a:r>
            <a:r>
              <a:rPr lang="en-US" sz="4400" dirty="0"/>
              <a:t>is difficult to arrive at accurate sucrose balances in high purity refinery products. </a:t>
            </a:r>
            <a:endParaRPr lang="en-US" sz="4400" dirty="0" smtClean="0"/>
          </a:p>
          <a:p>
            <a:r>
              <a:rPr lang="en-US" sz="4400" dirty="0" smtClean="0"/>
              <a:t>Impurity </a:t>
            </a:r>
            <a:r>
              <a:rPr lang="en-US" sz="4400" dirty="0"/>
              <a:t>balances are often used to assess performance.</a:t>
            </a:r>
          </a:p>
        </p:txBody>
      </p:sp>
    </p:spTree>
    <p:extLst>
      <p:ext uri="{BB962C8B-B14F-4D97-AF65-F5344CB8AC3E}">
        <p14:creationId xmlns:p14="http://schemas.microsoft.com/office/powerpoint/2010/main" val="39700766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400" dirty="0" smtClean="0"/>
              <a:t>Yields based on Conductivity Ash</a:t>
            </a:r>
            <a:endParaRPr lang="en-ZA" sz="44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Autofit/>
          </a:bodyPr>
          <a:lstStyle/>
          <a:p>
            <a:r>
              <a:rPr lang="en-ZA" sz="2800" dirty="0"/>
              <a:t>The impurity used is as measured by conductivity (CA). </a:t>
            </a:r>
            <a:endParaRPr lang="en-ZA" sz="2800" dirty="0" smtClean="0"/>
          </a:p>
          <a:p>
            <a:r>
              <a:rPr lang="en-ZA" sz="2800" dirty="0" smtClean="0"/>
              <a:t>CA </a:t>
            </a:r>
            <a:r>
              <a:rPr lang="en-ZA" sz="2800" dirty="0"/>
              <a:t>is determined for all streams and reported relatively to brix (CA % brix). </a:t>
            </a:r>
            <a:endParaRPr lang="en-ZA" sz="2800" dirty="0" smtClean="0"/>
          </a:p>
          <a:p>
            <a:r>
              <a:rPr lang="en-ZA" sz="2800" dirty="0" smtClean="0"/>
              <a:t>The </a:t>
            </a:r>
            <a:r>
              <a:rPr lang="en-ZA" sz="2800" dirty="0"/>
              <a:t>ash content stabilises from fine liquor onwards and is therefore useful in tracking crystallisation efficiency.</a:t>
            </a:r>
            <a:endParaRPr lang="en-US" sz="2800" dirty="0"/>
          </a:p>
          <a:p>
            <a:r>
              <a:rPr lang="en-ZA" sz="2800" dirty="0"/>
              <a:t>Two formulae are in use: </a:t>
            </a:r>
            <a:endParaRPr lang="en-ZA" sz="2800" dirty="0" smtClean="0"/>
          </a:p>
          <a:p>
            <a:pPr lvl="1"/>
            <a:r>
              <a:rPr lang="en-ZA" sz="2400" dirty="0" err="1"/>
              <a:t>M</a:t>
            </a:r>
            <a:r>
              <a:rPr lang="en-ZA" sz="2400" dirty="0" err="1" smtClean="0"/>
              <a:t>assecuite</a:t>
            </a:r>
            <a:r>
              <a:rPr lang="en-ZA" sz="2400" dirty="0" smtClean="0"/>
              <a:t> yield </a:t>
            </a:r>
          </a:p>
          <a:p>
            <a:pPr lvl="1"/>
            <a:r>
              <a:rPr lang="en-ZA" sz="2400" dirty="0"/>
              <a:t>O</a:t>
            </a:r>
            <a:r>
              <a:rPr lang="en-ZA" sz="2400" dirty="0" smtClean="0"/>
              <a:t>verall </a:t>
            </a:r>
            <a:r>
              <a:rPr lang="en-ZA" sz="2400" dirty="0"/>
              <a:t>refinery yield</a:t>
            </a:r>
            <a:r>
              <a:rPr lang="en-ZA" sz="2400" dirty="0" smtClean="0"/>
              <a:t>.</a:t>
            </a:r>
            <a:endParaRPr lang="en-US" sz="2400" dirty="0"/>
          </a:p>
        </p:txBody>
      </p:sp>
    </p:spTree>
    <p:extLst>
      <p:ext uri="{BB962C8B-B14F-4D97-AF65-F5344CB8AC3E}">
        <p14:creationId xmlns:p14="http://schemas.microsoft.com/office/powerpoint/2010/main" val="24217108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400" dirty="0" smtClean="0"/>
              <a:t>Yields based on Conductivity Ash</a:t>
            </a:r>
            <a:endParaRPr lang="en-ZA" sz="4400" dirty="0"/>
          </a:p>
        </p:txBody>
      </p:sp>
      <mc:AlternateContent xmlns:mc="http://schemas.openxmlformats.org/markup-compatibility/2006">
        <mc:Choice xmlns:a14="http://schemas.microsoft.com/office/drawing/2010/main" Requires="a14">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Autofit/>
              </a:bodyPr>
              <a:lstStyle/>
              <a:p>
                <a:pPr marL="0" indent="0" algn="ctr">
                  <a:buNone/>
                </a:pPr>
                <a:endParaRPr lang="en-ZA" sz="2400" b="1" dirty="0" smtClean="0"/>
              </a:p>
              <a:p>
                <a:pPr marL="0" indent="0" algn="ctr">
                  <a:buNone/>
                </a:pPr>
                <a:endParaRPr lang="en-ZA" sz="2400" b="1" dirty="0"/>
              </a:p>
              <a:p>
                <a:pPr marL="0" indent="0" algn="ctr">
                  <a:buNone/>
                </a:pPr>
                <a:r>
                  <a:rPr lang="en-ZA" sz="2400" b="1" dirty="0" err="1" smtClean="0"/>
                  <a:t>Massecuite</a:t>
                </a:r>
                <a:r>
                  <a:rPr lang="en-ZA" sz="2400" b="1" dirty="0" smtClean="0"/>
                  <a:t> </a:t>
                </a:r>
                <a:r>
                  <a:rPr lang="en-ZA" sz="2400" b="1" dirty="0"/>
                  <a:t>yield = </a:t>
                </a:r>
                <a14:m>
                  <m:oMath xmlns:m="http://schemas.openxmlformats.org/officeDocument/2006/math">
                    <m:f>
                      <m:fPr>
                        <m:ctrlPr>
                          <a:rPr lang="en-US" sz="2400" b="1" i="1"/>
                        </m:ctrlPr>
                      </m:fPr>
                      <m:num>
                        <m:r>
                          <m:rPr>
                            <m:nor/>
                          </m:rPr>
                          <a:rPr lang="en-ZA" sz="2400" b="1"/>
                          <m:t>CA</m:t>
                        </m:r>
                        <m:r>
                          <m:rPr>
                            <m:nor/>
                          </m:rPr>
                          <a:rPr lang="en-ZA" sz="2400" b="1"/>
                          <m:t> % </m:t>
                        </m:r>
                        <m:r>
                          <m:rPr>
                            <m:nor/>
                          </m:rPr>
                          <a:rPr lang="en-ZA" sz="2400" b="1"/>
                          <m:t>Bx</m:t>
                        </m:r>
                        <m:r>
                          <m:rPr>
                            <m:nor/>
                          </m:rPr>
                          <a:rPr lang="en-ZA" sz="2400" b="1"/>
                          <m:t> </m:t>
                        </m:r>
                        <m:r>
                          <m:rPr>
                            <m:nor/>
                          </m:rPr>
                          <a:rPr lang="en-ZA" sz="2400" b="1"/>
                          <m:t>Run</m:t>
                        </m:r>
                        <m:r>
                          <m:rPr>
                            <m:nor/>
                          </m:rPr>
                          <a:rPr lang="en-ZA" sz="2400" b="1" i="1"/>
                          <m:t>−</m:t>
                        </m:r>
                        <m:r>
                          <m:rPr>
                            <m:nor/>
                          </m:rPr>
                          <a:rPr lang="en-ZA" sz="2400" b="1"/>
                          <m:t>off</m:t>
                        </m:r>
                        <m:r>
                          <m:rPr>
                            <m:nor/>
                          </m:rPr>
                          <a:rPr lang="en-ZA" sz="2400" b="1"/>
                          <m:t> </m:t>
                        </m:r>
                        <m:r>
                          <m:rPr>
                            <m:nor/>
                          </m:rPr>
                          <a:rPr lang="en-ZA" sz="2400" b="1" i="1"/>
                          <m:t>−</m:t>
                        </m:r>
                        <m:r>
                          <m:rPr>
                            <m:nor/>
                          </m:rPr>
                          <a:rPr lang="en-ZA" sz="2400" b="1"/>
                          <m:t>CA</m:t>
                        </m:r>
                        <m:r>
                          <m:rPr>
                            <m:nor/>
                          </m:rPr>
                          <a:rPr lang="en-ZA" sz="2400" b="1"/>
                          <m:t> % </m:t>
                        </m:r>
                        <m:r>
                          <m:rPr>
                            <m:nor/>
                          </m:rPr>
                          <a:rPr lang="en-ZA" sz="2400" b="1"/>
                          <m:t>Bx</m:t>
                        </m:r>
                        <m:r>
                          <m:rPr>
                            <m:nor/>
                          </m:rPr>
                          <a:rPr lang="en-ZA" sz="2400" b="1"/>
                          <m:t> </m:t>
                        </m:r>
                        <m:r>
                          <m:rPr>
                            <m:nor/>
                          </m:rPr>
                          <a:rPr lang="en-ZA" sz="2400" b="1"/>
                          <m:t>Mcte</m:t>
                        </m:r>
                      </m:num>
                      <m:den>
                        <m:r>
                          <m:rPr>
                            <m:nor/>
                          </m:rPr>
                          <a:rPr lang="en-ZA" sz="2400" b="1"/>
                          <m:t>CA</m:t>
                        </m:r>
                        <m:r>
                          <m:rPr>
                            <m:nor/>
                          </m:rPr>
                          <a:rPr lang="en-ZA" sz="2400" b="1"/>
                          <m:t> % </m:t>
                        </m:r>
                        <m:r>
                          <m:rPr>
                            <m:nor/>
                          </m:rPr>
                          <a:rPr lang="en-ZA" sz="2400" b="1"/>
                          <m:t>Bx</m:t>
                        </m:r>
                        <m:r>
                          <m:rPr>
                            <m:nor/>
                          </m:rPr>
                          <a:rPr lang="en-ZA" sz="2400" b="1"/>
                          <m:t> </m:t>
                        </m:r>
                        <m:r>
                          <m:rPr>
                            <m:nor/>
                          </m:rPr>
                          <a:rPr lang="en-ZA" sz="2400" b="1"/>
                          <m:t>Run</m:t>
                        </m:r>
                        <m:r>
                          <m:rPr>
                            <m:nor/>
                          </m:rPr>
                          <a:rPr lang="en-ZA" sz="2400" b="1" i="1"/>
                          <m:t>−</m:t>
                        </m:r>
                        <m:r>
                          <m:rPr>
                            <m:nor/>
                          </m:rPr>
                          <a:rPr lang="en-ZA" sz="2400" b="1"/>
                          <m:t>off</m:t>
                        </m:r>
                        <m:r>
                          <m:rPr>
                            <m:nor/>
                          </m:rPr>
                          <a:rPr lang="en-ZA" sz="2400" b="1"/>
                          <m:t> </m:t>
                        </m:r>
                        <m:r>
                          <m:rPr>
                            <m:nor/>
                          </m:rPr>
                          <a:rPr lang="en-ZA" sz="2400" b="1" i="1"/>
                          <m:t>−</m:t>
                        </m:r>
                        <m:r>
                          <m:rPr>
                            <m:nor/>
                          </m:rPr>
                          <a:rPr lang="en-ZA" sz="2400" b="1"/>
                          <m:t>CA</m:t>
                        </m:r>
                        <m:r>
                          <m:rPr>
                            <m:nor/>
                          </m:rPr>
                          <a:rPr lang="en-ZA" sz="2400" b="1"/>
                          <m:t> &amp; </m:t>
                        </m:r>
                        <m:r>
                          <m:rPr>
                            <m:nor/>
                          </m:rPr>
                          <a:rPr lang="en-ZA" sz="2400" b="1"/>
                          <m:t>Bx</m:t>
                        </m:r>
                        <m:r>
                          <m:rPr>
                            <m:nor/>
                          </m:rPr>
                          <a:rPr lang="en-ZA" sz="2400" b="1"/>
                          <m:t> </m:t>
                        </m:r>
                        <m:r>
                          <m:rPr>
                            <m:nor/>
                          </m:rPr>
                          <a:rPr lang="en-ZA" sz="2400" b="1"/>
                          <m:t>sugar</m:t>
                        </m:r>
                      </m:den>
                    </m:f>
                  </m:oMath>
                </a14:m>
                <a:r>
                  <a:rPr lang="en-ZA" sz="2400" b="1" dirty="0"/>
                  <a:t>  x 100</a:t>
                </a:r>
                <a:endParaRPr lang="en-US" sz="2400" b="1" dirty="0"/>
              </a:p>
              <a:p>
                <a:endParaRPr lang="en-ZA" sz="2400" dirty="0" smtClean="0"/>
              </a:p>
              <a:p>
                <a:r>
                  <a:rPr lang="en-ZA" dirty="0" smtClean="0"/>
                  <a:t>An </a:t>
                </a:r>
                <a:r>
                  <a:rPr lang="en-ZA" dirty="0"/>
                  <a:t>average </a:t>
                </a:r>
                <a:r>
                  <a:rPr lang="en-ZA" dirty="0" err="1"/>
                  <a:t>massecuite</a:t>
                </a:r>
                <a:r>
                  <a:rPr lang="en-ZA" dirty="0"/>
                  <a:t> yield of 46% is normal and figures around 50% indicate very good pan and centrifugal work.</a:t>
                </a:r>
                <a:endParaRPr lang="en-US" dirty="0"/>
              </a:p>
              <a:p>
                <a:pPr marL="0" indent="0" algn="ctr">
                  <a:buNone/>
                </a:pPr>
                <a:endParaRPr lang="en-ZA" b="1" dirty="0" smtClean="0"/>
              </a:p>
            </p:txBody>
          </p:sp>
        </mc:Choice>
        <mc:Fallback>
          <p:sp>
            <p:nvSpPr>
              <p:cNvPr id="9" name="Content Placeholder 2"/>
              <p:cNvSpPr>
                <a:spLocks noGrp="1" noRot="1" noChangeAspect="1" noMove="1" noResize="1" noEditPoints="1" noAdjustHandles="1" noChangeArrowheads="1" noChangeShapeType="1" noTextEdit="1"/>
              </p:cNvSpPr>
              <p:nvPr>
                <p:ph idx="1"/>
              </p:nvPr>
            </p:nvSpPr>
            <p:spPr>
              <a:xfrm>
                <a:off x="457200" y="1600200"/>
                <a:ext cx="8229600" cy="4997152"/>
              </a:xfrm>
              <a:blipFill rotWithShape="1">
                <a:blip r:embed="rId2"/>
                <a:stretch>
                  <a:fillRect l="-1402" r="-369"/>
                </a:stretch>
              </a:blipFill>
            </p:spPr>
            <p:txBody>
              <a:bodyPr/>
              <a:lstStyle/>
              <a:p>
                <a:r>
                  <a:rPr lang="en-US">
                    <a:noFill/>
                  </a:rPr>
                  <a:t> </a:t>
                </a:r>
              </a:p>
            </p:txBody>
          </p:sp>
        </mc:Fallback>
      </mc:AlternateContent>
    </p:spTree>
    <p:extLst>
      <p:ext uri="{BB962C8B-B14F-4D97-AF65-F5344CB8AC3E}">
        <p14:creationId xmlns:p14="http://schemas.microsoft.com/office/powerpoint/2010/main" val="11823114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400" dirty="0" smtClean="0"/>
              <a:t>Yields based on Conductivity Ash</a:t>
            </a:r>
            <a:endParaRPr lang="en-ZA" sz="4400" dirty="0"/>
          </a:p>
        </p:txBody>
      </p:sp>
      <mc:AlternateContent xmlns:mc="http://schemas.openxmlformats.org/markup-compatibility/2006">
        <mc:Choice xmlns:a14="http://schemas.microsoft.com/office/drawing/2010/main" Requires="a14">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Autofit/>
              </a:bodyPr>
              <a:lstStyle/>
              <a:p>
                <a:pPr marL="0" indent="0" algn="ctr">
                  <a:buNone/>
                </a:pPr>
                <a:endParaRPr lang="en-ZA" sz="2000" b="1" dirty="0" smtClean="0"/>
              </a:p>
              <a:p>
                <a:pPr marL="0" indent="0" algn="ctr">
                  <a:buNone/>
                </a:pPr>
                <a:endParaRPr lang="en-ZA" sz="2000" b="1" dirty="0" smtClean="0"/>
              </a:p>
              <a:p>
                <a:pPr marL="0" indent="0" algn="ctr">
                  <a:buNone/>
                </a:pPr>
                <a:r>
                  <a:rPr lang="en-ZA" sz="2000" b="1" dirty="0" smtClean="0"/>
                  <a:t>Overall </a:t>
                </a:r>
                <a:r>
                  <a:rPr lang="en-ZA" sz="2000" b="1" dirty="0"/>
                  <a:t>refinery yield = </a:t>
                </a:r>
                <a14:m>
                  <m:oMath xmlns:m="http://schemas.openxmlformats.org/officeDocument/2006/math">
                    <m:f>
                      <m:fPr>
                        <m:ctrlPr>
                          <a:rPr lang="en-US" sz="2000" b="1" i="1"/>
                        </m:ctrlPr>
                      </m:fPr>
                      <m:num>
                        <m:r>
                          <m:rPr>
                            <m:nor/>
                          </m:rPr>
                          <a:rPr lang="en-ZA" sz="2000" b="1"/>
                          <m:t>CA</m:t>
                        </m:r>
                        <m:r>
                          <m:rPr>
                            <m:nor/>
                          </m:rPr>
                          <a:rPr lang="en-ZA" sz="2000" b="1"/>
                          <m:t> % </m:t>
                        </m:r>
                        <m:r>
                          <m:rPr>
                            <m:nor/>
                          </m:rPr>
                          <a:rPr lang="en-ZA" sz="2000" b="1"/>
                          <m:t>Bx</m:t>
                        </m:r>
                        <m:r>
                          <m:rPr>
                            <m:nor/>
                          </m:rPr>
                          <a:rPr lang="en-ZA" sz="2000" b="1"/>
                          <m:t> </m:t>
                        </m:r>
                        <m:r>
                          <m:rPr>
                            <m:nor/>
                          </m:rPr>
                          <a:rPr lang="en-ZA" sz="2000" b="1"/>
                          <m:t>Return</m:t>
                        </m:r>
                        <m:r>
                          <m:rPr>
                            <m:nor/>
                          </m:rPr>
                          <a:rPr lang="en-ZA" sz="2000" b="1"/>
                          <m:t> </m:t>
                        </m:r>
                        <m:r>
                          <m:rPr>
                            <m:nor/>
                          </m:rPr>
                          <a:rPr lang="en-ZA" sz="2000" b="1"/>
                          <m:t>syrup</m:t>
                        </m:r>
                        <m:r>
                          <m:rPr>
                            <m:nor/>
                          </m:rPr>
                          <a:rPr lang="en-ZA" sz="2000" b="1"/>
                          <m:t> </m:t>
                        </m:r>
                        <m:r>
                          <m:rPr>
                            <m:nor/>
                          </m:rPr>
                          <a:rPr lang="en-ZA" sz="2000" b="1" i="1"/>
                          <m:t>−</m:t>
                        </m:r>
                        <m:r>
                          <m:rPr>
                            <m:nor/>
                          </m:rPr>
                          <a:rPr lang="en-ZA" sz="2000" b="1"/>
                          <m:t>CA</m:t>
                        </m:r>
                        <m:r>
                          <m:rPr>
                            <m:nor/>
                          </m:rPr>
                          <a:rPr lang="en-ZA" sz="2000" b="1"/>
                          <m:t> % </m:t>
                        </m:r>
                        <m:r>
                          <m:rPr>
                            <m:nor/>
                          </m:rPr>
                          <a:rPr lang="en-ZA" sz="2000" b="1"/>
                          <m:t>Bx</m:t>
                        </m:r>
                        <m:r>
                          <m:rPr>
                            <m:nor/>
                          </m:rPr>
                          <a:rPr lang="en-ZA" sz="2000" b="1"/>
                          <m:t> </m:t>
                        </m:r>
                        <m:r>
                          <m:rPr>
                            <m:nor/>
                          </m:rPr>
                          <a:rPr lang="en-ZA" sz="2000" b="1"/>
                          <m:t>F</m:t>
                        </m:r>
                        <m:r>
                          <m:rPr>
                            <m:nor/>
                          </m:rPr>
                          <a:rPr lang="en-ZA" sz="2000" b="1"/>
                          <m:t>. </m:t>
                        </m:r>
                        <m:r>
                          <m:rPr>
                            <m:nor/>
                          </m:rPr>
                          <a:rPr lang="en-ZA" sz="2000" b="1"/>
                          <m:t>Liquor</m:t>
                        </m:r>
                        <m:r>
                          <m:rPr>
                            <m:nor/>
                          </m:rPr>
                          <a:rPr lang="en-ZA" sz="2000" b="1"/>
                          <m:t> </m:t>
                        </m:r>
                      </m:num>
                      <m:den>
                        <m:r>
                          <m:rPr>
                            <m:nor/>
                          </m:rPr>
                          <a:rPr lang="en-ZA" sz="2000" b="1"/>
                          <m:t>CA</m:t>
                        </m:r>
                        <m:r>
                          <m:rPr>
                            <m:nor/>
                          </m:rPr>
                          <a:rPr lang="en-ZA" sz="2000" b="1"/>
                          <m:t> % </m:t>
                        </m:r>
                        <m:r>
                          <m:rPr>
                            <m:nor/>
                          </m:rPr>
                          <a:rPr lang="en-ZA" sz="2000" b="1"/>
                          <m:t>Bx</m:t>
                        </m:r>
                        <m:r>
                          <m:rPr>
                            <m:nor/>
                          </m:rPr>
                          <a:rPr lang="en-ZA" sz="2000" b="1"/>
                          <m:t> </m:t>
                        </m:r>
                        <m:r>
                          <m:rPr>
                            <m:nor/>
                          </m:rPr>
                          <a:rPr lang="en-ZA" sz="2000" b="1"/>
                          <m:t>Return</m:t>
                        </m:r>
                        <m:r>
                          <m:rPr>
                            <m:nor/>
                          </m:rPr>
                          <a:rPr lang="en-ZA" sz="2000" b="1"/>
                          <m:t> </m:t>
                        </m:r>
                        <m:r>
                          <m:rPr>
                            <m:nor/>
                          </m:rPr>
                          <a:rPr lang="en-ZA" sz="2000" b="1"/>
                          <m:t>syrup</m:t>
                        </m:r>
                        <m:r>
                          <m:rPr>
                            <m:nor/>
                          </m:rPr>
                          <a:rPr lang="en-ZA" sz="2000" b="1"/>
                          <m:t> </m:t>
                        </m:r>
                        <m:r>
                          <m:rPr>
                            <m:nor/>
                          </m:rPr>
                          <a:rPr lang="en-ZA" sz="2000" b="1" i="1"/>
                          <m:t>−</m:t>
                        </m:r>
                        <m:r>
                          <m:rPr>
                            <m:nor/>
                          </m:rPr>
                          <a:rPr lang="en-ZA" sz="2000" b="1"/>
                          <m:t>CA</m:t>
                        </m:r>
                        <m:r>
                          <m:rPr>
                            <m:nor/>
                          </m:rPr>
                          <a:rPr lang="en-ZA" sz="2000" b="1"/>
                          <m:t> % </m:t>
                        </m:r>
                        <m:r>
                          <m:rPr>
                            <m:nor/>
                          </m:rPr>
                          <a:rPr lang="en-ZA" sz="2000" b="1"/>
                          <m:t>Bx</m:t>
                        </m:r>
                        <m:r>
                          <m:rPr>
                            <m:nor/>
                          </m:rPr>
                          <a:rPr lang="en-ZA" sz="2000" b="1"/>
                          <m:t> </m:t>
                        </m:r>
                        <m:r>
                          <m:rPr>
                            <m:nor/>
                          </m:rPr>
                          <a:rPr lang="en-ZA" sz="2000" b="1"/>
                          <m:t>sugar</m:t>
                        </m:r>
                      </m:den>
                    </m:f>
                  </m:oMath>
                </a14:m>
                <a:r>
                  <a:rPr lang="en-ZA" sz="2000" b="1" dirty="0"/>
                  <a:t> x 100</a:t>
                </a:r>
                <a:endParaRPr lang="en-US" sz="2000" b="1" dirty="0"/>
              </a:p>
              <a:p>
                <a:endParaRPr lang="en-ZA" sz="2400" dirty="0" smtClean="0"/>
              </a:p>
              <a:p>
                <a:r>
                  <a:rPr lang="en-ZA" sz="2800" dirty="0" smtClean="0"/>
                  <a:t>This </a:t>
                </a:r>
                <a:r>
                  <a:rPr lang="en-ZA" sz="2800" dirty="0"/>
                  <a:t>yield ranges from 75 – 80% for 3 </a:t>
                </a:r>
                <a:r>
                  <a:rPr lang="en-ZA" sz="2800" dirty="0" err="1"/>
                  <a:t>massecuite</a:t>
                </a:r>
                <a:r>
                  <a:rPr lang="en-ZA" sz="2800" dirty="0"/>
                  <a:t> boiling systems and 80 – 90% for 4 </a:t>
                </a:r>
                <a:r>
                  <a:rPr lang="en-ZA" sz="2800" dirty="0" err="1"/>
                  <a:t>massecuite</a:t>
                </a:r>
                <a:r>
                  <a:rPr lang="en-ZA" sz="2800" dirty="0"/>
                  <a:t> boiling systems.</a:t>
                </a:r>
                <a:endParaRPr lang="en-US" sz="2800" dirty="0"/>
              </a:p>
              <a:p>
                <a:r>
                  <a:rPr lang="en-ZA" sz="2800" dirty="0"/>
                  <a:t>Undetermined losses cannot be confidently stated where unmeasured material like </a:t>
                </a:r>
                <a:r>
                  <a:rPr lang="en-ZA" sz="2800" dirty="0" err="1"/>
                  <a:t>sweetwater</a:t>
                </a:r>
                <a:r>
                  <a:rPr lang="en-ZA" sz="2800" dirty="0"/>
                  <a:t> and dryer lumps are returned to the </a:t>
                </a:r>
                <a:r>
                  <a:rPr lang="en-ZA" sz="2800" dirty="0" err="1"/>
                  <a:t>rawhouse</a:t>
                </a:r>
                <a:r>
                  <a:rPr lang="en-ZA" sz="2800" dirty="0"/>
                  <a:t>.</a:t>
                </a:r>
                <a:endParaRPr lang="en-US" sz="2800" dirty="0"/>
              </a:p>
            </p:txBody>
          </p:sp>
        </mc:Choice>
        <mc:Fallback>
          <p:sp>
            <p:nvSpPr>
              <p:cNvPr id="9" name="Content Placeholder 2"/>
              <p:cNvSpPr>
                <a:spLocks noGrp="1" noRot="1" noChangeAspect="1" noMove="1" noResize="1" noEditPoints="1" noAdjustHandles="1" noChangeArrowheads="1" noChangeShapeType="1" noTextEdit="1"/>
              </p:cNvSpPr>
              <p:nvPr>
                <p:ph idx="1"/>
              </p:nvPr>
            </p:nvSpPr>
            <p:spPr>
              <a:xfrm>
                <a:off x="457200" y="1600200"/>
                <a:ext cx="8229600" cy="4997152"/>
              </a:xfrm>
              <a:blipFill rotWithShape="1">
                <a:blip r:embed="rId2"/>
                <a:stretch>
                  <a:fillRect l="-1033"/>
                </a:stretch>
              </a:blipFill>
            </p:spPr>
            <p:txBody>
              <a:bodyPr/>
              <a:lstStyle/>
              <a:p>
                <a:r>
                  <a:rPr lang="en-US">
                    <a:noFill/>
                  </a:rPr>
                  <a:t> </a:t>
                </a:r>
              </a:p>
            </p:txBody>
          </p:sp>
        </mc:Fallback>
      </mc:AlternateContent>
    </p:spTree>
    <p:extLst>
      <p:ext uri="{BB962C8B-B14F-4D97-AF65-F5344CB8AC3E}">
        <p14:creationId xmlns:p14="http://schemas.microsoft.com/office/powerpoint/2010/main" val="30005130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Sucrose and Colour Balances</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Autofit/>
          </a:bodyPr>
          <a:lstStyle/>
          <a:p>
            <a:r>
              <a:rPr lang="en-ZA" sz="2200" dirty="0"/>
              <a:t>An alternative scheme is to consider the yield of saleable product per unit of raw sugar processed. </a:t>
            </a:r>
            <a:endParaRPr lang="en-ZA" sz="2200" dirty="0" smtClean="0"/>
          </a:p>
          <a:p>
            <a:r>
              <a:rPr lang="en-ZA" sz="2200" dirty="0" smtClean="0"/>
              <a:t>Sucrose </a:t>
            </a:r>
            <a:r>
              <a:rPr lang="en-ZA" sz="2200" dirty="0"/>
              <a:t>balances are done to account for the sucrose entering the refinery. </a:t>
            </a:r>
            <a:endParaRPr lang="en-ZA" sz="2200" dirty="0" smtClean="0"/>
          </a:p>
          <a:p>
            <a:r>
              <a:rPr lang="en-ZA" sz="2200" dirty="0" smtClean="0"/>
              <a:t>The </a:t>
            </a:r>
            <a:r>
              <a:rPr lang="en-ZA" sz="2200" dirty="0"/>
              <a:t>balance involves:</a:t>
            </a:r>
            <a:endParaRPr lang="en-US" sz="2200" dirty="0"/>
          </a:p>
          <a:p>
            <a:pPr lvl="1"/>
            <a:r>
              <a:rPr lang="en-ZA" sz="2200" dirty="0" smtClean="0"/>
              <a:t>Inputs:</a:t>
            </a:r>
            <a:r>
              <a:rPr lang="en-ZA" sz="2200" dirty="0"/>
              <a:t> </a:t>
            </a:r>
            <a:r>
              <a:rPr lang="en-ZA" sz="2200" dirty="0" smtClean="0"/>
              <a:t>Raw sugar, Other </a:t>
            </a:r>
            <a:r>
              <a:rPr lang="en-ZA" sz="2200" dirty="0"/>
              <a:t>sugar </a:t>
            </a:r>
            <a:endParaRPr lang="en-US" sz="2200" dirty="0"/>
          </a:p>
          <a:p>
            <a:pPr lvl="1"/>
            <a:r>
              <a:rPr lang="en-ZA" sz="2200" dirty="0" smtClean="0"/>
              <a:t>Outputs: Refined sugar, Molasses </a:t>
            </a:r>
            <a:r>
              <a:rPr lang="en-ZA" sz="2200" dirty="0"/>
              <a:t>and </a:t>
            </a:r>
            <a:r>
              <a:rPr lang="en-ZA" sz="2200" dirty="0" smtClean="0"/>
              <a:t>syrup, Speciality </a:t>
            </a:r>
            <a:r>
              <a:rPr lang="en-ZA" sz="2200" dirty="0"/>
              <a:t>sugars</a:t>
            </a:r>
            <a:endParaRPr lang="en-US" sz="2200" dirty="0"/>
          </a:p>
          <a:p>
            <a:pPr lvl="1"/>
            <a:r>
              <a:rPr lang="en-ZA" sz="2200" dirty="0" smtClean="0"/>
              <a:t>Losses: Effluent, Filter cake, Packaging </a:t>
            </a:r>
            <a:r>
              <a:rPr lang="en-ZA" sz="2200" dirty="0" err="1" smtClean="0"/>
              <a:t>overweights</a:t>
            </a:r>
            <a:r>
              <a:rPr lang="en-ZA" sz="2200" dirty="0" smtClean="0"/>
              <a:t>, Condenser </a:t>
            </a:r>
            <a:r>
              <a:rPr lang="en-ZA" sz="2200" dirty="0"/>
              <a:t>water</a:t>
            </a:r>
            <a:endParaRPr lang="en-US" sz="2200" dirty="0"/>
          </a:p>
          <a:p>
            <a:r>
              <a:rPr lang="en-ZA" sz="2200" dirty="0"/>
              <a:t>The overall yield is broken down into process and packing yields. </a:t>
            </a:r>
            <a:endParaRPr lang="en-ZA" sz="2200" dirty="0" smtClean="0"/>
          </a:p>
          <a:p>
            <a:r>
              <a:rPr lang="en-ZA" sz="2200" dirty="0" smtClean="0"/>
              <a:t>The </a:t>
            </a:r>
            <a:r>
              <a:rPr lang="en-ZA" sz="2200" dirty="0"/>
              <a:t>process yield refers to how much product (refined sugar and others) could be produced from the raw sugar, the packing yield refers to the efficiency of the packaging of the sugar.</a:t>
            </a:r>
            <a:endParaRPr lang="en-US" sz="2200" dirty="0" smtClean="0"/>
          </a:p>
        </p:txBody>
      </p:sp>
    </p:spTree>
    <p:extLst>
      <p:ext uri="{BB962C8B-B14F-4D97-AF65-F5344CB8AC3E}">
        <p14:creationId xmlns:p14="http://schemas.microsoft.com/office/powerpoint/2010/main" val="911180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000" dirty="0"/>
              <a:t>Sucrose and Colour Balances</a:t>
            </a:r>
            <a:r>
              <a:rPr lang="en-ZA" sz="4000" dirty="0" smtClean="0"/>
              <a:t> </a:t>
            </a:r>
            <a:r>
              <a:rPr lang="en-ZA" sz="4000" dirty="0"/>
              <a:t>(cont.)</a:t>
            </a:r>
            <a:endParaRPr lang="en-ZA" sz="40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Autofit/>
          </a:bodyPr>
          <a:lstStyle/>
          <a:p>
            <a:r>
              <a:rPr lang="en-ZA" sz="2800" dirty="0"/>
              <a:t>Refinery performance can also be assessed by colour balances. </a:t>
            </a:r>
            <a:endParaRPr lang="en-ZA" sz="2800" dirty="0" smtClean="0"/>
          </a:p>
          <a:p>
            <a:r>
              <a:rPr lang="en-ZA" sz="2800" dirty="0" smtClean="0"/>
              <a:t>A </a:t>
            </a:r>
            <a:r>
              <a:rPr lang="en-ZA" sz="2800" dirty="0"/>
              <a:t>typical colour profile across </a:t>
            </a:r>
            <a:r>
              <a:rPr lang="en-ZA" sz="2800" dirty="0" err="1"/>
              <a:t>Hullet</a:t>
            </a:r>
            <a:r>
              <a:rPr lang="en-ZA" sz="2800" dirty="0"/>
              <a:t> Refineries is (figures are loss or gain in colour):</a:t>
            </a:r>
            <a:endParaRPr lang="en-US" sz="2800" dirty="0"/>
          </a:p>
        </p:txBody>
      </p:sp>
      <p:graphicFrame>
        <p:nvGraphicFramePr>
          <p:cNvPr id="2" name="Table 1"/>
          <p:cNvGraphicFramePr>
            <a:graphicFrameLocks noGrp="1"/>
          </p:cNvGraphicFramePr>
          <p:nvPr>
            <p:extLst>
              <p:ext uri="{D42A27DB-BD31-4B8C-83A1-F6EECF244321}">
                <p14:modId xmlns:p14="http://schemas.microsoft.com/office/powerpoint/2010/main" val="183177552"/>
              </p:ext>
            </p:extLst>
          </p:nvPr>
        </p:nvGraphicFramePr>
        <p:xfrm>
          <a:off x="1979712" y="3789040"/>
          <a:ext cx="5184576" cy="2438400"/>
        </p:xfrm>
        <a:graphic>
          <a:graphicData uri="http://schemas.openxmlformats.org/drawingml/2006/table">
            <a:tbl>
              <a:tblPr firstRow="1" firstCol="1" bandRow="1">
                <a:tableStyleId>{69C7853C-536D-4A76-A0AE-DD22124D55A5}</a:tableStyleId>
              </a:tblPr>
              <a:tblGrid>
                <a:gridCol w="2592288"/>
                <a:gridCol w="2592288"/>
              </a:tblGrid>
              <a:tr h="0">
                <a:tc>
                  <a:txBody>
                    <a:bodyPr/>
                    <a:lstStyle/>
                    <a:p>
                      <a:pPr algn="ctr">
                        <a:spcBef>
                          <a:spcPts val="400"/>
                        </a:spcBef>
                        <a:spcAft>
                          <a:spcPts val="400"/>
                        </a:spcAft>
                      </a:pPr>
                      <a:r>
                        <a:rPr lang="en-ZA" sz="3200" b="1" dirty="0">
                          <a:solidFill>
                            <a:schemeClr val="bg1"/>
                          </a:solidFill>
                          <a:effectLst/>
                        </a:rPr>
                        <a:t>Melting </a:t>
                      </a:r>
                      <a:endParaRPr lang="en-US" sz="3200" b="1" dirty="0">
                        <a:solidFill>
                          <a:schemeClr val="bg1"/>
                        </a:solidFill>
                        <a:effectLst/>
                        <a:latin typeface="Calibri"/>
                        <a:ea typeface="Calibri"/>
                        <a:cs typeface="Times New Roman"/>
                      </a:endParaRPr>
                    </a:p>
                  </a:txBody>
                  <a:tcPr marL="68580" marR="68580" marT="0" marB="0"/>
                </a:tc>
                <a:tc>
                  <a:txBody>
                    <a:bodyPr/>
                    <a:lstStyle/>
                    <a:p>
                      <a:pPr algn="ctr">
                        <a:spcBef>
                          <a:spcPts val="400"/>
                        </a:spcBef>
                        <a:spcAft>
                          <a:spcPts val="400"/>
                        </a:spcAft>
                      </a:pPr>
                      <a:r>
                        <a:rPr lang="en-ZA" sz="3200" b="1">
                          <a:solidFill>
                            <a:schemeClr val="bg1"/>
                          </a:solidFill>
                          <a:effectLst/>
                        </a:rPr>
                        <a:t>+15%</a:t>
                      </a:r>
                      <a:endParaRPr lang="en-US" sz="3200" b="1">
                        <a:solidFill>
                          <a:schemeClr val="bg1"/>
                        </a:solidFill>
                        <a:effectLst/>
                        <a:latin typeface="Calibri"/>
                        <a:ea typeface="Calibri"/>
                        <a:cs typeface="Times New Roman"/>
                      </a:endParaRPr>
                    </a:p>
                  </a:txBody>
                  <a:tcPr marL="68580" marR="68580" marT="0" marB="0"/>
                </a:tc>
              </a:tr>
              <a:tr h="0">
                <a:tc>
                  <a:txBody>
                    <a:bodyPr/>
                    <a:lstStyle/>
                    <a:p>
                      <a:pPr algn="ctr">
                        <a:spcBef>
                          <a:spcPts val="400"/>
                        </a:spcBef>
                        <a:spcAft>
                          <a:spcPts val="400"/>
                        </a:spcAft>
                      </a:pPr>
                      <a:r>
                        <a:rPr lang="en-ZA" sz="3200" b="1" dirty="0" err="1">
                          <a:solidFill>
                            <a:schemeClr val="bg1"/>
                          </a:solidFill>
                          <a:effectLst/>
                        </a:rPr>
                        <a:t>Carbonatation</a:t>
                      </a:r>
                      <a:r>
                        <a:rPr lang="en-ZA" sz="3200" b="1" dirty="0">
                          <a:solidFill>
                            <a:schemeClr val="bg1"/>
                          </a:solidFill>
                          <a:effectLst/>
                        </a:rPr>
                        <a:t> </a:t>
                      </a:r>
                      <a:endParaRPr lang="en-US" sz="3200" b="1" dirty="0">
                        <a:solidFill>
                          <a:schemeClr val="bg1"/>
                        </a:solidFill>
                        <a:effectLst/>
                        <a:latin typeface="Calibri"/>
                        <a:ea typeface="Calibri"/>
                        <a:cs typeface="Times New Roman"/>
                      </a:endParaRPr>
                    </a:p>
                  </a:txBody>
                  <a:tcPr marL="68580" marR="68580" marT="0" marB="0"/>
                </a:tc>
                <a:tc>
                  <a:txBody>
                    <a:bodyPr/>
                    <a:lstStyle/>
                    <a:p>
                      <a:pPr algn="ctr">
                        <a:spcBef>
                          <a:spcPts val="400"/>
                        </a:spcBef>
                        <a:spcAft>
                          <a:spcPts val="400"/>
                        </a:spcAft>
                      </a:pPr>
                      <a:r>
                        <a:rPr lang="en-ZA" sz="3200" b="1" dirty="0">
                          <a:solidFill>
                            <a:schemeClr val="bg1"/>
                          </a:solidFill>
                          <a:effectLst/>
                        </a:rPr>
                        <a:t>-50%</a:t>
                      </a:r>
                      <a:endParaRPr lang="en-US" sz="3200" b="1" dirty="0">
                        <a:solidFill>
                          <a:schemeClr val="bg1"/>
                        </a:solidFill>
                        <a:effectLst/>
                        <a:latin typeface="Calibri"/>
                        <a:ea typeface="Calibri"/>
                        <a:cs typeface="Times New Roman"/>
                      </a:endParaRPr>
                    </a:p>
                  </a:txBody>
                  <a:tcPr marL="68580" marR="68580" marT="0" marB="0"/>
                </a:tc>
              </a:tr>
              <a:tr h="0">
                <a:tc>
                  <a:txBody>
                    <a:bodyPr/>
                    <a:lstStyle/>
                    <a:p>
                      <a:pPr algn="ctr">
                        <a:spcBef>
                          <a:spcPts val="400"/>
                        </a:spcBef>
                        <a:spcAft>
                          <a:spcPts val="400"/>
                        </a:spcAft>
                      </a:pPr>
                      <a:r>
                        <a:rPr lang="en-ZA" sz="3200" b="1">
                          <a:solidFill>
                            <a:schemeClr val="bg1"/>
                          </a:solidFill>
                          <a:effectLst/>
                        </a:rPr>
                        <a:t>Ion exchange </a:t>
                      </a:r>
                      <a:endParaRPr lang="en-US" sz="3200" b="1">
                        <a:solidFill>
                          <a:schemeClr val="bg1"/>
                        </a:solidFill>
                        <a:effectLst/>
                        <a:latin typeface="Calibri"/>
                        <a:ea typeface="Calibri"/>
                        <a:cs typeface="Times New Roman"/>
                      </a:endParaRPr>
                    </a:p>
                  </a:txBody>
                  <a:tcPr marL="68580" marR="68580" marT="0" marB="0"/>
                </a:tc>
                <a:tc>
                  <a:txBody>
                    <a:bodyPr/>
                    <a:lstStyle/>
                    <a:p>
                      <a:pPr algn="ctr">
                        <a:spcBef>
                          <a:spcPts val="400"/>
                        </a:spcBef>
                        <a:spcAft>
                          <a:spcPts val="400"/>
                        </a:spcAft>
                      </a:pPr>
                      <a:r>
                        <a:rPr lang="en-ZA" sz="3200" b="1" dirty="0">
                          <a:solidFill>
                            <a:schemeClr val="bg1"/>
                          </a:solidFill>
                          <a:effectLst/>
                        </a:rPr>
                        <a:t>-60%</a:t>
                      </a:r>
                      <a:endParaRPr lang="en-US" sz="3200" b="1" dirty="0">
                        <a:solidFill>
                          <a:schemeClr val="bg1"/>
                        </a:solidFill>
                        <a:effectLst/>
                        <a:latin typeface="Calibri"/>
                        <a:ea typeface="Calibri"/>
                        <a:cs typeface="Times New Roman"/>
                      </a:endParaRPr>
                    </a:p>
                  </a:txBody>
                  <a:tcPr marL="68580" marR="68580" marT="0" marB="0"/>
                </a:tc>
              </a:tr>
              <a:tr h="0">
                <a:tc>
                  <a:txBody>
                    <a:bodyPr/>
                    <a:lstStyle/>
                    <a:p>
                      <a:pPr algn="ctr">
                        <a:spcBef>
                          <a:spcPts val="400"/>
                        </a:spcBef>
                        <a:spcAft>
                          <a:spcPts val="400"/>
                        </a:spcAft>
                      </a:pPr>
                      <a:r>
                        <a:rPr lang="en-ZA" sz="3200" b="1">
                          <a:solidFill>
                            <a:schemeClr val="bg1"/>
                          </a:solidFill>
                          <a:effectLst/>
                        </a:rPr>
                        <a:t>Evaporation </a:t>
                      </a:r>
                      <a:endParaRPr lang="en-US" sz="3200" b="1">
                        <a:solidFill>
                          <a:schemeClr val="bg1"/>
                        </a:solidFill>
                        <a:effectLst/>
                        <a:latin typeface="Calibri"/>
                        <a:ea typeface="Calibri"/>
                        <a:cs typeface="Times New Roman"/>
                      </a:endParaRPr>
                    </a:p>
                  </a:txBody>
                  <a:tcPr marL="68580" marR="68580" marT="0" marB="0"/>
                </a:tc>
                <a:tc>
                  <a:txBody>
                    <a:bodyPr/>
                    <a:lstStyle/>
                    <a:p>
                      <a:pPr algn="ctr">
                        <a:spcBef>
                          <a:spcPts val="400"/>
                        </a:spcBef>
                        <a:spcAft>
                          <a:spcPts val="400"/>
                        </a:spcAft>
                      </a:pPr>
                      <a:r>
                        <a:rPr lang="en-ZA" sz="3200" b="1" dirty="0">
                          <a:solidFill>
                            <a:schemeClr val="bg1"/>
                          </a:solidFill>
                          <a:effectLst/>
                        </a:rPr>
                        <a:t>+ 5%</a:t>
                      </a:r>
                      <a:endParaRPr lang="en-US" sz="3200" b="1" dirty="0">
                        <a:solidFill>
                          <a:schemeClr val="bg1"/>
                        </a:solidFill>
                        <a:effectLst/>
                        <a:latin typeface="Calibri"/>
                        <a:ea typeface="Calibri"/>
                        <a:cs typeface="Times New Roman"/>
                      </a:endParaRPr>
                    </a:p>
                  </a:txBody>
                  <a:tcPr marL="68580" marR="68580" marT="0" marB="0"/>
                </a:tc>
              </a:tr>
              <a:tr h="0">
                <a:tc>
                  <a:txBody>
                    <a:bodyPr/>
                    <a:lstStyle/>
                    <a:p>
                      <a:pPr algn="ctr">
                        <a:spcBef>
                          <a:spcPts val="400"/>
                        </a:spcBef>
                        <a:spcAft>
                          <a:spcPts val="400"/>
                        </a:spcAft>
                      </a:pPr>
                      <a:r>
                        <a:rPr lang="en-ZA" sz="3200" b="1">
                          <a:solidFill>
                            <a:schemeClr val="bg1"/>
                          </a:solidFill>
                          <a:effectLst/>
                        </a:rPr>
                        <a:t>Crystallisation </a:t>
                      </a:r>
                      <a:endParaRPr lang="en-US" sz="3200" b="1">
                        <a:solidFill>
                          <a:schemeClr val="bg1"/>
                        </a:solidFill>
                        <a:effectLst/>
                        <a:latin typeface="Calibri"/>
                        <a:ea typeface="Calibri"/>
                        <a:cs typeface="Times New Roman"/>
                      </a:endParaRPr>
                    </a:p>
                  </a:txBody>
                  <a:tcPr marL="68580" marR="68580" marT="0" marB="0"/>
                </a:tc>
                <a:tc>
                  <a:txBody>
                    <a:bodyPr/>
                    <a:lstStyle/>
                    <a:p>
                      <a:pPr algn="ctr">
                        <a:spcBef>
                          <a:spcPts val="400"/>
                        </a:spcBef>
                        <a:spcAft>
                          <a:spcPts val="400"/>
                        </a:spcAft>
                      </a:pPr>
                      <a:r>
                        <a:rPr lang="en-ZA" sz="3200" b="1" dirty="0">
                          <a:solidFill>
                            <a:schemeClr val="bg1"/>
                          </a:solidFill>
                          <a:effectLst/>
                        </a:rPr>
                        <a:t>-92%</a:t>
                      </a:r>
                      <a:endParaRPr lang="en-US" sz="3200" b="1" dirty="0">
                        <a:solidFill>
                          <a:schemeClr val="bg1"/>
                        </a:solidFill>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10067935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883F3D944B9D242BC2B2B737E9F12DD" ma:contentTypeVersion="0" ma:contentTypeDescription="Create a new document." ma:contentTypeScope="" ma:versionID="ed1326efab41682ffb28ddec26180793">
  <xsd:schema xmlns:xsd="http://www.w3.org/2001/XMLSchema" xmlns:xs="http://www.w3.org/2001/XMLSchema" xmlns:p="http://schemas.microsoft.com/office/2006/metadata/properties" targetNamespace="http://schemas.microsoft.com/office/2006/metadata/properties" ma:root="true" ma:fieldsID="553f2d8843fd2aa64b81f9e8c63a6619">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181CB39-E69B-4155-A06F-BA22D1DCC5CA}"/>
</file>

<file path=customXml/itemProps2.xml><?xml version="1.0" encoding="utf-8"?>
<ds:datastoreItem xmlns:ds="http://schemas.openxmlformats.org/officeDocument/2006/customXml" ds:itemID="{CD7DD37F-0F13-400E-9CFD-0404A6E7C766}"/>
</file>

<file path=customXml/itemProps3.xml><?xml version="1.0" encoding="utf-8"?>
<ds:datastoreItem xmlns:ds="http://schemas.openxmlformats.org/officeDocument/2006/customXml" ds:itemID="{B8DB11B0-8561-4E83-BD49-E7532C4DDE87}"/>
</file>

<file path=docProps/app.xml><?xml version="1.0" encoding="utf-8"?>
<Properties xmlns="http://schemas.openxmlformats.org/officeDocument/2006/extended-properties" xmlns:vt="http://schemas.openxmlformats.org/officeDocument/2006/docPropsVTypes">
  <Template/>
  <TotalTime>5237</TotalTime>
  <Words>412</Words>
  <Application>Microsoft Office PowerPoint</Application>
  <PresentationFormat>On-screen Show (4:3)</PresentationFormat>
  <Paragraphs>47</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Refinery Performance</vt:lpstr>
      <vt:lpstr>Yields based on Conductivity Ash</vt:lpstr>
      <vt:lpstr>Yields based on Conductivity Ash</vt:lpstr>
      <vt:lpstr>Yields based on Conductivity Ash</vt:lpstr>
      <vt:lpstr>Sucrose and Colour Balances</vt:lpstr>
      <vt:lpstr>Sucrose and Colour Balances (cont.)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Merida Roets</dc:creator>
  <cp:lastModifiedBy>User</cp:lastModifiedBy>
  <cp:revision>247</cp:revision>
  <dcterms:created xsi:type="dcterms:W3CDTF">2016-11-15T07:03:29Z</dcterms:created>
  <dcterms:modified xsi:type="dcterms:W3CDTF">2019-05-11T18:04:45Z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0x010100D883F3D944B9D242BC2B2B737E9F12DD</vt:lpwstr>
  </property>
</Properties>
</file>