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2.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theme/theme1.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83" r:id="rId2"/>
    <p:sldId id="373" r:id="rId3"/>
    <p:sldId id="470" r:id="rId4"/>
    <p:sldId id="471" r:id="rId5"/>
    <p:sldId id="472" r:id="rId6"/>
    <p:sldId id="473" r:id="rId7"/>
    <p:sldId id="474" r:id="rId8"/>
    <p:sldId id="475" r:id="rId9"/>
    <p:sldId id="476" r:id="rId10"/>
    <p:sldId id="477" r:id="rId11"/>
    <p:sldId id="478" r:id="rId12"/>
    <p:sldId id="479"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375" autoAdjust="0"/>
    <p:restoredTop sz="94582" autoAdjust="0"/>
  </p:normalViewPr>
  <p:slideViewPr>
    <p:cSldViewPr>
      <p:cViewPr>
        <p:scale>
          <a:sx n="66" d="100"/>
          <a:sy n="66" d="100"/>
        </p:scale>
        <p:origin x="-72" y="18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20"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1" name="TextBox 10"/>
          <p:cNvSpPr txBox="1"/>
          <p:nvPr userDrawn="1"/>
        </p:nvSpPr>
        <p:spPr>
          <a:xfrm>
            <a:off x="395536" y="476672"/>
            <a:ext cx="5544616" cy="1754326"/>
          </a:xfrm>
          <a:prstGeom prst="rect">
            <a:avLst/>
          </a:prstGeom>
          <a:solidFill>
            <a:schemeClr val="bg1">
              <a:lumMod val="75000"/>
            </a:schemeClr>
          </a:solidFill>
          <a:scene3d>
            <a:camera prst="orthographicFront"/>
            <a:lightRig rig="threePt" dir="t"/>
          </a:scene3d>
          <a:sp3d>
            <a:bevelT/>
          </a:sp3d>
        </p:spPr>
        <p:txBody>
          <a:bodyPr wrap="square" rtlCol="0">
            <a:spAutoFit/>
          </a:bodyPr>
          <a:lstStyle/>
          <a:p>
            <a:pPr algn="ctr"/>
            <a:r>
              <a:rPr lang="it-IT" sz="3600" b="1" dirty="0" smtClean="0">
                <a:solidFill>
                  <a:srgbClr val="C00000"/>
                </a:solidFill>
                <a:latin typeface="+mj-lt"/>
              </a:rPr>
              <a:t>NQF 5: OCCUPATIONAL CERTIFICATE: SUGAR PROCESSING CONTROLLER</a:t>
            </a:r>
          </a:p>
        </p:txBody>
      </p:sp>
      <p:pic>
        <p:nvPicPr>
          <p:cNvPr id="1026"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7505" y="5501695"/>
            <a:ext cx="2160240" cy="13340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9924233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1933D3F1-B886-4AA3-90B5-F60263DF2F6E}" type="datetimeFigureOut">
              <a:rPr lang="en-ZA" smtClean="0"/>
              <a:t>2019/05/11</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13491081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Z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1933D3F1-B886-4AA3-90B5-F60263DF2F6E}" type="datetimeFigureOut">
              <a:rPr lang="en-ZA" smtClean="0"/>
              <a:t>2019/05/11</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40583392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1933D3F1-B886-4AA3-90B5-F60263DF2F6E}" type="datetimeFigureOut">
              <a:rPr lang="en-ZA" smtClean="0"/>
              <a:t>2019/05/11</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19658310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Z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933D3F1-B886-4AA3-90B5-F60263DF2F6E}" type="datetimeFigureOut">
              <a:rPr lang="en-ZA" smtClean="0"/>
              <a:t>2019/05/11</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25344596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Date Placeholder 4"/>
          <p:cNvSpPr>
            <a:spLocks noGrp="1"/>
          </p:cNvSpPr>
          <p:nvPr>
            <p:ph type="dt" sz="half" idx="10"/>
          </p:nvPr>
        </p:nvSpPr>
        <p:spPr/>
        <p:txBody>
          <a:bodyPr/>
          <a:lstStyle/>
          <a:p>
            <a:fld id="{1933D3F1-B886-4AA3-90B5-F60263DF2F6E}" type="datetimeFigureOut">
              <a:rPr lang="en-ZA" smtClean="0"/>
              <a:t>2019/05/11</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36228753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Z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7" name="Date Placeholder 6"/>
          <p:cNvSpPr>
            <a:spLocks noGrp="1"/>
          </p:cNvSpPr>
          <p:nvPr>
            <p:ph type="dt" sz="half" idx="10"/>
          </p:nvPr>
        </p:nvSpPr>
        <p:spPr/>
        <p:txBody>
          <a:bodyPr/>
          <a:lstStyle/>
          <a:p>
            <a:fld id="{1933D3F1-B886-4AA3-90B5-F60263DF2F6E}" type="datetimeFigureOut">
              <a:rPr lang="en-ZA" smtClean="0"/>
              <a:t>2019/05/11</a:t>
            </a:fld>
            <a:endParaRPr lang="en-ZA"/>
          </a:p>
        </p:txBody>
      </p:sp>
      <p:sp>
        <p:nvSpPr>
          <p:cNvPr id="8" name="Footer Placeholder 7"/>
          <p:cNvSpPr>
            <a:spLocks noGrp="1"/>
          </p:cNvSpPr>
          <p:nvPr>
            <p:ph type="ftr" sz="quarter" idx="11"/>
          </p:nvPr>
        </p:nvSpPr>
        <p:spPr/>
        <p:txBody>
          <a:bodyPr/>
          <a:lstStyle/>
          <a:p>
            <a:endParaRPr lang="en-ZA"/>
          </a:p>
        </p:txBody>
      </p:sp>
      <p:sp>
        <p:nvSpPr>
          <p:cNvPr id="9" name="Slide Number Placeholder 8"/>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28600800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Date Placeholder 2"/>
          <p:cNvSpPr>
            <a:spLocks noGrp="1"/>
          </p:cNvSpPr>
          <p:nvPr>
            <p:ph type="dt" sz="half" idx="10"/>
          </p:nvPr>
        </p:nvSpPr>
        <p:spPr/>
        <p:txBody>
          <a:bodyPr/>
          <a:lstStyle/>
          <a:p>
            <a:fld id="{1933D3F1-B886-4AA3-90B5-F60263DF2F6E}" type="datetimeFigureOut">
              <a:rPr lang="en-ZA" smtClean="0"/>
              <a:t>2019/05/11</a:t>
            </a:fld>
            <a:endParaRPr lang="en-ZA"/>
          </a:p>
        </p:txBody>
      </p:sp>
      <p:sp>
        <p:nvSpPr>
          <p:cNvPr id="4" name="Footer Placeholder 3"/>
          <p:cNvSpPr>
            <a:spLocks noGrp="1"/>
          </p:cNvSpPr>
          <p:nvPr>
            <p:ph type="ftr" sz="quarter" idx="11"/>
          </p:nvPr>
        </p:nvSpPr>
        <p:spPr/>
        <p:txBody>
          <a:bodyPr/>
          <a:lstStyle/>
          <a:p>
            <a:endParaRPr lang="en-ZA"/>
          </a:p>
        </p:txBody>
      </p:sp>
      <p:sp>
        <p:nvSpPr>
          <p:cNvPr id="5" name="Slide Number Placeholder 4"/>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2136660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33D3F1-B886-4AA3-90B5-F60263DF2F6E}" type="datetimeFigureOut">
              <a:rPr lang="en-ZA" smtClean="0"/>
              <a:t>2019/05/11</a:t>
            </a:fld>
            <a:endParaRPr lang="en-ZA"/>
          </a:p>
        </p:txBody>
      </p:sp>
      <p:sp>
        <p:nvSpPr>
          <p:cNvPr id="3" name="Footer Placeholder 2"/>
          <p:cNvSpPr>
            <a:spLocks noGrp="1"/>
          </p:cNvSpPr>
          <p:nvPr>
            <p:ph type="ftr" sz="quarter" idx="11"/>
          </p:nvPr>
        </p:nvSpPr>
        <p:spPr/>
        <p:txBody>
          <a:bodyPr/>
          <a:lstStyle/>
          <a:p>
            <a:endParaRPr lang="en-ZA"/>
          </a:p>
        </p:txBody>
      </p:sp>
      <p:sp>
        <p:nvSpPr>
          <p:cNvPr id="4" name="Slide Number Placeholder 3"/>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2199279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Z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33D3F1-B886-4AA3-90B5-F60263DF2F6E}" type="datetimeFigureOut">
              <a:rPr lang="en-ZA" smtClean="0"/>
              <a:t>2019/05/11</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11777520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Z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33D3F1-B886-4AA3-90B5-F60263DF2F6E}" type="datetimeFigureOut">
              <a:rPr lang="en-ZA" smtClean="0"/>
              <a:t>2019/05/11</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8846223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Z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33D3F1-B886-4AA3-90B5-F60263DF2F6E}" type="datetimeFigureOut">
              <a:rPr lang="en-ZA" smtClean="0"/>
              <a:t>2019/05/11</a:t>
            </a:fld>
            <a:endParaRPr lang="en-Z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FF74FE-4481-45CF-9C4D-C8C0AA2C6835}" type="slidenum">
              <a:rPr lang="en-ZA" smtClean="0"/>
              <a:t>‹#›</a:t>
            </a:fld>
            <a:endParaRPr lang="en-ZA"/>
          </a:p>
        </p:txBody>
      </p:sp>
    </p:spTree>
    <p:extLst>
      <p:ext uri="{BB962C8B-B14F-4D97-AF65-F5344CB8AC3E}">
        <p14:creationId xmlns:p14="http://schemas.microsoft.com/office/powerpoint/2010/main" val="4850082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p:cNvSpPr>
          <p:nvPr/>
        </p:nvSpPr>
        <p:spPr>
          <a:xfrm>
            <a:off x="1691680" y="2996952"/>
            <a:ext cx="7056784" cy="2232248"/>
          </a:xfrm>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ctr"/>
            <a:endParaRPr lang="en-US" sz="2800" dirty="0" smtClean="0">
              <a:solidFill>
                <a:srgbClr val="C0504D">
                  <a:lumMod val="75000"/>
                </a:srgbClr>
              </a:solidFill>
            </a:endParaRPr>
          </a:p>
          <a:p>
            <a:pPr algn="ctr"/>
            <a:r>
              <a:rPr lang="en-US" sz="2800" dirty="0" smtClean="0">
                <a:solidFill>
                  <a:srgbClr val="C0504D">
                    <a:lumMod val="75000"/>
                  </a:srgbClr>
                </a:solidFill>
              </a:rPr>
              <a:t>KNOWLEDGE COMPONENT: MODULE </a:t>
            </a:r>
            <a:r>
              <a:rPr lang="en-US" sz="2800" dirty="0" smtClean="0">
                <a:solidFill>
                  <a:srgbClr val="C0504D">
                    <a:lumMod val="75000"/>
                  </a:srgbClr>
                </a:solidFill>
              </a:rPr>
              <a:t>10: SUGAR REFINING: KT 4: PROBLEMS IN SUGAR REFINING</a:t>
            </a:r>
            <a:endParaRPr lang="en-US" sz="2400" dirty="0" smtClean="0">
              <a:solidFill>
                <a:srgbClr val="C0504D">
                  <a:lumMod val="75000"/>
                </a:srgbClr>
              </a:solidFill>
            </a:endParaRPr>
          </a:p>
          <a:p>
            <a:endParaRPr lang="en-ZA" sz="2400" dirty="0">
              <a:solidFill>
                <a:srgbClr val="C0504D">
                  <a:lumMod val="75000"/>
                </a:srgbClr>
              </a:solidFill>
            </a:endParaRPr>
          </a:p>
        </p:txBody>
      </p:sp>
    </p:spTree>
    <p:extLst>
      <p:ext uri="{BB962C8B-B14F-4D97-AF65-F5344CB8AC3E}">
        <p14:creationId xmlns:p14="http://schemas.microsoft.com/office/powerpoint/2010/main" val="16590958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fontScale="90000"/>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3600" dirty="0" smtClean="0"/>
              <a:t>“The 21 Commandments of Sugar Refining”</a:t>
            </a:r>
            <a:endParaRPr lang="en-ZA" sz="3600" dirty="0"/>
          </a:p>
        </p:txBody>
      </p:sp>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Autofit/>
          </a:bodyPr>
          <a:lstStyle/>
          <a:p>
            <a:pPr lvl="0"/>
            <a:r>
              <a:rPr lang="en-ZA" sz="3900" i="1" dirty="0" smtClean="0"/>
              <a:t>Thou </a:t>
            </a:r>
            <a:r>
              <a:rPr lang="en-ZA" sz="3900" i="1" dirty="0"/>
              <a:t>shalt work in a clean plant for from such plants issue forth excellent results.</a:t>
            </a:r>
            <a:endParaRPr lang="en-US" sz="3900" dirty="0"/>
          </a:p>
          <a:p>
            <a:pPr lvl="0"/>
            <a:r>
              <a:rPr lang="en-ZA" sz="3900" i="1" dirty="0"/>
              <a:t>Thou shalt remember that a Band-Aid and Pratley Putty refinery run by the righteous is better than a Rolls Royce refinery driven by the ungodly</a:t>
            </a:r>
            <a:r>
              <a:rPr lang="en-ZA" sz="3900" i="1" dirty="0" smtClean="0"/>
              <a:t>.</a:t>
            </a:r>
            <a:endParaRPr lang="en-US" sz="3900" dirty="0"/>
          </a:p>
        </p:txBody>
      </p:sp>
    </p:spTree>
    <p:extLst>
      <p:ext uri="{BB962C8B-B14F-4D97-AF65-F5344CB8AC3E}">
        <p14:creationId xmlns:p14="http://schemas.microsoft.com/office/powerpoint/2010/main" val="30610050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fontScale="90000"/>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3600" dirty="0" smtClean="0"/>
              <a:t>“The 21 Commandments of Sugar Refining”</a:t>
            </a:r>
            <a:endParaRPr lang="en-ZA" sz="3600" dirty="0"/>
          </a:p>
        </p:txBody>
      </p:sp>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Autofit/>
          </a:bodyPr>
          <a:lstStyle/>
          <a:p>
            <a:pPr marL="0" lvl="0" indent="0" algn="ctr">
              <a:buNone/>
            </a:pPr>
            <a:r>
              <a:rPr lang="en-ZA" sz="4600" i="1" dirty="0" smtClean="0"/>
              <a:t>Thou </a:t>
            </a:r>
            <a:r>
              <a:rPr lang="en-ZA" sz="4600" i="1" dirty="0"/>
              <a:t>shalt be extremely cautious of sugar dust, for when it doth explode, it doth flatten everything around it, thyself included. Surely thou dost not desire to return unto dust in this manner</a:t>
            </a:r>
            <a:r>
              <a:rPr lang="en-ZA" sz="4600" i="1" dirty="0" smtClean="0"/>
              <a:t>?</a:t>
            </a:r>
            <a:endParaRPr lang="en-US" sz="4600" dirty="0"/>
          </a:p>
        </p:txBody>
      </p:sp>
    </p:spTree>
    <p:extLst>
      <p:ext uri="{BB962C8B-B14F-4D97-AF65-F5344CB8AC3E}">
        <p14:creationId xmlns:p14="http://schemas.microsoft.com/office/powerpoint/2010/main" val="15761740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fontScale="90000"/>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3600" dirty="0" smtClean="0"/>
              <a:t>“The 21 Commandments of Sugar Refining”</a:t>
            </a:r>
            <a:endParaRPr lang="en-ZA" sz="3600" dirty="0"/>
          </a:p>
        </p:txBody>
      </p:sp>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Autofit/>
          </a:bodyPr>
          <a:lstStyle/>
          <a:p>
            <a:pPr marL="0" indent="0" algn="ctr">
              <a:buNone/>
            </a:pPr>
            <a:r>
              <a:rPr lang="en-ZA" sz="4000" b="1" i="1" dirty="0" smtClean="0"/>
              <a:t>Thou </a:t>
            </a:r>
            <a:r>
              <a:rPr lang="en-ZA" sz="4000" b="1" i="1" dirty="0"/>
              <a:t>shalt inscribe these commandments on the doorposts of thine heart and not depart from them for as long as thou dost tarry in the refining business, neither shalt thou murmur that thy doorposts </a:t>
            </a:r>
            <a:r>
              <a:rPr lang="en-ZA" sz="4000" b="1" i="1" dirty="0" err="1"/>
              <a:t>lacketh</a:t>
            </a:r>
            <a:r>
              <a:rPr lang="en-ZA" sz="4000" b="1" i="1" dirty="0"/>
              <a:t> space, thou shalt learn to write smaller.</a:t>
            </a:r>
            <a:endParaRPr lang="en-US" sz="4000" dirty="0"/>
          </a:p>
        </p:txBody>
      </p:sp>
    </p:spTree>
    <p:extLst>
      <p:ext uri="{BB962C8B-B14F-4D97-AF65-F5344CB8AC3E}">
        <p14:creationId xmlns:p14="http://schemas.microsoft.com/office/powerpoint/2010/main" val="34959734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fontScale="90000"/>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3600" dirty="0" smtClean="0"/>
              <a:t>“The 21 Commandments of Sugar Refining”</a:t>
            </a:r>
            <a:endParaRPr lang="en-ZA" sz="3600" dirty="0"/>
          </a:p>
        </p:txBody>
      </p:sp>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Autofit/>
          </a:bodyPr>
          <a:lstStyle/>
          <a:p>
            <a:pPr lvl="0"/>
            <a:r>
              <a:rPr lang="en-ZA" sz="4400" i="1" dirty="0"/>
              <a:t>Thou shalt remember for eternity that refining </a:t>
            </a:r>
            <a:r>
              <a:rPr lang="en-ZA" sz="4400" i="1" dirty="0" err="1"/>
              <a:t>consisteth</a:t>
            </a:r>
            <a:r>
              <a:rPr lang="en-ZA" sz="4400" i="1" dirty="0"/>
              <a:t> of a number of separations.</a:t>
            </a:r>
            <a:endParaRPr lang="en-US" sz="4400" dirty="0"/>
          </a:p>
          <a:p>
            <a:pPr lvl="0"/>
            <a:r>
              <a:rPr lang="en-ZA" sz="4400" i="1" dirty="0"/>
              <a:t>Thou shalt not mix two items that thou hast separated.</a:t>
            </a:r>
            <a:endParaRPr lang="en-US" sz="4400" dirty="0"/>
          </a:p>
          <a:p>
            <a:pPr lvl="0"/>
            <a:r>
              <a:rPr lang="en-ZA" sz="4400" i="1" dirty="0"/>
              <a:t>Thou shalt diligently optimise each separation</a:t>
            </a:r>
            <a:r>
              <a:rPr lang="en-ZA" sz="4400" i="1" dirty="0" smtClean="0"/>
              <a:t>.</a:t>
            </a:r>
            <a:endParaRPr lang="en-US" sz="4400" dirty="0"/>
          </a:p>
        </p:txBody>
      </p:sp>
    </p:spTree>
    <p:extLst>
      <p:ext uri="{BB962C8B-B14F-4D97-AF65-F5344CB8AC3E}">
        <p14:creationId xmlns:p14="http://schemas.microsoft.com/office/powerpoint/2010/main" val="39700766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fontScale="90000"/>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3600" dirty="0" smtClean="0"/>
              <a:t>“The 21 Commandments of Sugar Refining”</a:t>
            </a:r>
            <a:endParaRPr lang="en-ZA" sz="3600" dirty="0"/>
          </a:p>
        </p:txBody>
      </p:sp>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Autofit/>
          </a:bodyPr>
          <a:lstStyle/>
          <a:p>
            <a:pPr lvl="0"/>
            <a:r>
              <a:rPr lang="en-ZA" sz="4400" i="1" dirty="0" smtClean="0"/>
              <a:t>Thou </a:t>
            </a:r>
            <a:r>
              <a:rPr lang="en-ZA" sz="4400" i="1" dirty="0"/>
              <a:t>shalt strive to achieve standards and not to exceed them, what </a:t>
            </a:r>
            <a:r>
              <a:rPr lang="en-ZA" sz="4400" i="1" dirty="0" err="1"/>
              <a:t>needest</a:t>
            </a:r>
            <a:r>
              <a:rPr lang="en-ZA" sz="4400" i="1" dirty="0"/>
              <a:t> thou to prove?</a:t>
            </a:r>
            <a:endParaRPr lang="en-US" sz="4400" dirty="0"/>
          </a:p>
          <a:p>
            <a:pPr lvl="0"/>
            <a:r>
              <a:rPr lang="en-ZA" sz="4400" i="1" dirty="0"/>
              <a:t>Thou shalt store syrups cool and neutral or slightly alkaline, heat and acidity are abominations</a:t>
            </a:r>
            <a:r>
              <a:rPr lang="en-ZA" sz="4400" i="1" dirty="0" smtClean="0"/>
              <a:t>.</a:t>
            </a:r>
            <a:endParaRPr lang="en-US" sz="4400" dirty="0"/>
          </a:p>
        </p:txBody>
      </p:sp>
    </p:spTree>
    <p:extLst>
      <p:ext uri="{BB962C8B-B14F-4D97-AF65-F5344CB8AC3E}">
        <p14:creationId xmlns:p14="http://schemas.microsoft.com/office/powerpoint/2010/main" val="9820391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fontScale="90000"/>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3600" dirty="0" smtClean="0"/>
              <a:t>“The 21 Commandments of Sugar Refining”</a:t>
            </a:r>
            <a:endParaRPr lang="en-ZA" sz="3600" dirty="0"/>
          </a:p>
        </p:txBody>
      </p:sp>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Autofit/>
          </a:bodyPr>
          <a:lstStyle/>
          <a:p>
            <a:pPr lvl="0"/>
            <a:r>
              <a:rPr lang="en-ZA" sz="4000" i="1" dirty="0" smtClean="0"/>
              <a:t>Thou </a:t>
            </a:r>
            <a:r>
              <a:rPr lang="en-ZA" sz="4000" i="1" dirty="0"/>
              <a:t>shalt heat process steams as late and as fast as possible for thine enemy inversion moves about like a roaring lion.</a:t>
            </a:r>
            <a:endParaRPr lang="en-US" sz="4000" dirty="0"/>
          </a:p>
          <a:p>
            <a:pPr lvl="0"/>
            <a:r>
              <a:rPr lang="en-ZA" sz="4000" i="1" dirty="0"/>
              <a:t>Thou shalt keep all stocks low, for thine adversaries Inversion and Bugs </a:t>
            </a:r>
            <a:r>
              <a:rPr lang="en-ZA" sz="4000" i="1" dirty="0" err="1"/>
              <a:t>seekest</a:t>
            </a:r>
            <a:r>
              <a:rPr lang="en-ZA" sz="4000" i="1" dirty="0"/>
              <a:t> to destroy thy hard-earned Pol</a:t>
            </a:r>
            <a:r>
              <a:rPr lang="en-ZA" sz="4000" i="1" dirty="0" smtClean="0"/>
              <a:t>.</a:t>
            </a:r>
            <a:endParaRPr lang="en-US" sz="4000" dirty="0"/>
          </a:p>
        </p:txBody>
      </p:sp>
    </p:spTree>
    <p:extLst>
      <p:ext uri="{BB962C8B-B14F-4D97-AF65-F5344CB8AC3E}">
        <p14:creationId xmlns:p14="http://schemas.microsoft.com/office/powerpoint/2010/main" val="7849605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fontScale="90000"/>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3600" dirty="0" smtClean="0"/>
              <a:t>“The 21 Commandments of Sugar Refining”</a:t>
            </a:r>
            <a:endParaRPr lang="en-ZA" sz="3600" dirty="0"/>
          </a:p>
        </p:txBody>
      </p:sp>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Autofit/>
          </a:bodyPr>
          <a:lstStyle/>
          <a:p>
            <a:pPr lvl="0"/>
            <a:r>
              <a:rPr lang="en-ZA" sz="4500" i="1" dirty="0" smtClean="0"/>
              <a:t>Thou </a:t>
            </a:r>
            <a:r>
              <a:rPr lang="en-ZA" sz="4500" i="1" dirty="0"/>
              <a:t>shalt carry out all processes in the twinkling of an eye.</a:t>
            </a:r>
            <a:endParaRPr lang="en-US" sz="4500" dirty="0"/>
          </a:p>
          <a:p>
            <a:pPr lvl="0"/>
            <a:r>
              <a:rPr lang="en-ZA" sz="4500" i="1" dirty="0"/>
              <a:t>Thou shalt minimise the number of operations.</a:t>
            </a:r>
            <a:endParaRPr lang="en-US" sz="4500" dirty="0"/>
          </a:p>
          <a:p>
            <a:pPr lvl="0"/>
            <a:r>
              <a:rPr lang="en-ZA" sz="4500" i="1" dirty="0"/>
              <a:t>Thou shalt strive to keep all operations simple</a:t>
            </a:r>
            <a:r>
              <a:rPr lang="en-ZA" sz="4500" i="1" dirty="0" smtClean="0"/>
              <a:t>.</a:t>
            </a:r>
            <a:endParaRPr lang="en-US" sz="4500" dirty="0"/>
          </a:p>
        </p:txBody>
      </p:sp>
    </p:spTree>
    <p:extLst>
      <p:ext uri="{BB962C8B-B14F-4D97-AF65-F5344CB8AC3E}">
        <p14:creationId xmlns:p14="http://schemas.microsoft.com/office/powerpoint/2010/main" val="32964048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fontScale="90000"/>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3600" dirty="0" smtClean="0"/>
              <a:t>“The 21 Commandments of Sugar Refining”</a:t>
            </a:r>
            <a:endParaRPr lang="en-ZA" sz="3600" dirty="0"/>
          </a:p>
        </p:txBody>
      </p:sp>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Autofit/>
          </a:bodyPr>
          <a:lstStyle/>
          <a:p>
            <a:pPr lvl="0"/>
            <a:r>
              <a:rPr lang="en-ZA" sz="4400" i="1" dirty="0" smtClean="0"/>
              <a:t>Thou </a:t>
            </a:r>
            <a:r>
              <a:rPr lang="en-ZA" sz="4400" i="1" dirty="0"/>
              <a:t>shalt opt for neither large nor small – but economic.</a:t>
            </a:r>
            <a:endParaRPr lang="en-US" sz="4400" dirty="0"/>
          </a:p>
          <a:p>
            <a:pPr lvl="0"/>
            <a:r>
              <a:rPr lang="en-ZA" sz="4400" i="1" dirty="0"/>
              <a:t>Thou shalt add water to nothing, and where thou canst not help thyself, thou shalt add water using the eye-dropper of an ant</a:t>
            </a:r>
            <a:r>
              <a:rPr lang="en-ZA" sz="4400" i="1" dirty="0" smtClean="0"/>
              <a:t>.</a:t>
            </a:r>
            <a:endParaRPr lang="en-US" sz="4400" dirty="0"/>
          </a:p>
        </p:txBody>
      </p:sp>
    </p:spTree>
    <p:extLst>
      <p:ext uri="{BB962C8B-B14F-4D97-AF65-F5344CB8AC3E}">
        <p14:creationId xmlns:p14="http://schemas.microsoft.com/office/powerpoint/2010/main" val="15468081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fontScale="90000"/>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3600" dirty="0" smtClean="0"/>
              <a:t>“The 21 Commandments of Sugar Refining”</a:t>
            </a:r>
            <a:endParaRPr lang="en-ZA" sz="3600" dirty="0"/>
          </a:p>
        </p:txBody>
      </p:sp>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Autofit/>
          </a:bodyPr>
          <a:lstStyle/>
          <a:p>
            <a:pPr lvl="0"/>
            <a:r>
              <a:rPr lang="en-ZA" sz="4400" i="1" dirty="0" smtClean="0"/>
              <a:t>Thou </a:t>
            </a:r>
            <a:r>
              <a:rPr lang="en-ZA" sz="4400" i="1" dirty="0"/>
              <a:t>shalt thicken </a:t>
            </a:r>
            <a:r>
              <a:rPr lang="en-ZA" sz="4400" i="1" dirty="0" err="1"/>
              <a:t>sweetwater</a:t>
            </a:r>
            <a:r>
              <a:rPr lang="en-ZA" sz="4400" i="1" dirty="0"/>
              <a:t> by adding sugar to it, it is a transgression to evaporate water from it.</a:t>
            </a:r>
            <a:endParaRPr lang="en-US" sz="4400" dirty="0"/>
          </a:p>
          <a:p>
            <a:pPr lvl="0"/>
            <a:r>
              <a:rPr lang="en-ZA" sz="4400" i="1" dirty="0"/>
              <a:t>Thou shalt not dissolve crystals, notwithstanding </a:t>
            </a:r>
            <a:r>
              <a:rPr lang="en-ZA" sz="4400" i="1" dirty="0" smtClean="0"/>
              <a:t>the commandment above.</a:t>
            </a:r>
            <a:endParaRPr lang="en-US" sz="4400" dirty="0"/>
          </a:p>
        </p:txBody>
      </p:sp>
    </p:spTree>
    <p:extLst>
      <p:ext uri="{BB962C8B-B14F-4D97-AF65-F5344CB8AC3E}">
        <p14:creationId xmlns:p14="http://schemas.microsoft.com/office/powerpoint/2010/main" val="12751816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fontScale="90000"/>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3600" dirty="0" smtClean="0"/>
              <a:t>“The 21 Commandments of Sugar Refining”</a:t>
            </a:r>
            <a:endParaRPr lang="en-ZA" sz="3600" dirty="0"/>
          </a:p>
        </p:txBody>
      </p:sp>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Autofit/>
          </a:bodyPr>
          <a:lstStyle/>
          <a:p>
            <a:pPr lvl="0"/>
            <a:r>
              <a:rPr lang="en-ZA" sz="4800" i="1" dirty="0" smtClean="0"/>
              <a:t>Thou </a:t>
            </a:r>
            <a:r>
              <a:rPr lang="en-ZA" sz="4800" i="1" dirty="0"/>
              <a:t>shalt not add ash anywhere, ash </a:t>
            </a:r>
            <a:r>
              <a:rPr lang="en-ZA" sz="4800" i="1" dirty="0" err="1"/>
              <a:t>belongeth</a:t>
            </a:r>
            <a:r>
              <a:rPr lang="en-ZA" sz="4800" i="1" dirty="0"/>
              <a:t> unto Lucifer.</a:t>
            </a:r>
            <a:endParaRPr lang="en-US" sz="4800" dirty="0"/>
          </a:p>
          <a:p>
            <a:pPr lvl="0"/>
            <a:r>
              <a:rPr lang="en-ZA" sz="4800" i="1" dirty="0"/>
              <a:t>Thou shalt not reprocess, why </a:t>
            </a:r>
            <a:r>
              <a:rPr lang="en-ZA" sz="4800" i="1" dirty="0" err="1"/>
              <a:t>makest</a:t>
            </a:r>
            <a:r>
              <a:rPr lang="en-ZA" sz="4800" i="1" dirty="0"/>
              <a:t> thee thine enemies to rejoice</a:t>
            </a:r>
            <a:r>
              <a:rPr lang="en-ZA" sz="4800" i="1" dirty="0" smtClean="0"/>
              <a:t>?</a:t>
            </a:r>
            <a:endParaRPr lang="en-US" sz="4800" dirty="0"/>
          </a:p>
        </p:txBody>
      </p:sp>
    </p:spTree>
    <p:extLst>
      <p:ext uri="{BB962C8B-B14F-4D97-AF65-F5344CB8AC3E}">
        <p14:creationId xmlns:p14="http://schemas.microsoft.com/office/powerpoint/2010/main" val="22937152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fontScale="90000"/>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3600" dirty="0" smtClean="0"/>
              <a:t>“The 21 Commandments of Sugar Refining”</a:t>
            </a:r>
            <a:endParaRPr lang="en-ZA" sz="3600" dirty="0"/>
          </a:p>
        </p:txBody>
      </p:sp>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Autofit/>
          </a:bodyPr>
          <a:lstStyle/>
          <a:p>
            <a:pPr marL="0" lvl="0" indent="0" algn="ctr">
              <a:buNone/>
            </a:pPr>
            <a:r>
              <a:rPr lang="en-ZA" sz="5400" i="1" dirty="0" smtClean="0"/>
              <a:t>Thou </a:t>
            </a:r>
            <a:r>
              <a:rPr lang="en-ZA" sz="5400" i="1" dirty="0"/>
              <a:t>shalt not insist on being technically correct, after the manner of the mule, if thine action doth put shekels down the drain</a:t>
            </a:r>
            <a:r>
              <a:rPr lang="en-ZA" sz="5400" i="1" dirty="0" smtClean="0"/>
              <a:t>.</a:t>
            </a:r>
            <a:endParaRPr lang="en-US" sz="5400" dirty="0"/>
          </a:p>
        </p:txBody>
      </p:sp>
    </p:spTree>
    <p:extLst>
      <p:ext uri="{BB962C8B-B14F-4D97-AF65-F5344CB8AC3E}">
        <p14:creationId xmlns:p14="http://schemas.microsoft.com/office/powerpoint/2010/main" val="269970387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D883F3D944B9D242BC2B2B737E9F12DD" ma:contentTypeVersion="0" ma:contentTypeDescription="Create a new document." ma:contentTypeScope="" ma:versionID="ed1326efab41682ffb28ddec26180793">
  <xsd:schema xmlns:xsd="http://www.w3.org/2001/XMLSchema" xmlns:xs="http://www.w3.org/2001/XMLSchema" xmlns:p="http://schemas.microsoft.com/office/2006/metadata/properties" targetNamespace="http://schemas.microsoft.com/office/2006/metadata/properties" ma:root="true" ma:fieldsID="553f2d8843fd2aa64b81f9e8c63a6619">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117D1C9-5FCB-4DD4-8A4B-3A3DEE11F3A1}"/>
</file>

<file path=customXml/itemProps2.xml><?xml version="1.0" encoding="utf-8"?>
<ds:datastoreItem xmlns:ds="http://schemas.openxmlformats.org/officeDocument/2006/customXml" ds:itemID="{21778D18-480F-4652-AD81-0F503B38C0BB}"/>
</file>

<file path=customXml/itemProps3.xml><?xml version="1.0" encoding="utf-8"?>
<ds:datastoreItem xmlns:ds="http://schemas.openxmlformats.org/officeDocument/2006/customXml" ds:itemID="{A0775C2D-E228-494F-9FE4-2C4D23A9A466}"/>
</file>

<file path=docProps/app.xml><?xml version="1.0" encoding="utf-8"?>
<Properties xmlns="http://schemas.openxmlformats.org/officeDocument/2006/extended-properties" xmlns:vt="http://schemas.openxmlformats.org/officeDocument/2006/docPropsVTypes">
  <Template/>
  <TotalTime>5247</TotalTime>
  <Words>489</Words>
  <Application>Microsoft Office PowerPoint</Application>
  <PresentationFormat>On-screen Show (4:3)</PresentationFormat>
  <Paragraphs>34</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PowerPoint Presentation</vt:lpstr>
      <vt:lpstr>“The 21 Commandments of Sugar Refining”</vt:lpstr>
      <vt:lpstr>“The 21 Commandments of Sugar Refining”</vt:lpstr>
      <vt:lpstr>“The 21 Commandments of Sugar Refining”</vt:lpstr>
      <vt:lpstr>“The 21 Commandments of Sugar Refining”</vt:lpstr>
      <vt:lpstr>“The 21 Commandments of Sugar Refining”</vt:lpstr>
      <vt:lpstr>“The 21 Commandments of Sugar Refining”</vt:lpstr>
      <vt:lpstr>“The 21 Commandments of Sugar Refining”</vt:lpstr>
      <vt:lpstr>“The 21 Commandments of Sugar Refining”</vt:lpstr>
      <vt:lpstr>“The 21 Commandments of Sugar Refining”</vt:lpstr>
      <vt:lpstr>“The 21 Commandments of Sugar Refining”</vt:lpstr>
      <vt:lpstr>“The 21 Commandments of Sugar Refining”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 Merida Roets</dc:creator>
  <cp:lastModifiedBy>User</cp:lastModifiedBy>
  <cp:revision>248</cp:revision>
  <dcterms:created xsi:type="dcterms:W3CDTF">2016-11-15T07:03:29Z</dcterms:created>
  <dcterms:modified xsi:type="dcterms:W3CDTF">2019-05-11T18:14:05Z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0x010100D883F3D944B9D242BC2B2B737E9F12DD</vt:lpwstr>
  </property>
</Properties>
</file>