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4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83" r:id="rId2"/>
    <p:sldId id="373" r:id="rId3"/>
    <p:sldId id="403" r:id="rId4"/>
    <p:sldId id="404" r:id="rId5"/>
    <p:sldId id="384" r:id="rId6"/>
    <p:sldId id="385" r:id="rId7"/>
    <p:sldId id="405" r:id="rId8"/>
    <p:sldId id="406" r:id="rId9"/>
    <p:sldId id="386" r:id="rId10"/>
    <p:sldId id="292" r:id="rId11"/>
    <p:sldId id="407" r:id="rId12"/>
    <p:sldId id="334" r:id="rId13"/>
    <p:sldId id="408" r:id="rId14"/>
    <p:sldId id="336" r:id="rId15"/>
    <p:sldId id="335" r:id="rId16"/>
    <p:sldId id="409" r:id="rId17"/>
    <p:sldId id="390" r:id="rId18"/>
    <p:sldId id="410" r:id="rId19"/>
    <p:sldId id="391" r:id="rId20"/>
    <p:sldId id="394" r:id="rId21"/>
    <p:sldId id="392" r:id="rId22"/>
    <p:sldId id="395" r:id="rId23"/>
    <p:sldId id="397" r:id="rId24"/>
    <p:sldId id="396" r:id="rId25"/>
    <p:sldId id="411" r:id="rId26"/>
    <p:sldId id="398" r:id="rId27"/>
    <p:sldId id="412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375" autoAdjust="0"/>
    <p:restoredTop sz="94582" autoAdjust="0"/>
  </p:normalViewPr>
  <p:slideViewPr>
    <p:cSldViewPr>
      <p:cViewPr>
        <p:scale>
          <a:sx n="66" d="100"/>
          <a:sy n="66" d="100"/>
        </p:scale>
        <p:origin x="-72" y="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Relationship Id="rId35" Type="http://schemas.openxmlformats.org/officeDocument/2006/relationships/customXml" Target="../customXml/item3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 userDrawn="1"/>
        </p:nvSpPr>
        <p:spPr>
          <a:xfrm>
            <a:off x="395536" y="476672"/>
            <a:ext cx="5544616" cy="1754326"/>
          </a:xfrm>
          <a:prstGeom prst="rect">
            <a:avLst/>
          </a:prstGeom>
          <a:solidFill>
            <a:schemeClr val="bg1">
              <a:lumMod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it-IT" sz="3600" b="1" dirty="0" smtClean="0">
                <a:solidFill>
                  <a:srgbClr val="C00000"/>
                </a:solidFill>
                <a:latin typeface="+mj-lt"/>
              </a:rPr>
              <a:t>NQF 5: OCCUPATIONAL CERTIFICATE: SUGAR PROCESSING CONTROLLER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5" y="5501695"/>
            <a:ext cx="2160240" cy="13340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99242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2019/05/15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49108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2019/05/15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58339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2019/05/15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965831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2019/05/15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534459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2019/05/15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622875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2019/05/15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60080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2019/05/15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36660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2019/05/15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99279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2019/05/15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77752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2019/05/15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884622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33D3F1-B886-4AA3-90B5-F60263DF2F6E}" type="datetimeFigureOut">
              <a:rPr lang="en-ZA" smtClean="0"/>
              <a:t>2019/05/15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85008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1691680" y="2996952"/>
            <a:ext cx="7056784" cy="2232248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 lnSpcReduction="10000"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800" dirty="0" smtClean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en-US" sz="2800" dirty="0" smtClean="0">
                <a:solidFill>
                  <a:srgbClr val="C0504D">
                    <a:lumMod val="75000"/>
                  </a:srgbClr>
                </a:solidFill>
              </a:rPr>
              <a:t>KNOWLEDGE COMPONENT: MODULE </a:t>
            </a:r>
            <a:r>
              <a:rPr lang="en-US" sz="2800" dirty="0" smtClean="0">
                <a:solidFill>
                  <a:srgbClr val="C0504D">
                    <a:lumMod val="75000"/>
                  </a:srgbClr>
                </a:solidFill>
              </a:rPr>
              <a:t>11: OPERATIONS MANAGEMENT: </a:t>
            </a:r>
            <a:r>
              <a:rPr lang="en-US" sz="2800" dirty="0" smtClean="0">
                <a:solidFill>
                  <a:srgbClr val="C0504D">
                    <a:lumMod val="75000"/>
                  </a:srgbClr>
                </a:solidFill>
              </a:rPr>
              <a:t>KNOWLEDGE TOPIC </a:t>
            </a:r>
            <a:r>
              <a:rPr lang="en-US" sz="2800" dirty="0" smtClean="0">
                <a:solidFill>
                  <a:srgbClr val="C0504D">
                    <a:lumMod val="75000"/>
                  </a:srgbClr>
                </a:solidFill>
              </a:rPr>
              <a:t>1: GENERAL OPERATIONAL MANAGEMENT CONCEPTS</a:t>
            </a:r>
            <a:endParaRPr lang="en-US" sz="2800" dirty="0" smtClean="0">
              <a:solidFill>
                <a:srgbClr val="C0504D">
                  <a:lumMod val="75000"/>
                </a:srgbClr>
              </a:solidFill>
            </a:endParaRPr>
          </a:p>
          <a:p>
            <a:endParaRPr lang="en-US" sz="2400" dirty="0" smtClean="0">
              <a:solidFill>
                <a:srgbClr val="C0504D">
                  <a:lumMod val="75000"/>
                </a:srgbClr>
              </a:solidFill>
            </a:endParaRPr>
          </a:p>
          <a:p>
            <a:endParaRPr lang="en-ZA" sz="2400" dirty="0">
              <a:solidFill>
                <a:srgbClr val="C0504D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9095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ZA" sz="4800" dirty="0" smtClean="0"/>
              <a:t>Leadership</a:t>
            </a:r>
            <a:endParaRPr lang="en-ZA" sz="48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dirty="0" smtClean="0"/>
              <a:t>The </a:t>
            </a:r>
            <a:r>
              <a:rPr lang="en-US" sz="4000" b="1" dirty="0"/>
              <a:t>functions of leaders</a:t>
            </a:r>
          </a:p>
          <a:p>
            <a:pPr lvl="0"/>
            <a:r>
              <a:rPr lang="en-US" sz="4000" dirty="0"/>
              <a:t>The leader must provide for the well-being of the </a:t>
            </a:r>
            <a:r>
              <a:rPr lang="en-US" sz="4000" dirty="0" smtClean="0"/>
              <a:t>led </a:t>
            </a:r>
            <a:endParaRPr lang="en-US" sz="4000" dirty="0"/>
          </a:p>
          <a:p>
            <a:pPr lvl="0"/>
            <a:r>
              <a:rPr lang="en-US" sz="4000" dirty="0"/>
              <a:t>Provide a social organization in which people feel relatively </a:t>
            </a:r>
            <a:r>
              <a:rPr lang="en-US" sz="4000" dirty="0" smtClean="0"/>
              <a:t>secure </a:t>
            </a:r>
            <a:endParaRPr lang="en-US" sz="4000" dirty="0"/>
          </a:p>
          <a:p>
            <a:pPr lvl="0"/>
            <a:r>
              <a:rPr lang="en-US" sz="4000" dirty="0"/>
              <a:t>Provide a set of </a:t>
            </a:r>
            <a:r>
              <a:rPr lang="en-US" sz="4000" dirty="0" smtClean="0"/>
              <a:t>beliefs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382824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ZA" sz="4800" dirty="0" smtClean="0"/>
              <a:t>Leadership (cont.)</a:t>
            </a:r>
            <a:endParaRPr lang="en-ZA" sz="48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4400" b="1" dirty="0" smtClean="0"/>
              <a:t>Characteristics of Leaders </a:t>
            </a:r>
          </a:p>
          <a:p>
            <a:r>
              <a:rPr lang="en-US" sz="4400" dirty="0" smtClean="0"/>
              <a:t>Intelligence </a:t>
            </a:r>
          </a:p>
          <a:p>
            <a:pPr lvl="0"/>
            <a:r>
              <a:rPr lang="en-US" sz="4400" dirty="0" smtClean="0"/>
              <a:t>Initiative</a:t>
            </a:r>
            <a:endParaRPr lang="en-US" sz="4400" dirty="0"/>
          </a:p>
          <a:p>
            <a:pPr lvl="0"/>
            <a:r>
              <a:rPr lang="en-US" sz="4400" dirty="0" smtClean="0"/>
              <a:t>Self-assurance </a:t>
            </a:r>
          </a:p>
          <a:p>
            <a:pPr lvl="0"/>
            <a:r>
              <a:rPr lang="en-US" sz="4400" dirty="0" smtClean="0"/>
              <a:t>Seeing </a:t>
            </a:r>
            <a:r>
              <a:rPr lang="en-US" sz="4400" dirty="0"/>
              <a:t>the big </a:t>
            </a:r>
            <a:r>
              <a:rPr lang="en-US" sz="4400" dirty="0" smtClean="0"/>
              <a:t>picture </a:t>
            </a:r>
          </a:p>
          <a:p>
            <a:pPr lvl="0"/>
            <a:r>
              <a:rPr lang="en-US" sz="4400" dirty="0" smtClean="0"/>
              <a:t>Other characteristics</a:t>
            </a:r>
          </a:p>
          <a:p>
            <a:pPr marL="0" indent="0" algn="ctr">
              <a:buNone/>
            </a:pPr>
            <a:r>
              <a:rPr lang="en-US" sz="3900" dirty="0"/>
              <a:t>(different from the characteristics </a:t>
            </a:r>
            <a:r>
              <a:rPr lang="en-US" sz="3900" dirty="0" smtClean="0"/>
              <a:t>required of </a:t>
            </a:r>
            <a:r>
              <a:rPr lang="en-US" sz="3900" dirty="0"/>
              <a:t>Managers – but recommended)</a:t>
            </a:r>
          </a:p>
          <a:p>
            <a:pPr marL="0" lvl="0" indent="0">
              <a:buNone/>
            </a:pP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333265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ZA" sz="4800" dirty="0" smtClean="0"/>
              <a:t>Control</a:t>
            </a:r>
            <a:endParaRPr lang="en-ZA" sz="48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4925144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 fontScale="92500" lnSpcReduction="10000"/>
          </a:bodyPr>
          <a:lstStyle/>
          <a:p>
            <a:r>
              <a:rPr lang="en-US" dirty="0"/>
              <a:t>I</a:t>
            </a:r>
            <a:r>
              <a:rPr lang="en-US" dirty="0" smtClean="0"/>
              <a:t>nvolves </a:t>
            </a:r>
            <a:r>
              <a:rPr lang="en-US" dirty="0"/>
              <a:t>measuring performance and correcting deviations from expected </a:t>
            </a:r>
            <a:r>
              <a:rPr lang="en-US" dirty="0" err="1"/>
              <a:t>behaviour</a:t>
            </a:r>
            <a:r>
              <a:rPr lang="en-US" dirty="0"/>
              <a:t> to ensure the accomplishment of the plans and achieving of the objectives. </a:t>
            </a:r>
            <a:endParaRPr lang="en-US" dirty="0" smtClean="0"/>
          </a:p>
          <a:p>
            <a:r>
              <a:rPr lang="en-US" dirty="0" smtClean="0"/>
              <a:t>Includes </a:t>
            </a:r>
            <a:r>
              <a:rPr lang="en-US" dirty="0"/>
              <a:t>the management activity of record </a:t>
            </a:r>
            <a:r>
              <a:rPr lang="en-US" dirty="0" smtClean="0"/>
              <a:t>keeping</a:t>
            </a:r>
          </a:p>
          <a:p>
            <a:r>
              <a:rPr lang="en-US" dirty="0" smtClean="0"/>
              <a:t>Includes comparing </a:t>
            </a:r>
            <a:r>
              <a:rPr lang="en-US" dirty="0"/>
              <a:t>the actual outcome reported in the records with the projected budgets prepared during the planning process. </a:t>
            </a:r>
            <a:endParaRPr lang="en-US" dirty="0" smtClean="0"/>
          </a:p>
          <a:p>
            <a:r>
              <a:rPr lang="en-US" dirty="0" smtClean="0"/>
              <a:t>Taking </a:t>
            </a:r>
            <a:r>
              <a:rPr lang="en-US" dirty="0"/>
              <a:t>corrective action </a:t>
            </a:r>
            <a:r>
              <a:rPr lang="en-US" dirty="0" smtClean="0"/>
              <a:t>if required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3478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ZA" sz="4800" dirty="0" smtClean="0"/>
              <a:t>Control (cont.)</a:t>
            </a:r>
            <a:endParaRPr lang="en-ZA" sz="48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4925144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Control is thus necessary for the following reasons:</a:t>
            </a:r>
          </a:p>
          <a:p>
            <a:pPr lvl="0"/>
            <a:r>
              <a:rPr lang="en-US" dirty="0"/>
              <a:t>Planning is often hampered by an uncertain environment and incomplete knowledge. Some of the assumptions made could easily be incorrect; therefore adjustments and modifications are often necessary.</a:t>
            </a:r>
          </a:p>
          <a:p>
            <a:pPr lvl="0"/>
            <a:r>
              <a:rPr lang="en-US" dirty="0"/>
              <a:t>Even if all planning data were basically correct, some of the objectives cannot always be achieved in full. The sooner these objectives are identified, the better.</a:t>
            </a:r>
          </a:p>
          <a:p>
            <a:r>
              <a:rPr lang="en-US" dirty="0"/>
              <a:t>Although everything may be going according to plan, the dynamic nature of the environment could result in a plan becoming outdated. Due to changing price ratios, other enterprises of the business may, for example, become more profitable.</a:t>
            </a:r>
          </a:p>
        </p:txBody>
      </p:sp>
    </p:spTree>
    <p:extLst>
      <p:ext uri="{BB962C8B-B14F-4D97-AF65-F5344CB8AC3E}">
        <p14:creationId xmlns:p14="http://schemas.microsoft.com/office/powerpoint/2010/main" val="2826926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ZA" sz="4800" dirty="0"/>
              <a:t>Control (cont.)</a:t>
            </a:r>
            <a:endParaRPr lang="en-ZA" sz="48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568952" cy="4925144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Control consists of the following steps:</a:t>
            </a:r>
          </a:p>
          <a:p>
            <a:pPr lvl="0"/>
            <a:r>
              <a:rPr lang="en-US" sz="4000" dirty="0"/>
              <a:t>Establishing standards</a:t>
            </a:r>
          </a:p>
          <a:p>
            <a:pPr lvl="0"/>
            <a:r>
              <a:rPr lang="en-US" sz="4000" dirty="0"/>
              <a:t>Keeping the relevant records</a:t>
            </a:r>
          </a:p>
          <a:p>
            <a:pPr lvl="0"/>
            <a:r>
              <a:rPr lang="en-US" sz="4000" dirty="0"/>
              <a:t>Measuring performance against these standards</a:t>
            </a:r>
          </a:p>
          <a:p>
            <a:pPr lvl="0"/>
            <a:r>
              <a:rPr lang="en-US" sz="4000" dirty="0"/>
              <a:t>Correcting deviations from standards and </a:t>
            </a:r>
            <a:r>
              <a:rPr lang="en-US" sz="4000" dirty="0" smtClean="0"/>
              <a:t>plans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292041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ZA" sz="4800" dirty="0" smtClean="0"/>
              <a:t>Production Reporting</a:t>
            </a:r>
            <a:endParaRPr lang="en-ZA" sz="48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91264" cy="4824536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r>
              <a:rPr lang="en-ZA" sz="2400" dirty="0" smtClean="0"/>
              <a:t>Keeping records </a:t>
            </a:r>
            <a:r>
              <a:rPr lang="en-ZA" sz="2400" dirty="0"/>
              <a:t>and </a:t>
            </a:r>
            <a:r>
              <a:rPr lang="en-ZA" sz="2400" dirty="0" smtClean="0"/>
              <a:t>providing </a:t>
            </a:r>
            <a:r>
              <a:rPr lang="en-ZA" sz="2400" dirty="0"/>
              <a:t>documentary proof </a:t>
            </a:r>
            <a:r>
              <a:rPr lang="en-ZA" sz="2400" dirty="0" smtClean="0"/>
              <a:t>of:</a:t>
            </a:r>
          </a:p>
          <a:p>
            <a:pPr lvl="1"/>
            <a:r>
              <a:rPr lang="en-ZA" sz="2400" dirty="0" smtClean="0"/>
              <a:t>The </a:t>
            </a:r>
            <a:r>
              <a:rPr lang="en-ZA" sz="2400" dirty="0"/>
              <a:t>quality </a:t>
            </a:r>
            <a:endParaRPr lang="en-ZA" sz="2400" dirty="0" smtClean="0"/>
          </a:p>
          <a:p>
            <a:pPr lvl="1"/>
            <a:r>
              <a:rPr lang="en-ZA" sz="2400" dirty="0" smtClean="0"/>
              <a:t>The quantity </a:t>
            </a:r>
            <a:r>
              <a:rPr lang="en-ZA" sz="2400" dirty="0"/>
              <a:t>of product manufactured </a:t>
            </a:r>
            <a:endParaRPr lang="en-ZA" sz="2400" dirty="0" smtClean="0"/>
          </a:p>
          <a:p>
            <a:pPr lvl="1"/>
            <a:r>
              <a:rPr lang="en-ZA" sz="2400" dirty="0" smtClean="0"/>
              <a:t>Every </a:t>
            </a:r>
            <a:r>
              <a:rPr lang="en-ZA" sz="2400" dirty="0"/>
              <a:t>day, week and the totals for each month. </a:t>
            </a:r>
            <a:endParaRPr lang="en-ZA" sz="2400" dirty="0" smtClean="0"/>
          </a:p>
          <a:p>
            <a:r>
              <a:rPr lang="en-ZA" sz="2400" dirty="0" smtClean="0"/>
              <a:t>Must be able to </a:t>
            </a:r>
            <a:r>
              <a:rPr lang="en-ZA" sz="2400" dirty="0"/>
              <a:t>calculate the quantities and measure the qualities of product going into and coming out of each Sugar Processing step, until the final product is packaged. </a:t>
            </a:r>
            <a:endParaRPr lang="en-ZA" sz="2400" dirty="0" smtClean="0"/>
          </a:p>
          <a:p>
            <a:r>
              <a:rPr lang="en-ZA" sz="2400" dirty="0" smtClean="0"/>
              <a:t>Production </a:t>
            </a:r>
            <a:r>
              <a:rPr lang="en-ZA" sz="2400" dirty="0"/>
              <a:t>reporting </a:t>
            </a:r>
            <a:r>
              <a:rPr lang="en-ZA" sz="2400" dirty="0" smtClean="0"/>
              <a:t>provides </a:t>
            </a:r>
            <a:r>
              <a:rPr lang="en-ZA" sz="2400" dirty="0"/>
              <a:t>feedback </a:t>
            </a:r>
            <a:r>
              <a:rPr lang="en-ZA" sz="2400" dirty="0" smtClean="0"/>
              <a:t>:</a:t>
            </a:r>
          </a:p>
          <a:p>
            <a:pPr lvl="1"/>
            <a:r>
              <a:rPr lang="en-ZA" sz="2400" dirty="0"/>
              <a:t>M</a:t>
            </a:r>
            <a:r>
              <a:rPr lang="en-ZA" sz="2400" dirty="0" smtClean="0"/>
              <a:t>anagement </a:t>
            </a:r>
            <a:r>
              <a:rPr lang="en-ZA" sz="2400" dirty="0"/>
              <a:t>and </a:t>
            </a:r>
            <a:endParaRPr lang="en-ZA" sz="2400" dirty="0" smtClean="0"/>
          </a:p>
          <a:p>
            <a:pPr lvl="1"/>
            <a:r>
              <a:rPr lang="en-ZA" sz="2400" dirty="0"/>
              <a:t>S</a:t>
            </a:r>
            <a:r>
              <a:rPr lang="en-ZA" sz="2400" dirty="0" smtClean="0"/>
              <a:t>ales departments</a:t>
            </a:r>
          </a:p>
          <a:p>
            <a:pPr lvl="1"/>
            <a:r>
              <a:rPr lang="en-ZA" sz="2400" dirty="0"/>
              <a:t>S</a:t>
            </a:r>
            <a:r>
              <a:rPr lang="en-ZA" sz="2400" dirty="0" smtClean="0"/>
              <a:t>ugar </a:t>
            </a:r>
            <a:r>
              <a:rPr lang="en-ZA" sz="2400" dirty="0"/>
              <a:t>cane </a:t>
            </a:r>
            <a:r>
              <a:rPr lang="en-ZA" sz="2400" dirty="0" smtClean="0"/>
              <a:t>farmers</a:t>
            </a:r>
          </a:p>
        </p:txBody>
      </p:sp>
    </p:spTree>
    <p:extLst>
      <p:ext uri="{BB962C8B-B14F-4D97-AF65-F5344CB8AC3E}">
        <p14:creationId xmlns:p14="http://schemas.microsoft.com/office/powerpoint/2010/main" val="2172785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ZA" sz="4800" dirty="0" smtClean="0"/>
              <a:t>Production Reporting (cont.)</a:t>
            </a:r>
            <a:endParaRPr lang="en-ZA" sz="48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91264" cy="4824536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r>
              <a:rPr lang="en-ZA" sz="2800" dirty="0" smtClean="0"/>
              <a:t>Each </a:t>
            </a:r>
            <a:r>
              <a:rPr lang="en-ZA" sz="2800" dirty="0"/>
              <a:t>Sugar Mill will have its own Standard Operating Procedures on how this reporting needs to be done. </a:t>
            </a:r>
            <a:endParaRPr lang="en-ZA" sz="2800" dirty="0" smtClean="0"/>
          </a:p>
          <a:p>
            <a:r>
              <a:rPr lang="en-ZA" sz="2800" dirty="0" smtClean="0"/>
              <a:t>It </a:t>
            </a:r>
            <a:r>
              <a:rPr lang="en-ZA" sz="2800" dirty="0"/>
              <a:t>will also have its own ways of how this information will be applied to improve performance, correct errors and increase efficiency. </a:t>
            </a:r>
            <a:endParaRPr lang="en-ZA" sz="2800" dirty="0" smtClean="0"/>
          </a:p>
          <a:p>
            <a:r>
              <a:rPr lang="en-ZA" sz="2800" dirty="0" smtClean="0"/>
              <a:t>Find </a:t>
            </a:r>
            <a:r>
              <a:rPr lang="en-ZA" sz="2800" dirty="0"/>
              <a:t>out how this information is </a:t>
            </a:r>
            <a:r>
              <a:rPr lang="en-ZA" sz="2800" dirty="0" smtClean="0"/>
              <a:t>used </a:t>
            </a:r>
          </a:p>
          <a:p>
            <a:r>
              <a:rPr lang="en-ZA" sz="2800" dirty="0" smtClean="0"/>
              <a:t>Understanding </a:t>
            </a:r>
            <a:r>
              <a:rPr lang="en-ZA" sz="2800" dirty="0"/>
              <a:t>how this information is used will motivate you to provide accurate and consistent reporting to management.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03278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ZA" sz="5400" dirty="0" smtClean="0"/>
              <a:t>Decision-Making</a:t>
            </a:r>
            <a:endParaRPr lang="en-ZA" sz="54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91264" cy="4824536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r>
              <a:rPr lang="en-US" sz="2800" dirty="0"/>
              <a:t>When a manager has </a:t>
            </a:r>
            <a:r>
              <a:rPr lang="en-US" sz="2800" dirty="0" smtClean="0"/>
              <a:t>to:</a:t>
            </a:r>
          </a:p>
          <a:p>
            <a:pPr lvl="1"/>
            <a:r>
              <a:rPr lang="en-US" dirty="0" smtClean="0"/>
              <a:t>Allocate </a:t>
            </a:r>
            <a:r>
              <a:rPr lang="en-US" dirty="0"/>
              <a:t>or apportion limited </a:t>
            </a:r>
            <a:r>
              <a:rPr lang="en-US" dirty="0" smtClean="0"/>
              <a:t>resources (capital </a:t>
            </a:r>
            <a:r>
              <a:rPr lang="en-US" dirty="0"/>
              <a:t>or </a:t>
            </a:r>
            <a:r>
              <a:rPr lang="en-US" dirty="0" err="1" smtClean="0"/>
              <a:t>labour</a:t>
            </a:r>
            <a:r>
              <a:rPr lang="en-US" dirty="0" smtClean="0"/>
              <a:t>), </a:t>
            </a:r>
          </a:p>
          <a:p>
            <a:pPr lvl="1"/>
            <a:r>
              <a:rPr lang="en-US" dirty="0" smtClean="0"/>
              <a:t>To </a:t>
            </a:r>
            <a:r>
              <a:rPr lang="en-US" dirty="0"/>
              <a:t>several alternative uses, </a:t>
            </a:r>
            <a:endParaRPr lang="en-US" dirty="0" smtClean="0"/>
          </a:p>
          <a:p>
            <a:pPr lvl="1"/>
            <a:r>
              <a:rPr lang="en-US" dirty="0" err="1" smtClean="0"/>
              <a:t>He/She</a:t>
            </a:r>
            <a:r>
              <a:rPr lang="en-US" dirty="0" smtClean="0"/>
              <a:t> </a:t>
            </a:r>
            <a:r>
              <a:rPr lang="en-US" dirty="0"/>
              <a:t>is forced to make </a:t>
            </a:r>
            <a:r>
              <a:rPr lang="en-US" dirty="0" smtClean="0"/>
              <a:t>decisions </a:t>
            </a:r>
          </a:p>
          <a:p>
            <a:r>
              <a:rPr lang="en-US" sz="2800" dirty="0" smtClean="0"/>
              <a:t>If </a:t>
            </a:r>
            <a:r>
              <a:rPr lang="en-US" sz="2800" dirty="0"/>
              <a:t>decisions are not made, everything will grind to a halt. </a:t>
            </a:r>
            <a:endParaRPr lang="en-US" sz="2800" dirty="0" smtClean="0"/>
          </a:p>
          <a:p>
            <a:r>
              <a:rPr lang="en-US" sz="2800" dirty="0" smtClean="0"/>
              <a:t>Even </a:t>
            </a:r>
            <a:r>
              <a:rPr lang="en-US" sz="2800" dirty="0"/>
              <a:t>leaving things as they are implies a decision; maybe not a good one, but a passive decision nevertheless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67865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ZA" sz="5400" dirty="0" smtClean="0"/>
              <a:t>Decision-Making (cont.)</a:t>
            </a:r>
            <a:endParaRPr lang="en-ZA" sz="54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91264" cy="5112568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600" b="1" dirty="0" smtClean="0"/>
              <a:t>The </a:t>
            </a:r>
            <a:r>
              <a:rPr lang="en-US" sz="2600" b="1" dirty="0"/>
              <a:t>decision making process consists of the logical sequence of the following steps:</a:t>
            </a:r>
          </a:p>
          <a:p>
            <a:pPr lvl="0"/>
            <a:r>
              <a:rPr lang="en-US" sz="2600" dirty="0"/>
              <a:t>Identify and define problems or opportunities.</a:t>
            </a:r>
          </a:p>
          <a:p>
            <a:pPr lvl="0"/>
            <a:r>
              <a:rPr lang="en-US" sz="2600" dirty="0"/>
              <a:t>Gather and </a:t>
            </a:r>
            <a:r>
              <a:rPr lang="en-US" sz="2600" dirty="0" err="1"/>
              <a:t>analyse</a:t>
            </a:r>
            <a:r>
              <a:rPr lang="en-US" sz="2600" dirty="0"/>
              <a:t> relevant information, opinions and facts.</a:t>
            </a:r>
          </a:p>
          <a:p>
            <a:pPr lvl="0"/>
            <a:r>
              <a:rPr lang="en-US" sz="2600" dirty="0"/>
              <a:t>Identify and </a:t>
            </a:r>
            <a:r>
              <a:rPr lang="en-US" sz="2600" dirty="0" err="1"/>
              <a:t>analyse</a:t>
            </a:r>
            <a:r>
              <a:rPr lang="en-US" sz="2600" dirty="0"/>
              <a:t> alternative actions and solutions.</a:t>
            </a:r>
          </a:p>
          <a:p>
            <a:pPr lvl="0"/>
            <a:r>
              <a:rPr lang="en-US" sz="2600" dirty="0"/>
              <a:t>Make the decision – choose the best option.</a:t>
            </a:r>
          </a:p>
          <a:p>
            <a:pPr lvl="0"/>
            <a:r>
              <a:rPr lang="en-US" sz="2600" dirty="0"/>
              <a:t>Implement the decision.</a:t>
            </a:r>
          </a:p>
          <a:p>
            <a:pPr lvl="0"/>
            <a:r>
              <a:rPr lang="en-US" sz="2600" dirty="0"/>
              <a:t>Accept responsibility for the decision and its consequences</a:t>
            </a:r>
          </a:p>
          <a:p>
            <a:r>
              <a:rPr lang="en-US" sz="2600" dirty="0"/>
              <a:t>Evaluate the results of the decision.</a:t>
            </a:r>
            <a:endParaRPr lang="en-ZA" sz="2600" dirty="0" smtClean="0"/>
          </a:p>
        </p:txBody>
      </p:sp>
    </p:spTree>
    <p:extLst>
      <p:ext uri="{BB962C8B-B14F-4D97-AF65-F5344CB8AC3E}">
        <p14:creationId xmlns:p14="http://schemas.microsoft.com/office/powerpoint/2010/main" val="4122305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ZA" sz="4400" dirty="0" smtClean="0"/>
              <a:t>Continuous Improvement Models</a:t>
            </a:r>
            <a:endParaRPr lang="en-ZA" sz="4400" dirty="0"/>
          </a:p>
        </p:txBody>
      </p:sp>
      <p:pic>
        <p:nvPicPr>
          <p:cNvPr id="6" name="Picture 5" descr="Related image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423" y="1916832"/>
            <a:ext cx="7601001" cy="44319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46438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ZA" sz="3200" dirty="0" smtClean="0"/>
              <a:t>General Operational Management Concepts</a:t>
            </a:r>
            <a:endParaRPr lang="en-ZA" sz="3200" dirty="0"/>
          </a:p>
        </p:txBody>
      </p:sp>
      <p:pic>
        <p:nvPicPr>
          <p:cNvPr id="1026" name="Picture 2" descr="C:\Users\User\AppData\Local\Microsoft\Windows\Temporary Internet Files\Content.IE5\IS1NZTQ6\b9eb79728da1ca4376960078646b6d78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634827"/>
            <a:ext cx="6858000" cy="4962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0076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ZA" sz="4400" dirty="0"/>
              <a:t>Continuous Improvement Models</a:t>
            </a:r>
            <a:endParaRPr lang="en-ZA" sz="44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91264" cy="5112568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2000" dirty="0" smtClean="0"/>
              <a:t>The </a:t>
            </a:r>
            <a:r>
              <a:rPr lang="en-US" sz="2000" b="1" dirty="0" smtClean="0"/>
              <a:t>ongoing</a:t>
            </a:r>
            <a:r>
              <a:rPr lang="en-US" sz="2000" dirty="0" smtClean="0"/>
              <a:t> </a:t>
            </a:r>
            <a:r>
              <a:rPr lang="en-US" sz="2000" dirty="0"/>
              <a:t>improvement of products, services or processes through incremental and breakthrough improvements. </a:t>
            </a:r>
            <a:endParaRPr lang="en-US" sz="2000" dirty="0" smtClean="0"/>
          </a:p>
          <a:p>
            <a:pPr>
              <a:spcBef>
                <a:spcPts val="0"/>
              </a:spcBef>
            </a:pPr>
            <a:r>
              <a:rPr lang="en-US" sz="2000" dirty="0" smtClean="0"/>
              <a:t>These </a:t>
            </a:r>
            <a:r>
              <a:rPr lang="en-US" sz="2000" dirty="0"/>
              <a:t>efforts can </a:t>
            </a:r>
            <a:r>
              <a:rPr lang="en-US" sz="2000" dirty="0" smtClean="0"/>
              <a:t>seek:</a:t>
            </a:r>
          </a:p>
          <a:p>
            <a:pPr lvl="1">
              <a:spcBef>
                <a:spcPts val="0"/>
              </a:spcBef>
            </a:pPr>
            <a:r>
              <a:rPr lang="en-US" sz="1600" dirty="0" smtClean="0"/>
              <a:t>“Incremental</a:t>
            </a:r>
            <a:r>
              <a:rPr lang="en-US" sz="1600" dirty="0"/>
              <a:t>” improvement over time </a:t>
            </a:r>
            <a:endParaRPr lang="en-US" sz="1600" dirty="0" smtClean="0"/>
          </a:p>
          <a:p>
            <a:pPr lvl="1">
              <a:spcBef>
                <a:spcPts val="0"/>
              </a:spcBef>
            </a:pPr>
            <a:r>
              <a:rPr lang="en-US" sz="1600" dirty="0" smtClean="0"/>
              <a:t>“</a:t>
            </a:r>
            <a:r>
              <a:rPr lang="en-US" sz="1600" dirty="0"/>
              <a:t>B</a:t>
            </a:r>
            <a:r>
              <a:rPr lang="en-US" sz="1600" dirty="0" smtClean="0"/>
              <a:t>reakthrough</a:t>
            </a:r>
            <a:r>
              <a:rPr lang="en-US" sz="1600" dirty="0"/>
              <a:t>” improvement all at once.</a:t>
            </a:r>
          </a:p>
          <a:p>
            <a:pPr>
              <a:spcBef>
                <a:spcPts val="0"/>
              </a:spcBef>
            </a:pPr>
            <a:r>
              <a:rPr lang="en-US" sz="2000" dirty="0"/>
              <a:t>Among the most widely used tools for the continuous improvement model is a four-step quality assurance method—the plan-do-check-act (PDCA) cycle, also known as the Deming Cycle or </a:t>
            </a:r>
            <a:r>
              <a:rPr lang="en-US" sz="2000" dirty="0" err="1"/>
              <a:t>Shewhart</a:t>
            </a:r>
            <a:r>
              <a:rPr lang="en-US" sz="2000" dirty="0"/>
              <a:t> Cycle:</a:t>
            </a:r>
          </a:p>
          <a:p>
            <a:pPr lvl="1">
              <a:spcBef>
                <a:spcPts val="0"/>
              </a:spcBef>
            </a:pPr>
            <a:r>
              <a:rPr lang="en-US" sz="1600" dirty="0"/>
              <a:t>Plan: Identify an opportunity and plan for change.</a:t>
            </a:r>
          </a:p>
          <a:p>
            <a:pPr lvl="1">
              <a:spcBef>
                <a:spcPts val="0"/>
              </a:spcBef>
            </a:pPr>
            <a:r>
              <a:rPr lang="en-US" sz="1600" dirty="0"/>
              <a:t>Do: Implement the change on a small scale.</a:t>
            </a:r>
          </a:p>
          <a:p>
            <a:pPr lvl="1">
              <a:spcBef>
                <a:spcPts val="0"/>
              </a:spcBef>
            </a:pPr>
            <a:r>
              <a:rPr lang="en-US" sz="1600" dirty="0"/>
              <a:t>Check: Use data to analyze the results of the change and determine whether it made a difference.</a:t>
            </a:r>
          </a:p>
          <a:p>
            <a:pPr lvl="1">
              <a:spcBef>
                <a:spcPts val="0"/>
              </a:spcBef>
            </a:pPr>
            <a:r>
              <a:rPr lang="en-US" sz="1600" dirty="0"/>
              <a:t>Act: If the change was successful, implement it on a wider scale and continuously assess your results. If the change did not work, begin the cycle again.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Some models</a:t>
            </a:r>
          </a:p>
          <a:p>
            <a:pPr lvl="1">
              <a:spcBef>
                <a:spcPts val="0"/>
              </a:spcBef>
            </a:pPr>
            <a:r>
              <a:rPr lang="en-US" sz="1600" dirty="0" smtClean="0"/>
              <a:t>Emphasize employee </a:t>
            </a:r>
            <a:r>
              <a:rPr lang="en-US" sz="1600" dirty="0"/>
              <a:t>involvement and </a:t>
            </a:r>
            <a:r>
              <a:rPr lang="en-US" sz="1600" dirty="0" smtClean="0"/>
              <a:t>teamwork</a:t>
            </a:r>
          </a:p>
          <a:p>
            <a:pPr lvl="1">
              <a:spcBef>
                <a:spcPts val="0"/>
              </a:spcBef>
            </a:pPr>
            <a:r>
              <a:rPr lang="en-US" sz="1600" dirty="0" smtClean="0"/>
              <a:t>Work </a:t>
            </a:r>
            <a:r>
              <a:rPr lang="en-US" sz="1600" dirty="0"/>
              <a:t>to measure and systematize </a:t>
            </a:r>
            <a:r>
              <a:rPr lang="en-US" sz="1600" dirty="0" smtClean="0"/>
              <a:t>processes</a:t>
            </a:r>
          </a:p>
          <a:p>
            <a:pPr lvl="1">
              <a:spcBef>
                <a:spcPts val="0"/>
              </a:spcBef>
            </a:pPr>
            <a:r>
              <a:rPr lang="en-US" sz="1600" dirty="0" smtClean="0"/>
              <a:t>Reduce </a:t>
            </a:r>
            <a:r>
              <a:rPr lang="en-US" sz="1600" dirty="0"/>
              <a:t>variation, defects and cycle </a:t>
            </a:r>
            <a:r>
              <a:rPr lang="en-US" sz="1600" dirty="0" smtClean="0"/>
              <a:t>times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879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ZA" sz="4800" dirty="0" smtClean="0"/>
              <a:t>Delegation</a:t>
            </a:r>
            <a:endParaRPr lang="en-ZA" sz="48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91264" cy="5040560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r>
              <a:rPr lang="en-US" sz="2400" dirty="0"/>
              <a:t>A</a:t>
            </a:r>
            <a:r>
              <a:rPr lang="en-US" sz="2400" dirty="0" smtClean="0"/>
              <a:t>lso </a:t>
            </a:r>
            <a:r>
              <a:rPr lang="en-US" sz="2400" dirty="0"/>
              <a:t>called </a:t>
            </a:r>
            <a:r>
              <a:rPr lang="en-US" sz="2400" dirty="0" smtClean="0"/>
              <a:t>deputation</a:t>
            </a:r>
          </a:p>
          <a:p>
            <a:r>
              <a:rPr lang="en-US" sz="2400" dirty="0" smtClean="0"/>
              <a:t>The </a:t>
            </a:r>
            <a:r>
              <a:rPr lang="en-US" sz="2400" dirty="0"/>
              <a:t>assignment of authority and responsibility to another </a:t>
            </a:r>
            <a:r>
              <a:rPr lang="en-US" sz="2400" dirty="0" smtClean="0"/>
              <a:t>person to </a:t>
            </a:r>
            <a:r>
              <a:rPr lang="en-US" sz="2400" dirty="0"/>
              <a:t>carry out specific </a:t>
            </a:r>
            <a:r>
              <a:rPr lang="en-US" sz="2400" dirty="0" smtClean="0"/>
              <a:t>activities </a:t>
            </a:r>
          </a:p>
          <a:p>
            <a:r>
              <a:rPr lang="en-US" sz="2400" dirty="0"/>
              <a:t>T</a:t>
            </a:r>
            <a:r>
              <a:rPr lang="en-US" sz="2400" dirty="0" smtClean="0"/>
              <a:t>he </a:t>
            </a:r>
            <a:r>
              <a:rPr lang="en-US" sz="2400" dirty="0"/>
              <a:t>person who delegated the work remains accountable for the outcome of the delegated </a:t>
            </a:r>
            <a:r>
              <a:rPr lang="en-US" sz="2400" dirty="0" smtClean="0"/>
              <a:t>work </a:t>
            </a:r>
            <a:endParaRPr lang="en-US" sz="2400" dirty="0"/>
          </a:p>
          <a:p>
            <a:r>
              <a:rPr lang="en-US" sz="2400" dirty="0"/>
              <a:t>Delegation empowers a subordinate to make </a:t>
            </a:r>
            <a:r>
              <a:rPr lang="en-US" sz="2400" dirty="0" smtClean="0"/>
              <a:t>decisions</a:t>
            </a:r>
          </a:p>
          <a:p>
            <a:r>
              <a:rPr lang="en-US" sz="2400" dirty="0" smtClean="0"/>
              <a:t>It </a:t>
            </a:r>
            <a:r>
              <a:rPr lang="en-US" sz="2400" dirty="0"/>
              <a:t>is a shift of decision-making authority from one organizational level to a lower </a:t>
            </a:r>
            <a:r>
              <a:rPr lang="en-US" sz="2400" dirty="0" smtClean="0"/>
              <a:t>one </a:t>
            </a:r>
          </a:p>
          <a:p>
            <a:r>
              <a:rPr lang="en-US" sz="2400" dirty="0" smtClean="0"/>
              <a:t>Delegation</a:t>
            </a:r>
            <a:r>
              <a:rPr lang="en-US" sz="2400" dirty="0"/>
              <a:t>, if properly done, is not abdication. </a:t>
            </a:r>
            <a:endParaRPr lang="en-US" sz="2400" dirty="0" smtClean="0"/>
          </a:p>
          <a:p>
            <a:r>
              <a:rPr lang="en-US" sz="2400" dirty="0" smtClean="0"/>
              <a:t>The </a:t>
            </a:r>
            <a:r>
              <a:rPr lang="en-US" sz="2400" dirty="0"/>
              <a:t>opposite of effective delegation is micromanagement, where a manager provides too much input, direction, and review of delegated work.</a:t>
            </a:r>
          </a:p>
          <a:p>
            <a:pPr marL="0" indent="0">
              <a:buNone/>
            </a:pPr>
            <a:endParaRPr lang="en-ZA" sz="2400" dirty="0" smtClean="0"/>
          </a:p>
          <a:p>
            <a:pPr>
              <a:buFont typeface="Arial" charset="0"/>
              <a:buChar char="•"/>
            </a:pPr>
            <a:endParaRPr lang="en-ZA" sz="2400" dirty="0" smtClean="0"/>
          </a:p>
          <a:p>
            <a:pPr>
              <a:buFont typeface="Arial" charset="0"/>
              <a:buChar char="•"/>
            </a:pPr>
            <a:endParaRPr lang="en-ZA" sz="3600" dirty="0" smtClean="0"/>
          </a:p>
        </p:txBody>
      </p:sp>
    </p:spTree>
    <p:extLst>
      <p:ext uri="{BB962C8B-B14F-4D97-AF65-F5344CB8AC3E}">
        <p14:creationId xmlns:p14="http://schemas.microsoft.com/office/powerpoint/2010/main" val="2800032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ZA" sz="3600" dirty="0" smtClean="0"/>
              <a:t>Document Control and Administration</a:t>
            </a:r>
            <a:endParaRPr lang="en-ZA" sz="36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91264" cy="5040560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r>
              <a:rPr lang="en-US" sz="2400" dirty="0"/>
              <a:t>In any plan for improving efficiency or reducing losses, effective production control is important.</a:t>
            </a:r>
          </a:p>
          <a:p>
            <a:pPr lvl="0"/>
            <a:r>
              <a:rPr lang="en-US" sz="2400" dirty="0"/>
              <a:t>Many of the weaknesses of manufacturing units, such </a:t>
            </a:r>
            <a:r>
              <a:rPr lang="en-US" sz="2400" dirty="0" smtClean="0"/>
              <a:t>as:</a:t>
            </a:r>
          </a:p>
          <a:p>
            <a:pPr lvl="1"/>
            <a:r>
              <a:rPr lang="en-US" sz="2000" dirty="0" smtClean="0"/>
              <a:t>Excessive </a:t>
            </a:r>
            <a:r>
              <a:rPr lang="en-US" sz="2000" dirty="0"/>
              <a:t>material stocks, </a:t>
            </a:r>
            <a:endParaRPr lang="en-US" sz="2000" dirty="0" smtClean="0"/>
          </a:p>
          <a:p>
            <a:pPr lvl="1"/>
            <a:r>
              <a:rPr lang="en-US" sz="2000" dirty="0" smtClean="0"/>
              <a:t>Broken </a:t>
            </a:r>
            <a:r>
              <a:rPr lang="en-US" sz="2000" dirty="0"/>
              <a:t>delivery promises, </a:t>
            </a:r>
            <a:endParaRPr lang="en-US" sz="2000" dirty="0" smtClean="0"/>
          </a:p>
          <a:p>
            <a:pPr lvl="1"/>
            <a:r>
              <a:rPr lang="en-US" sz="2000" dirty="0" smtClean="0"/>
              <a:t>High </a:t>
            </a:r>
            <a:r>
              <a:rPr lang="en-US" sz="2000" dirty="0"/>
              <a:t>non-productive </a:t>
            </a:r>
            <a:r>
              <a:rPr lang="en-US" sz="2000" dirty="0" smtClean="0"/>
              <a:t>time</a:t>
            </a:r>
          </a:p>
          <a:p>
            <a:pPr marL="457200" lvl="1" indent="0">
              <a:buNone/>
            </a:pPr>
            <a:r>
              <a:rPr lang="en-US" sz="2000" dirty="0" smtClean="0"/>
              <a:t>can </a:t>
            </a:r>
            <a:r>
              <a:rPr lang="en-US" sz="2000" dirty="0"/>
              <a:t>be related to poor, or the absence of, production control.</a:t>
            </a:r>
          </a:p>
          <a:p>
            <a:pPr lvl="0"/>
            <a:r>
              <a:rPr lang="en-US" sz="2400" dirty="0"/>
              <a:t>Effective production control leads to increased output at lower costs.</a:t>
            </a:r>
          </a:p>
          <a:p>
            <a:r>
              <a:rPr lang="en-US" sz="2400" dirty="0"/>
              <a:t>The benefits of improved methods are often lost because of poor production control.</a:t>
            </a:r>
            <a:endParaRPr lang="en-ZA" sz="2400" dirty="0" smtClean="0"/>
          </a:p>
          <a:p>
            <a:pPr>
              <a:buFont typeface="Arial" charset="0"/>
              <a:buChar char="•"/>
            </a:pPr>
            <a:endParaRPr lang="en-ZA" sz="3600" dirty="0" smtClean="0"/>
          </a:p>
        </p:txBody>
      </p:sp>
    </p:spTree>
    <p:extLst>
      <p:ext uri="{BB962C8B-B14F-4D97-AF65-F5344CB8AC3E}">
        <p14:creationId xmlns:p14="http://schemas.microsoft.com/office/powerpoint/2010/main" val="804960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ZA" sz="3600" dirty="0"/>
              <a:t>Document Control and </a:t>
            </a:r>
            <a:r>
              <a:rPr lang="en-ZA" sz="3600" dirty="0" smtClean="0"/>
              <a:t>Administration (cont.)</a:t>
            </a:r>
            <a:endParaRPr lang="en-ZA" sz="36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91264" cy="5040560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r>
              <a:rPr lang="en-US" sz="2800" dirty="0"/>
              <a:t>Record-keeping and reporting documents form part of operational management. </a:t>
            </a:r>
            <a:endParaRPr lang="en-US" sz="2800" dirty="0" smtClean="0"/>
          </a:p>
          <a:p>
            <a:r>
              <a:rPr lang="en-US" sz="2800" dirty="0" smtClean="0"/>
              <a:t>These </a:t>
            </a:r>
            <a:r>
              <a:rPr lang="en-US" sz="2800" dirty="0"/>
              <a:t>differ from one Sugar Mill to the next. </a:t>
            </a:r>
            <a:endParaRPr lang="en-US" sz="2800" dirty="0" smtClean="0"/>
          </a:p>
          <a:p>
            <a:r>
              <a:rPr lang="en-US" sz="2800" dirty="0" smtClean="0"/>
              <a:t>A </a:t>
            </a:r>
            <a:r>
              <a:rPr lang="en-US" sz="2800" dirty="0"/>
              <a:t>few examples of production </a:t>
            </a:r>
            <a:r>
              <a:rPr lang="en-US" sz="2800" dirty="0" smtClean="0"/>
              <a:t>documentation includes:</a:t>
            </a:r>
          </a:p>
          <a:p>
            <a:pPr lvl="1"/>
            <a:r>
              <a:rPr lang="en-US" dirty="0" smtClean="0"/>
              <a:t>Operator’s work record</a:t>
            </a:r>
          </a:p>
          <a:p>
            <a:pPr lvl="1"/>
            <a:r>
              <a:rPr lang="en-US" dirty="0" smtClean="0"/>
              <a:t>Job card</a:t>
            </a:r>
          </a:p>
          <a:p>
            <a:pPr lvl="1"/>
            <a:r>
              <a:rPr lang="en-US" dirty="0" smtClean="0"/>
              <a:t>Maintenance records</a:t>
            </a:r>
          </a:p>
          <a:p>
            <a:pPr lvl="2"/>
            <a:r>
              <a:rPr lang="en-US" sz="2800" dirty="0" smtClean="0"/>
              <a:t>Scheduled maintenance</a:t>
            </a:r>
          </a:p>
          <a:p>
            <a:pPr lvl="2"/>
            <a:r>
              <a:rPr lang="en-US" sz="2800" dirty="0" smtClean="0"/>
              <a:t>Emergency maintenance</a:t>
            </a:r>
            <a:endParaRPr lang="en-ZA" sz="3600" dirty="0" smtClean="0"/>
          </a:p>
        </p:txBody>
      </p:sp>
    </p:spTree>
    <p:extLst>
      <p:ext uri="{BB962C8B-B14F-4D97-AF65-F5344CB8AC3E}">
        <p14:creationId xmlns:p14="http://schemas.microsoft.com/office/powerpoint/2010/main" val="4065452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ZA" sz="3600" dirty="0" smtClean="0"/>
              <a:t>Challenges of Operational Management</a:t>
            </a:r>
            <a:endParaRPr lang="en-ZA" sz="36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91264" cy="5040560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r>
              <a:rPr lang="en-US" sz="2100" dirty="0"/>
              <a:t>Operational managers must constantly strive </a:t>
            </a:r>
            <a:r>
              <a:rPr lang="en-US" sz="2100" dirty="0" smtClean="0"/>
              <a:t>to increase </a:t>
            </a:r>
            <a:r>
              <a:rPr lang="en-US" sz="2100" dirty="0"/>
              <a:t>operational efficiency. </a:t>
            </a:r>
            <a:endParaRPr lang="en-US" sz="2100" dirty="0" smtClean="0"/>
          </a:p>
          <a:p>
            <a:r>
              <a:rPr lang="en-US" sz="2100" dirty="0" smtClean="0"/>
              <a:t>Operational </a:t>
            </a:r>
            <a:r>
              <a:rPr lang="en-US" sz="2100" dirty="0"/>
              <a:t>Efficiency denotes the ability of a </a:t>
            </a:r>
            <a:r>
              <a:rPr lang="en-US" sz="2100" dirty="0" smtClean="0"/>
              <a:t>company to:</a:t>
            </a:r>
          </a:p>
          <a:p>
            <a:pPr lvl="1"/>
            <a:r>
              <a:rPr lang="en-US" sz="2100" dirty="0" smtClean="0"/>
              <a:t> Deliver </a:t>
            </a:r>
            <a:r>
              <a:rPr lang="en-US" sz="2100" dirty="0"/>
              <a:t>products or </a:t>
            </a:r>
            <a:r>
              <a:rPr lang="en-US" sz="2100" dirty="0" smtClean="0"/>
              <a:t>services</a:t>
            </a:r>
          </a:p>
          <a:p>
            <a:pPr lvl="1"/>
            <a:r>
              <a:rPr lang="en-US" sz="2100" dirty="0" smtClean="0"/>
              <a:t> </a:t>
            </a:r>
            <a:r>
              <a:rPr lang="en-US" sz="2100" dirty="0"/>
              <a:t>in the most cost-effective manner </a:t>
            </a:r>
            <a:endParaRPr lang="en-US" sz="2100" dirty="0" smtClean="0"/>
          </a:p>
          <a:p>
            <a:pPr lvl="1"/>
            <a:r>
              <a:rPr lang="en-US" sz="2100" dirty="0" smtClean="0"/>
              <a:t>without </a:t>
            </a:r>
            <a:r>
              <a:rPr lang="en-US" sz="2100" dirty="0"/>
              <a:t>hampering its high </a:t>
            </a:r>
            <a:r>
              <a:rPr lang="en-US" sz="2100" dirty="0" smtClean="0"/>
              <a:t>quality </a:t>
            </a:r>
          </a:p>
          <a:p>
            <a:r>
              <a:rPr lang="en-US" sz="2100" dirty="0" smtClean="0"/>
              <a:t>Can </a:t>
            </a:r>
            <a:r>
              <a:rPr lang="en-US" sz="2100" dirty="0"/>
              <a:t>also be defined by the ratio of input and output of a business operation. </a:t>
            </a:r>
            <a:endParaRPr lang="en-US" sz="2100" dirty="0" smtClean="0"/>
          </a:p>
          <a:p>
            <a:r>
              <a:rPr lang="en-US" sz="2100" dirty="0" smtClean="0"/>
              <a:t>If </a:t>
            </a:r>
            <a:r>
              <a:rPr lang="en-US" sz="2100" dirty="0"/>
              <a:t>the operational efficiency improves in a business the ratio of output to input increases. </a:t>
            </a:r>
          </a:p>
          <a:p>
            <a:r>
              <a:rPr lang="en-US" sz="2100" dirty="0"/>
              <a:t>Streamlining the internal processes of a business can help in achieving the operational efficiency and it also enables the company to respond effectively to the ever-changing market forces in a profitable manner</a:t>
            </a:r>
            <a:r>
              <a:rPr lang="en-US" sz="2100" dirty="0" smtClean="0"/>
              <a:t>.</a:t>
            </a:r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2530034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ZA" sz="3600" dirty="0" smtClean="0"/>
              <a:t>Challenges of Operational Management (cont.)</a:t>
            </a:r>
            <a:endParaRPr lang="en-ZA" sz="36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91264" cy="5040560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r>
              <a:rPr lang="en-US" sz="2400" dirty="0" smtClean="0"/>
              <a:t>An </a:t>
            </a:r>
            <a:r>
              <a:rPr lang="en-US" sz="2400" dirty="0"/>
              <a:t>operations manager can improve operational efficiency </a:t>
            </a:r>
            <a:r>
              <a:rPr lang="en-US" sz="2400" dirty="0" smtClean="0"/>
              <a:t>by:</a:t>
            </a:r>
          </a:p>
          <a:p>
            <a:pPr lvl="1"/>
            <a:r>
              <a:rPr lang="en-US" sz="2400" dirty="0" smtClean="0"/>
              <a:t>curtailing </a:t>
            </a:r>
            <a:r>
              <a:rPr lang="en-US" sz="2400" dirty="0"/>
              <a:t>the waste and redundancy </a:t>
            </a:r>
            <a:endParaRPr lang="en-US" sz="2400" dirty="0" smtClean="0"/>
          </a:p>
          <a:p>
            <a:pPr lvl="1"/>
            <a:r>
              <a:rPr lang="en-US" sz="2400" dirty="0" smtClean="0"/>
              <a:t>By </a:t>
            </a:r>
            <a:r>
              <a:rPr lang="en-US" sz="2400" dirty="0"/>
              <a:t>influencing its human </a:t>
            </a:r>
            <a:r>
              <a:rPr lang="en-US" sz="2400" dirty="0" smtClean="0"/>
              <a:t>resources</a:t>
            </a:r>
          </a:p>
          <a:p>
            <a:r>
              <a:rPr lang="en-US" sz="2400" dirty="0" smtClean="0"/>
              <a:t>An </a:t>
            </a:r>
            <a:r>
              <a:rPr lang="en-US" sz="2400" dirty="0"/>
              <a:t>Operations Manager needs to </a:t>
            </a:r>
            <a:r>
              <a:rPr lang="en-US" sz="2400" dirty="0" smtClean="0"/>
              <a:t>know:</a:t>
            </a:r>
          </a:p>
          <a:p>
            <a:pPr lvl="1"/>
            <a:r>
              <a:rPr lang="en-US" sz="2400" dirty="0" smtClean="0"/>
              <a:t> </a:t>
            </a:r>
            <a:r>
              <a:rPr lang="en-US" sz="2400" dirty="0"/>
              <a:t>H</a:t>
            </a:r>
            <a:r>
              <a:rPr lang="en-US" sz="2400" dirty="0" smtClean="0"/>
              <a:t>is/her </a:t>
            </a:r>
            <a:r>
              <a:rPr lang="en-US" sz="2400" dirty="0"/>
              <a:t>workforce, </a:t>
            </a:r>
            <a:endParaRPr lang="en-US" sz="2400" dirty="0" smtClean="0"/>
          </a:p>
          <a:p>
            <a:pPr lvl="1"/>
            <a:r>
              <a:rPr lang="en-US" sz="2400" dirty="0"/>
              <a:t>T</a:t>
            </a:r>
            <a:r>
              <a:rPr lang="en-US" sz="2400" dirty="0" smtClean="0"/>
              <a:t>he </a:t>
            </a:r>
            <a:r>
              <a:rPr lang="en-US" sz="2400" dirty="0"/>
              <a:t>technology being used and </a:t>
            </a:r>
            <a:endParaRPr lang="en-US" sz="2400" dirty="0" smtClean="0"/>
          </a:p>
          <a:p>
            <a:pPr lvl="1"/>
            <a:r>
              <a:rPr lang="en-US" sz="2400" dirty="0"/>
              <a:t>T</a:t>
            </a:r>
            <a:r>
              <a:rPr lang="en-US" sz="2400" dirty="0" smtClean="0"/>
              <a:t>he </a:t>
            </a:r>
            <a:r>
              <a:rPr lang="en-US" sz="2400" dirty="0"/>
              <a:t>business processes of the company </a:t>
            </a:r>
            <a:endParaRPr lang="en-US" sz="2400" dirty="0" smtClean="0"/>
          </a:p>
          <a:p>
            <a:r>
              <a:rPr lang="en-US" sz="2400" dirty="0" smtClean="0"/>
              <a:t>Constantly </a:t>
            </a:r>
            <a:r>
              <a:rPr lang="en-US" sz="2400" dirty="0"/>
              <a:t>improving operational efficiency allows a company to gain higher profit by reducing internal costs and as a result become more successful in the competition outside.</a:t>
            </a:r>
            <a:endParaRPr lang="en-ZA" sz="2400" dirty="0" smtClean="0"/>
          </a:p>
        </p:txBody>
      </p:sp>
    </p:spTree>
    <p:extLst>
      <p:ext uri="{BB962C8B-B14F-4D97-AF65-F5344CB8AC3E}">
        <p14:creationId xmlns:p14="http://schemas.microsoft.com/office/powerpoint/2010/main" val="1095579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ZA" sz="3600" dirty="0" smtClean="0"/>
              <a:t>Measuring Operational Efficiency</a:t>
            </a:r>
            <a:endParaRPr lang="en-ZA" sz="36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91264" cy="5040560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r>
              <a:rPr lang="en-US" sz="2800" dirty="0" smtClean="0"/>
              <a:t>Operational efficiency can be improved by measuring it through the input and output ratio. </a:t>
            </a:r>
          </a:p>
          <a:p>
            <a:r>
              <a:rPr lang="en-US" sz="2800" dirty="0" smtClean="0"/>
              <a:t>Often the management of a company measures the operational efficiency by measuring the input indicators only like:</a:t>
            </a:r>
          </a:p>
          <a:p>
            <a:pPr lvl="1"/>
            <a:r>
              <a:rPr lang="en-US" dirty="0" smtClean="0"/>
              <a:t>The man hours for a production, or </a:t>
            </a:r>
          </a:p>
          <a:p>
            <a:pPr lvl="1"/>
            <a:r>
              <a:rPr lang="en-US" dirty="0" smtClean="0"/>
              <a:t>Production cost per unit. </a:t>
            </a:r>
          </a:p>
          <a:p>
            <a:r>
              <a:rPr lang="en-US" sz="2800" dirty="0" smtClean="0"/>
              <a:t>Though the input indicators are important but they must not be seen solely on the basis of indicators like unit production cost. </a:t>
            </a:r>
          </a:p>
        </p:txBody>
      </p:sp>
    </p:spTree>
    <p:extLst>
      <p:ext uri="{BB962C8B-B14F-4D97-AF65-F5344CB8AC3E}">
        <p14:creationId xmlns:p14="http://schemas.microsoft.com/office/powerpoint/2010/main" val="418764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ZA" sz="3600" dirty="0" smtClean="0"/>
              <a:t>Measuring Operational Efficiency (cont.)</a:t>
            </a:r>
            <a:endParaRPr lang="en-ZA" sz="36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91264" cy="5040560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r>
              <a:rPr lang="en-US" sz="2800" dirty="0" smtClean="0"/>
              <a:t>A </a:t>
            </a:r>
            <a:r>
              <a:rPr lang="en-US" sz="2800" dirty="0"/>
              <a:t>company must track and define </a:t>
            </a:r>
            <a:r>
              <a:rPr lang="en-US" sz="2800" b="1" dirty="0"/>
              <a:t>various</a:t>
            </a:r>
            <a:r>
              <a:rPr lang="en-US" sz="2800" dirty="0"/>
              <a:t> indicators from both the input and output sides to measure the operational efficiency properly. </a:t>
            </a:r>
            <a:endParaRPr lang="en-US" sz="2800" dirty="0" smtClean="0"/>
          </a:p>
          <a:p>
            <a:r>
              <a:rPr lang="en-US" sz="2800" dirty="0" smtClean="0"/>
              <a:t>The </a:t>
            </a:r>
            <a:r>
              <a:rPr lang="en-US" sz="2800" dirty="0"/>
              <a:t>efficiency of each process, or the entire factory process can be measured. </a:t>
            </a:r>
          </a:p>
          <a:p>
            <a:r>
              <a:rPr lang="en-US" sz="2800" dirty="0"/>
              <a:t>The efficiency measures of each Mill differ. </a:t>
            </a:r>
            <a:endParaRPr lang="en-US" sz="2800" dirty="0" smtClean="0"/>
          </a:p>
          <a:p>
            <a:r>
              <a:rPr lang="en-US" sz="2800" dirty="0" smtClean="0"/>
              <a:t>Determine </a:t>
            </a:r>
            <a:r>
              <a:rPr lang="en-US" sz="2800" dirty="0"/>
              <a:t>which measures are important for your Mill and find ways of improving those ratios. </a:t>
            </a:r>
            <a:endParaRPr lang="en-ZA" sz="2800" dirty="0" smtClean="0"/>
          </a:p>
        </p:txBody>
      </p:sp>
    </p:spTree>
    <p:extLst>
      <p:ext uri="{BB962C8B-B14F-4D97-AF65-F5344CB8AC3E}">
        <p14:creationId xmlns:p14="http://schemas.microsoft.com/office/powerpoint/2010/main" val="1138173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ZA" sz="3200" dirty="0" smtClean="0"/>
              <a:t>Responsibilities of an Operational Manager</a:t>
            </a:r>
            <a:endParaRPr lang="en-ZA" sz="32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pPr lvl="0"/>
            <a:r>
              <a:rPr lang="en-US" dirty="0"/>
              <a:t>P</a:t>
            </a:r>
            <a:r>
              <a:rPr lang="en-US" dirty="0" smtClean="0"/>
              <a:t>lanning </a:t>
            </a:r>
            <a:r>
              <a:rPr lang="en-US" dirty="0"/>
              <a:t>and </a:t>
            </a:r>
            <a:r>
              <a:rPr lang="en-US" dirty="0" err="1"/>
              <a:t>organising</a:t>
            </a:r>
            <a:r>
              <a:rPr lang="en-US" dirty="0"/>
              <a:t> production schedules</a:t>
            </a:r>
          </a:p>
          <a:p>
            <a:pPr lvl="0"/>
            <a:r>
              <a:rPr lang="en-US" dirty="0"/>
              <a:t>A</a:t>
            </a:r>
            <a:r>
              <a:rPr lang="en-US" dirty="0" smtClean="0"/>
              <a:t>ssessing </a:t>
            </a:r>
            <a:r>
              <a:rPr lang="en-US" dirty="0"/>
              <a:t>project and resource requirements</a:t>
            </a:r>
          </a:p>
          <a:p>
            <a:pPr lvl="0"/>
            <a:r>
              <a:rPr lang="en-US" dirty="0"/>
              <a:t>E</a:t>
            </a:r>
            <a:r>
              <a:rPr lang="en-US" dirty="0" smtClean="0"/>
              <a:t>stimating</a:t>
            </a:r>
            <a:r>
              <a:rPr lang="en-US" dirty="0"/>
              <a:t>, negotiating and agreeing budgets and timescales with clients and managers</a:t>
            </a:r>
          </a:p>
          <a:p>
            <a:pPr lvl="0"/>
            <a:r>
              <a:rPr lang="en-US" dirty="0"/>
              <a:t>E</a:t>
            </a:r>
            <a:r>
              <a:rPr lang="en-US" dirty="0" smtClean="0"/>
              <a:t>nsuring </a:t>
            </a:r>
            <a:r>
              <a:rPr lang="en-US" dirty="0"/>
              <a:t>that health and safety regulations are met</a:t>
            </a:r>
          </a:p>
          <a:p>
            <a:pPr lvl="0"/>
            <a:r>
              <a:rPr lang="en-US" dirty="0"/>
              <a:t>D</a:t>
            </a:r>
            <a:r>
              <a:rPr lang="en-US" dirty="0" smtClean="0"/>
              <a:t>etermining </a:t>
            </a:r>
            <a:r>
              <a:rPr lang="en-US" dirty="0"/>
              <a:t>quality control standards</a:t>
            </a:r>
          </a:p>
          <a:p>
            <a:pPr lvl="0"/>
            <a:r>
              <a:rPr lang="en-US" dirty="0"/>
              <a:t>O</a:t>
            </a:r>
            <a:r>
              <a:rPr lang="en-US" dirty="0" smtClean="0"/>
              <a:t>verseeing </a:t>
            </a:r>
            <a:r>
              <a:rPr lang="en-US" dirty="0"/>
              <a:t>production </a:t>
            </a:r>
            <a:r>
              <a:rPr lang="en-US" dirty="0" smtClean="0"/>
              <a:t>processes</a:t>
            </a:r>
            <a:endParaRPr lang="en-US" dirty="0" smtClean="0"/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851334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ZA" sz="3200" dirty="0" smtClean="0"/>
              <a:t>Responsibilities of an Operational Manager</a:t>
            </a:r>
            <a:endParaRPr lang="en-ZA" sz="32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pPr lvl="0"/>
            <a:r>
              <a:rPr lang="en-US" dirty="0"/>
              <a:t>R</a:t>
            </a:r>
            <a:r>
              <a:rPr lang="en-US" dirty="0" smtClean="0"/>
              <a:t>e-negotiating </a:t>
            </a:r>
            <a:r>
              <a:rPr lang="en-US" dirty="0"/>
              <a:t>timescales or schedules as necessary</a:t>
            </a:r>
          </a:p>
          <a:p>
            <a:pPr lvl="0"/>
            <a:r>
              <a:rPr lang="en-US" dirty="0"/>
              <a:t>S</a:t>
            </a:r>
            <a:r>
              <a:rPr lang="en-US" dirty="0" smtClean="0"/>
              <a:t>electing</a:t>
            </a:r>
            <a:r>
              <a:rPr lang="en-US" dirty="0"/>
              <a:t>, ordering and purchasing materials</a:t>
            </a:r>
          </a:p>
          <a:p>
            <a:pPr lvl="0"/>
            <a:r>
              <a:rPr lang="en-US" dirty="0" err="1"/>
              <a:t>O</a:t>
            </a:r>
            <a:r>
              <a:rPr lang="en-US" dirty="0" err="1" smtClean="0"/>
              <a:t>rganising</a:t>
            </a:r>
            <a:r>
              <a:rPr lang="en-US" dirty="0" smtClean="0"/>
              <a:t> </a:t>
            </a:r>
            <a:r>
              <a:rPr lang="en-US" dirty="0"/>
              <a:t>the repair and routine maintenance of production equipment</a:t>
            </a:r>
          </a:p>
          <a:p>
            <a:pPr lvl="0"/>
            <a:r>
              <a:rPr lang="en-US" dirty="0"/>
              <a:t>L</a:t>
            </a:r>
            <a:r>
              <a:rPr lang="en-US" dirty="0" smtClean="0"/>
              <a:t>iaising </a:t>
            </a:r>
            <a:r>
              <a:rPr lang="en-US" dirty="0"/>
              <a:t>with buyers and marketing and sales staff</a:t>
            </a:r>
          </a:p>
          <a:p>
            <a:pPr lvl="0"/>
            <a:r>
              <a:rPr lang="en-US" dirty="0"/>
              <a:t>S</a:t>
            </a:r>
            <a:r>
              <a:rPr lang="en-US" dirty="0" smtClean="0"/>
              <a:t>upervising </a:t>
            </a:r>
            <a:r>
              <a:rPr lang="en-US" dirty="0"/>
              <a:t>the work of junior staff</a:t>
            </a:r>
          </a:p>
          <a:p>
            <a:r>
              <a:rPr lang="en-US" dirty="0" err="1"/>
              <a:t>O</a:t>
            </a:r>
            <a:r>
              <a:rPr lang="en-US" dirty="0" err="1" smtClean="0"/>
              <a:t>rganising</a:t>
            </a:r>
            <a:r>
              <a:rPr lang="en-US" dirty="0" smtClean="0"/>
              <a:t> </a:t>
            </a:r>
            <a:r>
              <a:rPr lang="en-US" dirty="0"/>
              <a:t>relevant training sessions</a:t>
            </a:r>
            <a:endParaRPr lang="en-US" dirty="0" smtClean="0"/>
          </a:p>
          <a:p>
            <a:pPr lvl="0"/>
            <a:endParaRPr lang="en-US" dirty="0" smtClean="0"/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682254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ZA" sz="4800" dirty="0" smtClean="0"/>
              <a:t>Management Theories</a:t>
            </a:r>
            <a:endParaRPr lang="en-ZA" sz="48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925144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 lnSpcReduction="10000"/>
          </a:bodyPr>
          <a:lstStyle/>
          <a:p>
            <a:r>
              <a:rPr lang="en-US" dirty="0"/>
              <a:t>Management theories are concepts surrounding recommended management </a:t>
            </a:r>
            <a:r>
              <a:rPr lang="en-US" dirty="0" smtClean="0"/>
              <a:t>strategies</a:t>
            </a:r>
          </a:p>
          <a:p>
            <a:r>
              <a:rPr lang="en-US" dirty="0"/>
              <a:t>I</a:t>
            </a:r>
            <a:r>
              <a:rPr lang="en-US" dirty="0" smtClean="0"/>
              <a:t>nclude </a:t>
            </a:r>
            <a:r>
              <a:rPr lang="en-US" dirty="0"/>
              <a:t>tools such as frameworks and </a:t>
            </a:r>
            <a:r>
              <a:rPr lang="en-US" dirty="0" smtClean="0"/>
              <a:t>guidelines</a:t>
            </a:r>
          </a:p>
          <a:p>
            <a:r>
              <a:rPr lang="en-US" dirty="0" smtClean="0"/>
              <a:t>Corporate </a:t>
            </a:r>
            <a:r>
              <a:rPr lang="en-US" dirty="0"/>
              <a:t>structure refers to the organization of different departments or business units within a company. </a:t>
            </a:r>
            <a:endParaRPr lang="en-US" dirty="0" smtClean="0"/>
          </a:p>
          <a:p>
            <a:r>
              <a:rPr lang="en-US" dirty="0" smtClean="0"/>
              <a:t>Each </a:t>
            </a:r>
            <a:r>
              <a:rPr lang="en-US" dirty="0"/>
              <a:t>of the departments usually performs a specialized function. </a:t>
            </a:r>
          </a:p>
        </p:txBody>
      </p:sp>
    </p:spTree>
    <p:extLst>
      <p:ext uri="{BB962C8B-B14F-4D97-AF65-F5344CB8AC3E}">
        <p14:creationId xmlns:p14="http://schemas.microsoft.com/office/powerpoint/2010/main" val="2675567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ZA" sz="4800" dirty="0" smtClean="0"/>
              <a:t>Planning</a:t>
            </a:r>
            <a:endParaRPr lang="en-ZA" sz="48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 fontScale="77500" lnSpcReduction="20000"/>
          </a:bodyPr>
          <a:lstStyle/>
          <a:p>
            <a:r>
              <a:rPr lang="en-US" dirty="0"/>
              <a:t>Planning </a:t>
            </a:r>
            <a:r>
              <a:rPr lang="en-US" dirty="0" smtClean="0"/>
              <a:t>provides </a:t>
            </a:r>
            <a:r>
              <a:rPr lang="en-US" dirty="0"/>
              <a:t>the mode of operation to accomplish the objectives. </a:t>
            </a:r>
            <a:endParaRPr lang="en-US" dirty="0" smtClean="0"/>
          </a:p>
          <a:p>
            <a:r>
              <a:rPr lang="en-US" dirty="0"/>
              <a:t>P</a:t>
            </a:r>
            <a:r>
              <a:rPr lang="en-US" dirty="0" smtClean="0"/>
              <a:t>lanning </a:t>
            </a:r>
            <a:r>
              <a:rPr lang="en-US" dirty="0"/>
              <a:t>involves selecting a particular strategy or course of action from among alternative courses of </a:t>
            </a:r>
            <a:r>
              <a:rPr lang="en-US" dirty="0" smtClean="0"/>
              <a:t>action</a:t>
            </a:r>
            <a:endParaRPr lang="en-US" dirty="0"/>
          </a:p>
          <a:p>
            <a:r>
              <a:rPr lang="en-US" dirty="0"/>
              <a:t>Planning </a:t>
            </a:r>
            <a:r>
              <a:rPr lang="en-US" dirty="0" smtClean="0"/>
              <a:t>can </a:t>
            </a:r>
            <a:r>
              <a:rPr lang="en-US" dirty="0"/>
              <a:t>be defined as the determination of those future activities required to achieve the objectives. </a:t>
            </a:r>
            <a:endParaRPr lang="en-US" dirty="0" smtClean="0"/>
          </a:p>
          <a:p>
            <a:r>
              <a:rPr lang="en-US" dirty="0" smtClean="0"/>
              <a:t>Planning creates </a:t>
            </a:r>
            <a:r>
              <a:rPr lang="en-US" dirty="0"/>
              <a:t>a framework for achieving specific </a:t>
            </a:r>
            <a:r>
              <a:rPr lang="en-US" b="1" dirty="0"/>
              <a:t>objectives</a:t>
            </a:r>
            <a:r>
              <a:rPr lang="en-US" dirty="0"/>
              <a:t> through the </a:t>
            </a:r>
            <a:r>
              <a:rPr lang="en-US" b="1" dirty="0"/>
              <a:t>implementation</a:t>
            </a:r>
            <a:r>
              <a:rPr lang="en-US" dirty="0"/>
              <a:t> and </a:t>
            </a:r>
            <a:r>
              <a:rPr lang="en-US" b="1" dirty="0"/>
              <a:t>control </a:t>
            </a:r>
            <a:r>
              <a:rPr lang="en-US" dirty="0"/>
              <a:t>of various </a:t>
            </a:r>
            <a:r>
              <a:rPr lang="en-US" b="1" dirty="0"/>
              <a:t>production factors </a:t>
            </a:r>
            <a:r>
              <a:rPr lang="en-US" dirty="0"/>
              <a:t>(or inputs) such as natural resources, capital and </a:t>
            </a:r>
            <a:r>
              <a:rPr lang="en-US" dirty="0" err="1"/>
              <a:t>labour</a:t>
            </a:r>
            <a:r>
              <a:rPr lang="en-US" dirty="0"/>
              <a:t>.</a:t>
            </a:r>
          </a:p>
          <a:p>
            <a:r>
              <a:rPr lang="en-US" dirty="0"/>
              <a:t>A plan must be developed before the manager can determine what kind of resources will be required to accomplish the goals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2946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ZA" sz="4800" dirty="0" smtClean="0"/>
              <a:t>Planning (cont.)</a:t>
            </a:r>
            <a:endParaRPr lang="en-ZA" sz="48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The </a:t>
            </a:r>
            <a:r>
              <a:rPr lang="en-US" b="1" dirty="0"/>
              <a:t>components of planning include:</a:t>
            </a:r>
          </a:p>
          <a:p>
            <a:r>
              <a:rPr lang="en-ZA" dirty="0"/>
              <a:t>Determining and defining the </a:t>
            </a:r>
            <a:r>
              <a:rPr lang="en-ZA" dirty="0" smtClean="0"/>
              <a:t>objectives</a:t>
            </a:r>
          </a:p>
          <a:p>
            <a:pPr lvl="0"/>
            <a:r>
              <a:rPr lang="en-US" dirty="0"/>
              <a:t>Forecasting uncertainties </a:t>
            </a:r>
          </a:p>
          <a:p>
            <a:pPr lvl="0"/>
            <a:r>
              <a:rPr lang="en-US" dirty="0"/>
              <a:t>Specifying policy and procedures</a:t>
            </a:r>
          </a:p>
          <a:p>
            <a:pPr lvl="0"/>
            <a:r>
              <a:rPr lang="en-US" dirty="0" smtClean="0"/>
              <a:t>Anticipating </a:t>
            </a:r>
            <a:r>
              <a:rPr lang="en-US" dirty="0"/>
              <a:t>future problems and developing plans for unforeseen circumstances</a:t>
            </a:r>
          </a:p>
          <a:p>
            <a:pPr lvl="0"/>
            <a:r>
              <a:rPr lang="en-US" dirty="0"/>
              <a:t>Changing plans according to results of control </a:t>
            </a:r>
            <a:r>
              <a:rPr lang="en-US" dirty="0" smtClean="0"/>
              <a:t>task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9084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ZA" sz="4800" dirty="0" smtClean="0"/>
              <a:t>Planning (cont.)</a:t>
            </a:r>
            <a:endParaRPr lang="en-ZA" sz="48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en-US" sz="4000" dirty="0" smtClean="0"/>
              <a:t>Planning </a:t>
            </a:r>
            <a:r>
              <a:rPr lang="en-US" sz="4000" dirty="0"/>
              <a:t>is deciding in advance:</a:t>
            </a:r>
          </a:p>
          <a:p>
            <a:pPr lvl="1"/>
            <a:r>
              <a:rPr lang="en-US" sz="4000" dirty="0"/>
              <a:t>What should be done</a:t>
            </a:r>
          </a:p>
          <a:p>
            <a:pPr lvl="1"/>
            <a:r>
              <a:rPr lang="en-US" sz="4000" dirty="0"/>
              <a:t>How each task should be accomplished</a:t>
            </a:r>
          </a:p>
          <a:p>
            <a:pPr lvl="1"/>
            <a:r>
              <a:rPr lang="en-US" sz="4000" dirty="0"/>
              <a:t>When the task should be done</a:t>
            </a:r>
          </a:p>
          <a:p>
            <a:pPr lvl="1"/>
            <a:r>
              <a:rPr lang="en-US" sz="4000" dirty="0"/>
              <a:t>Who will be responsible for completing the task</a:t>
            </a:r>
          </a:p>
          <a:p>
            <a:endParaRPr lang="en-US" dirty="0" smtClean="0"/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213873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ZA" sz="4800" dirty="0" smtClean="0"/>
              <a:t>Organising</a:t>
            </a:r>
            <a:endParaRPr lang="en-ZA" sz="48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r>
              <a:rPr lang="en-US" sz="2100" dirty="0" err="1" smtClean="0"/>
              <a:t>Organising</a:t>
            </a:r>
            <a:r>
              <a:rPr lang="en-US" sz="2100" dirty="0" smtClean="0"/>
              <a:t> to </a:t>
            </a:r>
            <a:r>
              <a:rPr lang="en-US" sz="2100" dirty="0"/>
              <a:t>implement the plan that has been developed in the planning process. </a:t>
            </a:r>
            <a:endParaRPr lang="en-US" sz="2100" dirty="0" smtClean="0"/>
          </a:p>
          <a:p>
            <a:r>
              <a:rPr lang="en-US" sz="2100" dirty="0"/>
              <a:t>I</a:t>
            </a:r>
            <a:r>
              <a:rPr lang="en-US" sz="2100" dirty="0" smtClean="0"/>
              <a:t>mplementation </a:t>
            </a:r>
            <a:r>
              <a:rPr lang="en-US" sz="2100" dirty="0"/>
              <a:t>involves carrying out or putting into action the chosen plan. </a:t>
            </a:r>
            <a:endParaRPr lang="en-US" sz="2100" dirty="0" smtClean="0"/>
          </a:p>
          <a:p>
            <a:r>
              <a:rPr lang="en-US" sz="2100" dirty="0" smtClean="0"/>
              <a:t>Involves:</a:t>
            </a:r>
          </a:p>
          <a:p>
            <a:pPr lvl="1"/>
            <a:r>
              <a:rPr lang="en-US" sz="2100" b="1" dirty="0" smtClean="0"/>
              <a:t>Acquiring</a:t>
            </a:r>
            <a:r>
              <a:rPr lang="en-US" sz="2100" dirty="0" smtClean="0"/>
              <a:t> </a:t>
            </a:r>
            <a:r>
              <a:rPr lang="en-US" sz="2100" dirty="0"/>
              <a:t>the personnel and other resources necessary to get the tasks </a:t>
            </a:r>
            <a:r>
              <a:rPr lang="en-US" sz="2100" dirty="0" smtClean="0"/>
              <a:t>done</a:t>
            </a:r>
          </a:p>
          <a:p>
            <a:pPr lvl="1"/>
            <a:r>
              <a:rPr lang="en-US" sz="2100" dirty="0" err="1" smtClean="0"/>
              <a:t>Organising</a:t>
            </a:r>
            <a:r>
              <a:rPr lang="en-US" sz="2100" dirty="0" smtClean="0"/>
              <a:t> </a:t>
            </a:r>
            <a:r>
              <a:rPr lang="en-US" sz="2100" dirty="0"/>
              <a:t>the work load to complete the tasks on </a:t>
            </a:r>
            <a:r>
              <a:rPr lang="en-US" sz="2100" dirty="0" smtClean="0"/>
              <a:t>schedule</a:t>
            </a:r>
          </a:p>
          <a:p>
            <a:pPr lvl="1"/>
            <a:r>
              <a:rPr lang="en-US" sz="2100" dirty="0" smtClean="0"/>
              <a:t>Supervising </a:t>
            </a:r>
            <a:r>
              <a:rPr lang="en-US" sz="2100" dirty="0"/>
              <a:t>and directing the accomplishment of the various tasks. </a:t>
            </a:r>
            <a:endParaRPr lang="en-US" sz="2100" dirty="0" smtClean="0"/>
          </a:p>
          <a:p>
            <a:r>
              <a:rPr lang="en-US" sz="2100" dirty="0" smtClean="0"/>
              <a:t>Implementation </a:t>
            </a:r>
            <a:r>
              <a:rPr lang="en-US" sz="2100" dirty="0"/>
              <a:t>is more than the physical </a:t>
            </a:r>
            <a:r>
              <a:rPr lang="en-US" sz="2100" dirty="0" err="1"/>
              <a:t>labour</a:t>
            </a:r>
            <a:r>
              <a:rPr lang="en-US" sz="2100" dirty="0"/>
              <a:t> associated with getting the job done. </a:t>
            </a:r>
            <a:endParaRPr lang="en-US" sz="2100" dirty="0" smtClean="0"/>
          </a:p>
          <a:p>
            <a:r>
              <a:rPr lang="en-US" sz="2100" dirty="0" smtClean="0"/>
              <a:t>It </a:t>
            </a:r>
            <a:r>
              <a:rPr lang="en-US" sz="2100" dirty="0"/>
              <a:t>also involves </a:t>
            </a:r>
            <a:r>
              <a:rPr lang="en-US" sz="2100" dirty="0" err="1"/>
              <a:t>organising</a:t>
            </a:r>
            <a:r>
              <a:rPr lang="en-US" sz="2100" dirty="0"/>
              <a:t> and directing the physical </a:t>
            </a:r>
            <a:r>
              <a:rPr lang="en-US" sz="2100" dirty="0" smtClean="0"/>
              <a:t>activities </a:t>
            </a:r>
            <a:endParaRPr lang="en-US" sz="2100" dirty="0"/>
          </a:p>
          <a:p>
            <a:r>
              <a:rPr lang="en-US" sz="2100" dirty="0"/>
              <a:t>Scheduling and </a:t>
            </a:r>
            <a:r>
              <a:rPr lang="en-US" sz="2100" dirty="0" err="1"/>
              <a:t>organising</a:t>
            </a:r>
            <a:r>
              <a:rPr lang="en-US" sz="2100" dirty="0"/>
              <a:t> are two elements of implementation.</a:t>
            </a:r>
          </a:p>
        </p:txBody>
      </p:sp>
    </p:spTree>
    <p:extLst>
      <p:ext uri="{BB962C8B-B14F-4D97-AF65-F5344CB8AC3E}">
        <p14:creationId xmlns:p14="http://schemas.microsoft.com/office/powerpoint/2010/main" val="4043317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83F3D944B9D242BC2B2B737E9F12DD" ma:contentTypeVersion="0" ma:contentTypeDescription="Create a new document." ma:contentTypeScope="" ma:versionID="ed1326efab41682ffb28ddec26180793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553f2d8843fd2aa64b81f9e8c63a6619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E3D59ED-1608-4EC4-85E7-2387CB318129}"/>
</file>

<file path=customXml/itemProps2.xml><?xml version="1.0" encoding="utf-8"?>
<ds:datastoreItem xmlns:ds="http://schemas.openxmlformats.org/officeDocument/2006/customXml" ds:itemID="{43DF6348-91E3-4696-BF86-43664552CEEA}"/>
</file>

<file path=customXml/itemProps3.xml><?xml version="1.0" encoding="utf-8"?>
<ds:datastoreItem xmlns:ds="http://schemas.openxmlformats.org/officeDocument/2006/customXml" ds:itemID="{5DBAA0B3-A786-47A0-BF10-6627E85D121E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4419</TotalTime>
  <Words>1646</Words>
  <Application>Microsoft Office PowerPoint</Application>
  <PresentationFormat>On-screen Show (4:3)</PresentationFormat>
  <Paragraphs>182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PowerPoint Presentation</vt:lpstr>
      <vt:lpstr>General Operational Management Concepts</vt:lpstr>
      <vt:lpstr>Responsibilities of an Operational Manager</vt:lpstr>
      <vt:lpstr>Responsibilities of an Operational Manager</vt:lpstr>
      <vt:lpstr>Management Theories</vt:lpstr>
      <vt:lpstr>Planning</vt:lpstr>
      <vt:lpstr>Planning (cont.)</vt:lpstr>
      <vt:lpstr>Planning (cont.)</vt:lpstr>
      <vt:lpstr>Organising</vt:lpstr>
      <vt:lpstr>Leadership</vt:lpstr>
      <vt:lpstr>Leadership (cont.)</vt:lpstr>
      <vt:lpstr>Control</vt:lpstr>
      <vt:lpstr>Control (cont.)</vt:lpstr>
      <vt:lpstr>Control (cont.)</vt:lpstr>
      <vt:lpstr>Production Reporting</vt:lpstr>
      <vt:lpstr>Production Reporting (cont.)</vt:lpstr>
      <vt:lpstr>Decision-Making</vt:lpstr>
      <vt:lpstr>Decision-Making (cont.)</vt:lpstr>
      <vt:lpstr>Continuous Improvement Models</vt:lpstr>
      <vt:lpstr>Continuous Improvement Models</vt:lpstr>
      <vt:lpstr>Delegation</vt:lpstr>
      <vt:lpstr>Document Control and Administration</vt:lpstr>
      <vt:lpstr>Document Control and Administration (cont.)</vt:lpstr>
      <vt:lpstr>Challenges of Operational Management</vt:lpstr>
      <vt:lpstr>Challenges of Operational Management (cont.)</vt:lpstr>
      <vt:lpstr>Measuring Operational Efficiency</vt:lpstr>
      <vt:lpstr>Measuring Operational Efficiency (cont.)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 Merida Roets</dc:creator>
  <cp:lastModifiedBy>User</cp:lastModifiedBy>
  <cp:revision>177</cp:revision>
  <dcterms:created xsi:type="dcterms:W3CDTF">2016-11-15T07:03:29Z</dcterms:created>
  <dcterms:modified xsi:type="dcterms:W3CDTF">2019-05-15T13:32:44Z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0x010100D883F3D944B9D242BC2B2B737E9F12DD</vt:lpwstr>
  </property>
</Properties>
</file>