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403" r:id="rId4"/>
    <p:sldId id="404" r:id="rId5"/>
    <p:sldId id="384" r:id="rId6"/>
    <p:sldId id="385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0" r:id="rId15"/>
    <p:sldId id="421" r:id="rId16"/>
    <p:sldId id="422" r:id="rId17"/>
    <p:sldId id="423" r:id="rId18"/>
    <p:sldId id="424" r:id="rId19"/>
    <p:sldId id="42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5" autoAdjust="0"/>
    <p:restoredTop sz="94582" autoAdjust="0"/>
  </p:normalViewPr>
  <p:slideViewPr>
    <p:cSldViewPr>
      <p:cViewPr varScale="1">
        <p:scale>
          <a:sx n="61" d="100"/>
          <a:sy n="61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11: OPERATIONS MANAGEMENT: KNOWLEDGE TOPIC 2: EMPLOYMENT RELATIONS MANAGEMENT</a:t>
            </a: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Disciplinary Principles and Procedures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company should have clearly defined principles and procedures that govern the disciplinary process and the sanctions involved</a:t>
            </a:r>
          </a:p>
          <a:p>
            <a:r>
              <a:rPr lang="en-US" dirty="0" smtClean="0"/>
              <a:t>Formal and informal procedures should be established</a:t>
            </a:r>
          </a:p>
          <a:p>
            <a:r>
              <a:rPr lang="en-US" dirty="0" smtClean="0"/>
              <a:t>Informal procedures include verbal reprimands for minor breaches by immediate supervisors</a:t>
            </a:r>
            <a:endParaRPr lang="en-US" dirty="0" smtClean="0"/>
          </a:p>
          <a:p>
            <a:r>
              <a:rPr lang="en-US" dirty="0" smtClean="0"/>
              <a:t>Formal procedures can include:</a:t>
            </a:r>
          </a:p>
          <a:p>
            <a:pPr lvl="1"/>
            <a:r>
              <a:rPr lang="en-US" dirty="0" smtClean="0"/>
              <a:t>Written warnings</a:t>
            </a:r>
          </a:p>
          <a:p>
            <a:pPr lvl="1"/>
            <a:r>
              <a:rPr lang="en-US" dirty="0" smtClean="0"/>
              <a:t>Final written warnings</a:t>
            </a:r>
          </a:p>
          <a:p>
            <a:pPr lvl="1"/>
            <a:r>
              <a:rPr lang="en-US" dirty="0" smtClean="0"/>
              <a:t>Demotion, dismissal and summary dismissal norms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3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Managing Workplace Conflict and Grievances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400" dirty="0" smtClean="0"/>
              <a:t>A company should have clearly defined grievance principles and procedures</a:t>
            </a:r>
          </a:p>
          <a:p>
            <a:r>
              <a:rPr lang="en-US" sz="2400" dirty="0" smtClean="0"/>
              <a:t>This assures employees that the employer is willing to listen</a:t>
            </a:r>
            <a:endParaRPr lang="en-US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75046"/>
            <a:ext cx="4328964" cy="3426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Managing Capacity Related Problems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ZA" sz="2400" b="1" dirty="0"/>
              <a:t>Capacity management</a:t>
            </a:r>
            <a:r>
              <a:rPr lang="en-ZA" sz="2400" dirty="0"/>
              <a:t> refers to the act of ensuring a business maximizes its potential activities and production output, at all times, under all conditions.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b="1" dirty="0"/>
              <a:t>capacity</a:t>
            </a:r>
            <a:r>
              <a:rPr lang="en-ZA" sz="2400" dirty="0"/>
              <a:t> of a business measures how much companies can achieve, produce or sell within a given time period.</a:t>
            </a:r>
            <a:endParaRPr lang="en-US" sz="2400" dirty="0"/>
          </a:p>
          <a:p>
            <a:r>
              <a:rPr lang="en-ZA" sz="2400" dirty="0"/>
              <a:t>The age and condition of equipment has a direct effect on capacity, with older equipment usually reducing capacity (due to increased breakdowns and generally deteriorating performance).  </a:t>
            </a:r>
            <a:endParaRPr lang="en-ZA" sz="2400" dirty="0" smtClean="0"/>
          </a:p>
          <a:p>
            <a:r>
              <a:rPr lang="en-ZA" sz="2400" dirty="0" smtClean="0"/>
              <a:t>Managers </a:t>
            </a:r>
            <a:r>
              <a:rPr lang="en-ZA" sz="2400" dirty="0"/>
              <a:t>have to make decisions about the best time to replace equipment, generally balancing the costs of buying new equipment and continuing to operate older equipment.  </a:t>
            </a:r>
            <a:endParaRPr lang="en-ZA" sz="2400" dirty="0" smtClean="0"/>
          </a:p>
          <a:p>
            <a:r>
              <a:rPr lang="en-ZA" sz="2400" dirty="0" smtClean="0"/>
              <a:t>These </a:t>
            </a:r>
            <a:r>
              <a:rPr lang="en-ZA" sz="2400" dirty="0"/>
              <a:t>costs give a starting point for further analysis</a:t>
            </a:r>
            <a:r>
              <a:rPr lang="en-ZA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499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Managing Capacity Related Problems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ZA" sz="2400" dirty="0" smtClean="0"/>
              <a:t>Very </a:t>
            </a:r>
            <a:r>
              <a:rPr lang="en-ZA" sz="2400" dirty="0"/>
              <a:t>often the ability of an employee to achieve the capacity (work output) required is limited by their understanding of their job or because of a lack or limited skills to achieve this. </a:t>
            </a:r>
            <a:endParaRPr lang="en-ZA" sz="2400" dirty="0" smtClean="0"/>
          </a:p>
          <a:p>
            <a:r>
              <a:rPr lang="en-ZA" sz="2400" dirty="0" smtClean="0"/>
              <a:t>On </a:t>
            </a:r>
            <a:r>
              <a:rPr lang="en-ZA" sz="2400" dirty="0"/>
              <a:t>many occasions this may be related to a change in technology and inadequate training to utilise this technology.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best way of overcoming problems of capacity is by ensuring that employees are adequately trained for their tasks. </a:t>
            </a:r>
            <a:endParaRPr lang="en-ZA" sz="2400" dirty="0" smtClean="0"/>
          </a:p>
          <a:p>
            <a:r>
              <a:rPr lang="en-ZA" sz="2400" dirty="0" smtClean="0"/>
              <a:t>Training </a:t>
            </a:r>
            <a:r>
              <a:rPr lang="en-ZA" sz="2400" dirty="0"/>
              <a:t>not only provides employees with the correct skills to undertake their tasks successfully, it also provides the employee with a sense of accomplishment and improves confidence.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26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Managing Capacity Related Problems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ZA" dirty="0"/>
              <a:t>If capacity problems exist because of shirking, insubordination or malice, then these issues need to be dealt with by following a disciplinary procedures as outlined before. </a:t>
            </a:r>
            <a:endParaRPr lang="en-ZA" dirty="0" smtClean="0"/>
          </a:p>
          <a:p>
            <a:r>
              <a:rPr lang="en-ZA" dirty="0" smtClean="0"/>
              <a:t>However</a:t>
            </a:r>
            <a:r>
              <a:rPr lang="en-ZA" dirty="0"/>
              <a:t>, the root cause is often a lack of the necessary skills to do the job and this should first be investigated as a means of solving the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Capacity Requirement Planning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Capacity planning can be undertaken in the following six steps:</a:t>
            </a:r>
          </a:p>
          <a:p>
            <a:pPr lvl="0"/>
            <a:r>
              <a:rPr lang="en-US" dirty="0"/>
              <a:t>Consider demand and translate this into a required capacity for the process (how much product can the process produce at maximum capacity? What factors will influence achieving this maximum capacity?)</a:t>
            </a:r>
          </a:p>
          <a:p>
            <a:pPr lvl="0"/>
            <a:r>
              <a:rPr lang="en-US" dirty="0"/>
              <a:t>Find the capacity already available in the process.</a:t>
            </a:r>
          </a:p>
          <a:p>
            <a:pPr lvl="0"/>
            <a:r>
              <a:rPr lang="en-US" dirty="0"/>
              <a:t>Identify mismatches between capacity needed and that available.</a:t>
            </a:r>
          </a:p>
          <a:p>
            <a:pPr lvl="0"/>
            <a:r>
              <a:rPr lang="en-US" dirty="0"/>
              <a:t>Suggest alternative plans for overcoming any mismatch (this may have to do with raw material inputs, logistics. technology available, </a:t>
            </a:r>
            <a:r>
              <a:rPr lang="en-US" dirty="0" err="1"/>
              <a:t>labour</a:t>
            </a:r>
            <a:r>
              <a:rPr lang="en-US" dirty="0"/>
              <a:t> skills, bottlenecks in the process).</a:t>
            </a:r>
          </a:p>
          <a:p>
            <a:pPr lvl="0"/>
            <a:r>
              <a:rPr lang="en-US" dirty="0"/>
              <a:t>Compare these plans and find the best alternatives</a:t>
            </a:r>
          </a:p>
          <a:p>
            <a:r>
              <a:rPr lang="en-US" dirty="0"/>
              <a:t>Implement the best alternatives and test the results.</a:t>
            </a:r>
          </a:p>
        </p:txBody>
      </p:sp>
    </p:spTree>
    <p:extLst>
      <p:ext uri="{BB962C8B-B14F-4D97-AF65-F5344CB8AC3E}">
        <p14:creationId xmlns:p14="http://schemas.microsoft.com/office/powerpoint/2010/main" val="387056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Organised Labour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0000" lnSpcReduction="20000"/>
          </a:bodyPr>
          <a:lstStyle/>
          <a:p>
            <a:r>
              <a:rPr lang="en-US" dirty="0"/>
              <a:t>South Africa’s </a:t>
            </a:r>
            <a:r>
              <a:rPr lang="en-US" dirty="0" err="1"/>
              <a:t>labour</a:t>
            </a:r>
            <a:r>
              <a:rPr lang="en-US" dirty="0"/>
              <a:t> legislation is among the most progressive in the world, providing for institutions to settle disputes and ensure fairness in the workplace.</a:t>
            </a:r>
          </a:p>
          <a:p>
            <a:r>
              <a:rPr lang="en-US" dirty="0" err="1"/>
              <a:t>Labour</a:t>
            </a:r>
            <a:r>
              <a:rPr lang="en-US" dirty="0"/>
              <a:t> legislation in South Africa is the product of extensive consultation between government, </a:t>
            </a:r>
            <a:r>
              <a:rPr lang="en-US" dirty="0" err="1"/>
              <a:t>labour</a:t>
            </a:r>
            <a:r>
              <a:rPr lang="en-US" dirty="0"/>
              <a:t> and employers, and has established institutions to nurture sound, co- operative industrial relations.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institutions include:</a:t>
            </a:r>
          </a:p>
          <a:p>
            <a:pPr lvl="1"/>
            <a:r>
              <a:rPr lang="en-US" dirty="0" err="1"/>
              <a:t>Nedlac</a:t>
            </a:r>
            <a:endParaRPr lang="en-US" dirty="0"/>
          </a:p>
          <a:p>
            <a:pPr lvl="1"/>
            <a:r>
              <a:rPr lang="en-US" dirty="0"/>
              <a:t>CCMA</a:t>
            </a:r>
          </a:p>
          <a:p>
            <a:pPr lvl="1"/>
            <a:r>
              <a:rPr lang="en-US" dirty="0"/>
              <a:t>Commission for Employment Equity</a:t>
            </a:r>
          </a:p>
          <a:p>
            <a:pPr lvl="1"/>
            <a:r>
              <a:rPr lang="en-US" dirty="0"/>
              <a:t>Employment Conditions Commission</a:t>
            </a:r>
          </a:p>
          <a:p>
            <a:pPr lvl="1"/>
            <a:r>
              <a:rPr lang="en-US" dirty="0"/>
              <a:t>Productivity SA</a:t>
            </a:r>
          </a:p>
          <a:p>
            <a:pPr lvl="1"/>
            <a:r>
              <a:rPr lang="en-US" dirty="0"/>
              <a:t>National Skills Authority</a:t>
            </a:r>
          </a:p>
          <a:p>
            <a:pPr lvl="1"/>
            <a:r>
              <a:rPr lang="en-US" dirty="0"/>
              <a:t>Unemployment Insurance Board</a:t>
            </a:r>
          </a:p>
        </p:txBody>
      </p:sp>
    </p:spTree>
    <p:extLst>
      <p:ext uri="{BB962C8B-B14F-4D97-AF65-F5344CB8AC3E}">
        <p14:creationId xmlns:p14="http://schemas.microsoft.com/office/powerpoint/2010/main" val="289662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Organised Labour - NEDLAC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0000" lnSpcReduction="20000"/>
          </a:bodyPr>
          <a:lstStyle/>
          <a:p>
            <a:r>
              <a:rPr lang="en-ZA" b="1" dirty="0"/>
              <a:t>National Economic, Development and Labour Council</a:t>
            </a:r>
            <a:endParaRPr lang="en-US" b="1" dirty="0" smtClean="0"/>
          </a:p>
          <a:p>
            <a:r>
              <a:rPr lang="en-US" dirty="0" err="1" smtClean="0"/>
              <a:t>Nedlac</a:t>
            </a:r>
            <a:r>
              <a:rPr lang="en-US" dirty="0" smtClean="0"/>
              <a:t> </a:t>
            </a:r>
            <a:r>
              <a:rPr lang="en-US" dirty="0"/>
              <a:t>aims to allow inclusive and transparent decision making about </a:t>
            </a:r>
            <a:r>
              <a:rPr lang="en-US" dirty="0" err="1"/>
              <a:t>labour</a:t>
            </a:r>
            <a:r>
              <a:rPr lang="en-US" dirty="0"/>
              <a:t> issues. </a:t>
            </a:r>
            <a:endParaRPr lang="en-US" dirty="0" smtClean="0"/>
          </a:p>
          <a:p>
            <a:r>
              <a:rPr lang="en-US" dirty="0" smtClean="0"/>
              <a:t>Launched </a:t>
            </a:r>
            <a:r>
              <a:rPr lang="en-US" dirty="0"/>
              <a:t>in 1995, it brings together representatives from all sectors of society who debate and try to reach consensus on social and economic policy issues in what the body terms “social dialogue’.</a:t>
            </a:r>
          </a:p>
          <a:p>
            <a:r>
              <a:rPr lang="en-US" dirty="0"/>
              <a:t>Funded by the Department of </a:t>
            </a:r>
            <a:r>
              <a:rPr lang="en-US" dirty="0" err="1"/>
              <a:t>Labour</a:t>
            </a:r>
            <a:r>
              <a:rPr lang="en-US" dirty="0"/>
              <a:t>, </a:t>
            </a:r>
            <a:r>
              <a:rPr lang="en-US" dirty="0" err="1"/>
              <a:t>Nedlac’s</a:t>
            </a:r>
            <a:r>
              <a:rPr lang="en-US" dirty="0"/>
              <a:t> work is conducted in four chambers: 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labour</a:t>
            </a:r>
            <a:r>
              <a:rPr lang="en-US" dirty="0"/>
              <a:t> market chamber, </a:t>
            </a:r>
          </a:p>
          <a:p>
            <a:pPr lvl="1"/>
            <a:r>
              <a:rPr lang="en-US" dirty="0"/>
              <a:t>The trade and industry chamber, </a:t>
            </a:r>
          </a:p>
          <a:p>
            <a:pPr lvl="1"/>
            <a:r>
              <a:rPr lang="en-US" dirty="0"/>
              <a:t>The development chamber, and </a:t>
            </a:r>
          </a:p>
          <a:p>
            <a:pPr lvl="1"/>
            <a:r>
              <a:rPr lang="en-US" dirty="0"/>
              <a:t>The public finance and monetary chamber. </a:t>
            </a:r>
          </a:p>
          <a:p>
            <a:r>
              <a:rPr lang="en-US" dirty="0"/>
              <a:t>The chambers report to a management committee which oversees the work </a:t>
            </a:r>
            <a:r>
              <a:rPr lang="en-US" dirty="0" err="1"/>
              <a:t>programme</a:t>
            </a:r>
            <a:r>
              <a:rPr lang="en-US" dirty="0"/>
              <a:t> and administrative issues.</a:t>
            </a:r>
          </a:p>
        </p:txBody>
      </p:sp>
    </p:spTree>
    <p:extLst>
      <p:ext uri="{BB962C8B-B14F-4D97-AF65-F5344CB8AC3E}">
        <p14:creationId xmlns:p14="http://schemas.microsoft.com/office/powerpoint/2010/main" val="23910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Organised Labour – NEDLAC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r>
              <a:rPr lang="en-US" dirty="0"/>
              <a:t>The chambers report to a management committee which oversees the work </a:t>
            </a:r>
            <a:r>
              <a:rPr lang="en-US" dirty="0" err="1"/>
              <a:t>programme</a:t>
            </a:r>
            <a:r>
              <a:rPr lang="en-US" dirty="0"/>
              <a:t> and administrative issues.</a:t>
            </a:r>
          </a:p>
          <a:p>
            <a:r>
              <a:rPr lang="en-US" dirty="0" err="1"/>
              <a:t>Organised</a:t>
            </a:r>
            <a:r>
              <a:rPr lang="en-US" dirty="0"/>
              <a:t> </a:t>
            </a:r>
            <a:r>
              <a:rPr lang="en-US" dirty="0" err="1"/>
              <a:t>labour</a:t>
            </a:r>
            <a:r>
              <a:rPr lang="en-US" dirty="0"/>
              <a:t> is represented in </a:t>
            </a:r>
            <a:r>
              <a:rPr lang="en-US" dirty="0" err="1"/>
              <a:t>Nedlac</a:t>
            </a:r>
            <a:r>
              <a:rPr lang="en-US" dirty="0"/>
              <a:t> by the three main </a:t>
            </a:r>
            <a:r>
              <a:rPr lang="en-US" dirty="0" err="1"/>
              <a:t>labour</a:t>
            </a:r>
            <a:r>
              <a:rPr lang="en-US" dirty="0"/>
              <a:t> federations:</a:t>
            </a:r>
          </a:p>
          <a:p>
            <a:pPr lvl="1"/>
            <a:r>
              <a:rPr lang="en-US" dirty="0"/>
              <a:t>The Congress of South African Trade Unions, </a:t>
            </a:r>
          </a:p>
          <a:p>
            <a:pPr lvl="1"/>
            <a:r>
              <a:rPr lang="en-US" dirty="0"/>
              <a:t>National Council of Trade Unions and </a:t>
            </a:r>
          </a:p>
          <a:p>
            <a:pPr lvl="1"/>
            <a:r>
              <a:rPr lang="en-US" dirty="0"/>
              <a:t>The Federation of Unions of South Africa.</a:t>
            </a:r>
          </a:p>
          <a:p>
            <a:r>
              <a:rPr lang="en-US" dirty="0"/>
              <a:t>There are 205 Trade Unions registered with the Department of </a:t>
            </a:r>
            <a:r>
              <a:rPr lang="en-US" dirty="0" err="1"/>
              <a:t>Labour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has a different purpose and membership.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aim of these trade unions is to ensure the fair and equitable treatment of their members in the workplace.</a:t>
            </a:r>
          </a:p>
        </p:txBody>
      </p:sp>
    </p:spTree>
    <p:extLst>
      <p:ext uri="{BB962C8B-B14F-4D97-AF65-F5344CB8AC3E}">
        <p14:creationId xmlns:p14="http://schemas.microsoft.com/office/powerpoint/2010/main" val="176826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Organised Labour – CCMA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0000" lnSpcReduction="20000"/>
          </a:bodyPr>
          <a:lstStyle/>
          <a:p>
            <a:r>
              <a:rPr lang="en-US" dirty="0"/>
              <a:t>The Commission for Conciliation, Mediation and Arbitration (CCMA) was established in terms of the </a:t>
            </a:r>
            <a:r>
              <a:rPr lang="en-US" dirty="0" err="1"/>
              <a:t>Labour</a:t>
            </a:r>
            <a:r>
              <a:rPr lang="en-US" dirty="0"/>
              <a:t> Relations Act of 1995 as a dispute prevention and resolution body. </a:t>
            </a:r>
            <a:endParaRPr lang="en-US" dirty="0" smtClean="0"/>
          </a:p>
          <a:p>
            <a:r>
              <a:rPr lang="en-US" dirty="0" smtClean="0"/>
              <a:t>Although </a:t>
            </a:r>
            <a:r>
              <a:rPr lang="en-US" dirty="0"/>
              <a:t>it is publicly funded, it is not controlled by any political party, trade union or business </a:t>
            </a:r>
            <a:r>
              <a:rPr lang="en-US" dirty="0" err="1"/>
              <a:t>organisation</a:t>
            </a:r>
            <a:r>
              <a:rPr lang="en-US" dirty="0"/>
              <a:t>.</a:t>
            </a:r>
          </a:p>
          <a:p>
            <a:r>
              <a:rPr lang="en-US" dirty="0"/>
              <a:t>Its policy-making structure is an 11-member governing body comprising three state representatives, three representatives of </a:t>
            </a:r>
            <a:r>
              <a:rPr lang="en-US" dirty="0" err="1"/>
              <a:t>organised</a:t>
            </a:r>
            <a:r>
              <a:rPr lang="en-US" dirty="0"/>
              <a:t> </a:t>
            </a:r>
            <a:r>
              <a:rPr lang="en-US" dirty="0" err="1"/>
              <a:t>labour</a:t>
            </a:r>
            <a:r>
              <a:rPr lang="en-US" dirty="0"/>
              <a:t>, three representatives of </a:t>
            </a:r>
            <a:r>
              <a:rPr lang="en-US" dirty="0" err="1"/>
              <a:t>organised</a:t>
            </a:r>
            <a:r>
              <a:rPr lang="en-US" dirty="0"/>
              <a:t> business, a chairperson and the director of the CCMA.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replaced the Industrial Court.</a:t>
            </a:r>
          </a:p>
          <a:p>
            <a:r>
              <a:rPr lang="en-US" dirty="0"/>
              <a:t>The CCMA’s main brief is to:</a:t>
            </a:r>
          </a:p>
          <a:p>
            <a:pPr lvl="1"/>
            <a:r>
              <a:rPr lang="en-US" dirty="0"/>
              <a:t>Mediate to prevent and settle industrial disputes;</a:t>
            </a:r>
          </a:p>
          <a:p>
            <a:pPr lvl="1"/>
            <a:r>
              <a:rPr lang="en-US" dirty="0"/>
              <a:t>Conciliate workplace disputes;</a:t>
            </a:r>
          </a:p>
          <a:p>
            <a:pPr lvl="1"/>
            <a:r>
              <a:rPr lang="en-US" dirty="0"/>
              <a:t>Arbitrate disputes that remain unresolved after conciliation; and</a:t>
            </a:r>
          </a:p>
          <a:p>
            <a:pPr lvl="1"/>
            <a:r>
              <a:rPr lang="en-US" dirty="0"/>
              <a:t>Facilitate the establishment of workplace forums and statutory councils.</a:t>
            </a:r>
          </a:p>
        </p:txBody>
      </p:sp>
    </p:spTree>
    <p:extLst>
      <p:ext uri="{BB962C8B-B14F-4D97-AF65-F5344CB8AC3E}">
        <p14:creationId xmlns:p14="http://schemas.microsoft.com/office/powerpoint/2010/main" val="268085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000" dirty="0" smtClean="0"/>
              <a:t>Employment Relations Management</a:t>
            </a:r>
            <a:endParaRPr lang="en-ZA" sz="4000" dirty="0"/>
          </a:p>
        </p:txBody>
      </p:sp>
      <p:pic>
        <p:nvPicPr>
          <p:cNvPr id="1031" name="Picture 7" descr="C:\Users\User\AppData\Local\Microsoft\Windows\Temporary Internet Files\Content.IE5\6UKF2C9Q\Team-Work-Download-PN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27176"/>
            <a:ext cx="6768752" cy="451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400" dirty="0" smtClean="0"/>
              <a:t>The Employment Relationship</a:t>
            </a:r>
            <a:endParaRPr lang="en-ZA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The employment relationship </a:t>
            </a:r>
            <a:r>
              <a:rPr lang="en-US" b="1" dirty="0" smtClean="0"/>
              <a:t>is the </a:t>
            </a:r>
            <a:r>
              <a:rPr lang="en-US" b="1" dirty="0"/>
              <a:t>legal link between employers and employees. </a:t>
            </a:r>
            <a:endParaRPr lang="en-US" b="1" dirty="0" smtClean="0"/>
          </a:p>
          <a:p>
            <a:r>
              <a:rPr lang="en-US" dirty="0" smtClean="0"/>
              <a:t>It </a:t>
            </a:r>
            <a:r>
              <a:rPr lang="en-US" dirty="0"/>
              <a:t>is through the employment relationship, </a:t>
            </a:r>
            <a:r>
              <a:rPr lang="en-US" dirty="0" smtClean="0"/>
              <a:t>that:</a:t>
            </a:r>
          </a:p>
          <a:p>
            <a:pPr lvl="1"/>
            <a:r>
              <a:rPr lang="en-US" dirty="0" smtClean="0"/>
              <a:t>reciprocal </a:t>
            </a:r>
            <a:r>
              <a:rPr lang="en-US" b="1" dirty="0"/>
              <a:t>rights</a:t>
            </a:r>
            <a:r>
              <a:rPr lang="en-US" dirty="0"/>
              <a:t> and </a:t>
            </a:r>
            <a:endParaRPr lang="en-US" dirty="0" smtClean="0"/>
          </a:p>
          <a:p>
            <a:pPr lvl="1"/>
            <a:r>
              <a:rPr lang="en-US" b="1" dirty="0" smtClean="0"/>
              <a:t>obligations</a:t>
            </a:r>
            <a:r>
              <a:rPr lang="en-US" dirty="0" smtClean="0"/>
              <a:t> </a:t>
            </a:r>
            <a:r>
              <a:rPr lang="en-US" dirty="0"/>
              <a:t>are created </a:t>
            </a:r>
            <a:endParaRPr lang="en-US" dirty="0" smtClean="0"/>
          </a:p>
          <a:p>
            <a:pPr lvl="1"/>
            <a:r>
              <a:rPr lang="en-US" dirty="0" smtClean="0"/>
              <a:t>between </a:t>
            </a:r>
            <a:r>
              <a:rPr lang="en-US" dirty="0"/>
              <a:t>the </a:t>
            </a:r>
            <a:r>
              <a:rPr lang="en-US" b="1" dirty="0"/>
              <a:t>employee</a:t>
            </a:r>
            <a:r>
              <a:rPr lang="en-US" dirty="0"/>
              <a:t> and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employer</a:t>
            </a:r>
            <a:endParaRPr lang="en-US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5133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Legislative Framework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Some Acts of relevance:</a:t>
            </a:r>
          </a:p>
          <a:p>
            <a:r>
              <a:rPr lang="en-US" dirty="0" smtClean="0"/>
              <a:t>The </a:t>
            </a:r>
            <a:r>
              <a:rPr lang="en-US" dirty="0"/>
              <a:t>Basic Conditions of Employment Act, 1997 (Act No. 75 or 1997) </a:t>
            </a:r>
          </a:p>
          <a:p>
            <a:r>
              <a:rPr lang="en-US" dirty="0" smtClean="0"/>
              <a:t>Employment </a:t>
            </a:r>
            <a:r>
              <a:rPr lang="en-US" dirty="0"/>
              <a:t>Equity Act, 1998 (Act No. 55 of 1998)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</a:t>
            </a:r>
            <a:r>
              <a:rPr lang="en-US" dirty="0"/>
              <a:t>Relations Act, 1995 (Act No. 66 of 1995)</a:t>
            </a:r>
          </a:p>
          <a:p>
            <a:r>
              <a:rPr lang="en-US" dirty="0" smtClean="0"/>
              <a:t>Skills </a:t>
            </a:r>
            <a:r>
              <a:rPr lang="en-US" dirty="0"/>
              <a:t>Development Act, 1998 (Act No. 97 of 1998</a:t>
            </a:r>
            <a:r>
              <a:rPr lang="en-US" dirty="0" smtClean="0"/>
              <a:t>)</a:t>
            </a:r>
          </a:p>
          <a:p>
            <a:r>
              <a:rPr lang="en-US" dirty="0"/>
              <a:t>The Adult Basic Education and Training Act</a:t>
            </a:r>
          </a:p>
          <a:p>
            <a:r>
              <a:rPr lang="en-US" dirty="0"/>
              <a:t>The Agricultural </a:t>
            </a:r>
            <a:r>
              <a:rPr lang="en-US" dirty="0" err="1"/>
              <a:t>Labour</a:t>
            </a:r>
            <a:r>
              <a:rPr lang="en-US" dirty="0"/>
              <a:t> Act, 1993 (Act No. 147 of 1993</a:t>
            </a:r>
            <a:r>
              <a:rPr lang="en-US" dirty="0" smtClean="0"/>
              <a:t>)</a:t>
            </a:r>
          </a:p>
          <a:p>
            <a:r>
              <a:rPr lang="en-US" dirty="0"/>
              <a:t>Extension of Security of Tenure Act, 1997 (Act No. 62 of 1997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2050" name="Picture 2" descr="C:\Users\User\AppData\Local\Microsoft\Windows\Temporary Internet Files\Content.IE5\IS1NZTQ6\1371446300440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398" y="2780928"/>
            <a:ext cx="3121376" cy="2076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25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Managing Workplace Discipline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r>
              <a:rPr lang="en-US" dirty="0"/>
              <a:t>Discipline in the workplace </a:t>
            </a:r>
            <a:r>
              <a:rPr lang="en-US" dirty="0" smtClean="0"/>
              <a:t>requires: </a:t>
            </a:r>
          </a:p>
          <a:p>
            <a:pPr lvl="1"/>
            <a:r>
              <a:rPr lang="en-US" dirty="0" smtClean="0"/>
              <a:t>Rules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/>
              <a:t>P</a:t>
            </a:r>
            <a:r>
              <a:rPr lang="en-US" dirty="0" smtClean="0"/>
              <a:t>olicies </a:t>
            </a:r>
            <a:r>
              <a:rPr lang="en-US" dirty="0"/>
              <a:t>and </a:t>
            </a:r>
            <a:endParaRPr lang="en-US" dirty="0" smtClean="0"/>
          </a:p>
          <a:p>
            <a:pPr lvl="1"/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That everyone agrees to follow</a:t>
            </a:r>
          </a:p>
          <a:p>
            <a:r>
              <a:rPr lang="en-US" dirty="0" smtClean="0"/>
              <a:t>Discipline is necessary so </a:t>
            </a:r>
            <a:r>
              <a:rPr lang="en-US" dirty="0"/>
              <a:t>that tasks are accomplished in an </a:t>
            </a:r>
            <a:r>
              <a:rPr lang="en-US" dirty="0" err="1"/>
              <a:t>organised</a:t>
            </a:r>
            <a:r>
              <a:rPr lang="en-US" dirty="0"/>
              <a:t> and structured manner.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an employee decides to break any of the rules, or does not follow workplace policies and procedures and consequently </a:t>
            </a:r>
            <a:r>
              <a:rPr lang="en-US" b="1" dirty="0"/>
              <a:t>causes loss of profit or harm to the enterprise</a:t>
            </a:r>
            <a:r>
              <a:rPr lang="en-US" dirty="0"/>
              <a:t>, then disciplinary action may be required. </a:t>
            </a:r>
            <a:endParaRPr lang="en-US" dirty="0" smtClean="0"/>
          </a:p>
          <a:p>
            <a:r>
              <a:rPr lang="en-US" dirty="0" smtClean="0"/>
              <a:t>Every </a:t>
            </a:r>
            <a:r>
              <a:rPr lang="en-US" dirty="0"/>
              <a:t>workplace should also have a disciplinary </a:t>
            </a:r>
            <a:r>
              <a:rPr lang="en-US" b="1" dirty="0"/>
              <a:t>procedure</a:t>
            </a:r>
            <a:r>
              <a:rPr lang="en-US" dirty="0"/>
              <a:t> in place, so that the problem can be sorted out in a fair and just manner.</a:t>
            </a:r>
          </a:p>
        </p:txBody>
      </p:sp>
    </p:spTree>
    <p:extLst>
      <p:ext uri="{BB962C8B-B14F-4D97-AF65-F5344CB8AC3E}">
        <p14:creationId xmlns:p14="http://schemas.microsoft.com/office/powerpoint/2010/main" val="26755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Employee Code of Conduct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An Employee shall:</a:t>
            </a:r>
          </a:p>
          <a:p>
            <a:pPr lvl="0"/>
            <a:r>
              <a:rPr lang="en-US" dirty="0"/>
              <a:t>P</a:t>
            </a:r>
            <a:r>
              <a:rPr lang="en-US" dirty="0" smtClean="0"/>
              <a:t>erform </a:t>
            </a:r>
            <a:r>
              <a:rPr lang="en-US" dirty="0"/>
              <a:t>his duties in a responsible and diligent </a:t>
            </a:r>
            <a:r>
              <a:rPr lang="en-US" dirty="0" smtClean="0"/>
              <a:t>manner </a:t>
            </a:r>
            <a:endParaRPr lang="en-US" dirty="0"/>
          </a:p>
          <a:p>
            <a:pPr lvl="0"/>
            <a:r>
              <a:rPr lang="en-US" dirty="0"/>
              <a:t>P</a:t>
            </a:r>
            <a:r>
              <a:rPr lang="en-US" dirty="0" smtClean="0"/>
              <a:t>rotect </a:t>
            </a:r>
            <a:r>
              <a:rPr lang="en-US" dirty="0"/>
              <a:t>and promote the interests of the company at all times to the best of his ability with due regard to the interests of management and his fellow </a:t>
            </a:r>
            <a:r>
              <a:rPr lang="en-US" dirty="0" smtClean="0"/>
              <a:t>employees </a:t>
            </a:r>
            <a:endParaRPr lang="en-US" dirty="0"/>
          </a:p>
          <a:p>
            <a:pPr lvl="0"/>
            <a:r>
              <a:rPr lang="en-US" dirty="0"/>
              <a:t>O</a:t>
            </a:r>
            <a:r>
              <a:rPr lang="en-US" dirty="0" smtClean="0"/>
              <a:t>bey </a:t>
            </a:r>
            <a:r>
              <a:rPr lang="en-US" dirty="0"/>
              <a:t>and execute with due care and skill reasonable instructions which are given to </a:t>
            </a:r>
            <a:r>
              <a:rPr lang="en-US" dirty="0" smtClean="0"/>
              <a:t>him </a:t>
            </a:r>
            <a:endParaRPr lang="en-US" dirty="0"/>
          </a:p>
          <a:p>
            <a:pPr lvl="0"/>
            <a:r>
              <a:rPr lang="en-US" dirty="0"/>
              <a:t>O</a:t>
            </a:r>
            <a:r>
              <a:rPr lang="en-US" dirty="0" smtClean="0"/>
              <a:t>bserve </a:t>
            </a:r>
            <a:r>
              <a:rPr lang="en-US" dirty="0"/>
              <a:t>the company’s normal hours of </a:t>
            </a:r>
            <a:r>
              <a:rPr lang="en-US" dirty="0" smtClean="0"/>
              <a:t>work </a:t>
            </a:r>
            <a:endParaRPr lang="en-US" dirty="0"/>
          </a:p>
          <a:p>
            <a:pPr lvl="0"/>
            <a:r>
              <a:rPr lang="en-US" dirty="0"/>
              <a:t>O</a:t>
            </a:r>
            <a:r>
              <a:rPr lang="en-US" dirty="0" smtClean="0"/>
              <a:t>bserve </a:t>
            </a:r>
            <a:r>
              <a:rPr lang="en-US" dirty="0"/>
              <a:t>the safety rules and regulations prescribed by management and by </a:t>
            </a:r>
            <a:r>
              <a:rPr lang="en-US" dirty="0" smtClean="0"/>
              <a:t>law</a:t>
            </a:r>
            <a:endParaRPr lang="en-US" dirty="0"/>
          </a:p>
          <a:p>
            <a:pPr lvl="0"/>
            <a:r>
              <a:rPr lang="en-US" dirty="0"/>
              <a:t>K</a:t>
            </a:r>
            <a:r>
              <a:rPr lang="en-US" dirty="0" smtClean="0"/>
              <a:t>eep </a:t>
            </a:r>
            <a:r>
              <a:rPr lang="en-US" dirty="0"/>
              <a:t>his vehicle, utensils, equipment and work place in a good, neat and tidy order and </a:t>
            </a:r>
            <a:r>
              <a:rPr lang="en-US" dirty="0" smtClean="0"/>
              <a:t>condition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94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Employee Code of Conduct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An Employee shall (cont.):</a:t>
            </a:r>
          </a:p>
          <a:p>
            <a:pPr lvl="0"/>
            <a:r>
              <a:rPr lang="en-US" dirty="0"/>
              <a:t>W</a:t>
            </a:r>
            <a:r>
              <a:rPr lang="en-US" dirty="0" smtClean="0"/>
              <a:t>ear </a:t>
            </a:r>
            <a:r>
              <a:rPr lang="en-US" dirty="0"/>
              <a:t>the prescribed clothing and safety </a:t>
            </a:r>
            <a:r>
              <a:rPr lang="en-US" dirty="0" smtClean="0"/>
              <a:t>apparel </a:t>
            </a:r>
            <a:endParaRPr lang="en-US" dirty="0"/>
          </a:p>
          <a:p>
            <a:pPr lvl="0"/>
            <a:r>
              <a:rPr lang="en-US" dirty="0"/>
              <a:t>P</a:t>
            </a:r>
            <a:r>
              <a:rPr lang="en-US" dirty="0" smtClean="0"/>
              <a:t>romptly </a:t>
            </a:r>
            <a:r>
              <a:rPr lang="en-US" dirty="0"/>
              <a:t>report damage to the property of the </a:t>
            </a:r>
            <a:r>
              <a:rPr lang="en-US" dirty="0" smtClean="0"/>
              <a:t>company </a:t>
            </a:r>
            <a:endParaRPr lang="en-US" dirty="0"/>
          </a:p>
          <a:p>
            <a:pPr lvl="0"/>
            <a:r>
              <a:rPr lang="en-US" dirty="0"/>
              <a:t>T</a:t>
            </a:r>
            <a:r>
              <a:rPr lang="en-US" dirty="0" smtClean="0"/>
              <a:t>ake </a:t>
            </a:r>
            <a:r>
              <a:rPr lang="en-US" dirty="0"/>
              <a:t>all steps to ensure that no shortage in stock, materials or cash </a:t>
            </a:r>
            <a:r>
              <a:rPr lang="en-US" dirty="0" smtClean="0"/>
              <a:t>occurs</a:t>
            </a:r>
            <a:endParaRPr lang="en-US" dirty="0"/>
          </a:p>
          <a:p>
            <a:pPr lvl="0"/>
            <a:r>
              <a:rPr lang="en-US" dirty="0"/>
              <a:t>C</a:t>
            </a:r>
            <a:r>
              <a:rPr lang="en-US" dirty="0" smtClean="0"/>
              <a:t>hange </a:t>
            </a:r>
            <a:r>
              <a:rPr lang="en-US" dirty="0"/>
              <a:t>into working clothing before he clocks </a:t>
            </a:r>
            <a:r>
              <a:rPr lang="en-US" dirty="0" smtClean="0"/>
              <a:t>in </a:t>
            </a:r>
            <a:endParaRPr lang="en-US" dirty="0"/>
          </a:p>
          <a:p>
            <a:pPr lvl="0"/>
            <a:r>
              <a:rPr lang="en-US" dirty="0"/>
              <a:t>B</a:t>
            </a:r>
            <a:r>
              <a:rPr lang="en-US" dirty="0" smtClean="0"/>
              <a:t>e </a:t>
            </a:r>
            <a:r>
              <a:rPr lang="en-US" dirty="0"/>
              <a:t>at his station of work at the commencing time of </a:t>
            </a:r>
            <a:r>
              <a:rPr lang="en-US" dirty="0" smtClean="0"/>
              <a:t>work</a:t>
            </a:r>
            <a:endParaRPr lang="en-US" dirty="0"/>
          </a:p>
          <a:p>
            <a:pPr lvl="0"/>
            <a:r>
              <a:rPr lang="en-US" dirty="0"/>
              <a:t>R</a:t>
            </a:r>
            <a:r>
              <a:rPr lang="en-US" dirty="0" smtClean="0"/>
              <a:t>eport </a:t>
            </a:r>
            <a:r>
              <a:rPr lang="en-US" dirty="0"/>
              <a:t>immediately to the production manager (and in his absence the general manager) any injury which occurs at the workplace.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426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Employee Code of Conduct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An Employee shall not :</a:t>
            </a:r>
          </a:p>
          <a:p>
            <a:pPr lvl="0"/>
            <a:r>
              <a:rPr lang="en-US" dirty="0"/>
              <a:t>C</a:t>
            </a:r>
            <a:r>
              <a:rPr lang="en-US" dirty="0" smtClean="0"/>
              <a:t>ommit </a:t>
            </a:r>
            <a:r>
              <a:rPr lang="en-US" dirty="0"/>
              <a:t>any act or be guilty of any omission which undermines the industrial peace, growth or stability of the company or the maintenance and promotion of sound employee/management </a:t>
            </a:r>
            <a:r>
              <a:rPr lang="en-US" dirty="0" smtClean="0"/>
              <a:t>relationships </a:t>
            </a:r>
            <a:endParaRPr lang="en-US" dirty="0"/>
          </a:p>
          <a:p>
            <a:pPr lvl="0"/>
            <a:r>
              <a:rPr lang="en-US" dirty="0"/>
              <a:t>A</a:t>
            </a:r>
            <a:r>
              <a:rPr lang="en-US" dirty="0" smtClean="0"/>
              <a:t>bsent </a:t>
            </a:r>
            <a:r>
              <a:rPr lang="en-US" dirty="0"/>
              <a:t>himself from work without just </a:t>
            </a:r>
            <a:r>
              <a:rPr lang="en-US" dirty="0" smtClean="0"/>
              <a:t>cause </a:t>
            </a:r>
            <a:endParaRPr lang="en-US" dirty="0"/>
          </a:p>
          <a:p>
            <a:pPr lvl="0"/>
            <a:r>
              <a:rPr lang="en-US" dirty="0"/>
              <a:t>R</a:t>
            </a:r>
            <a:r>
              <a:rPr lang="en-US" dirty="0" smtClean="0"/>
              <a:t>eport </a:t>
            </a:r>
            <a:r>
              <a:rPr lang="en-US" dirty="0"/>
              <a:t>for duty under the influence of alcohol or </a:t>
            </a:r>
            <a:r>
              <a:rPr lang="en-US" dirty="0" smtClean="0"/>
              <a:t>drugs </a:t>
            </a:r>
            <a:endParaRPr lang="en-US" dirty="0"/>
          </a:p>
          <a:p>
            <a:pPr lvl="0"/>
            <a:r>
              <a:rPr lang="en-US" dirty="0"/>
              <a:t>M</a:t>
            </a:r>
            <a:r>
              <a:rPr lang="en-US" dirty="0" smtClean="0"/>
              <a:t>ake </a:t>
            </a:r>
            <a:r>
              <a:rPr lang="en-US" dirty="0"/>
              <a:t>use of drugs or consume intoxicating liquor whilst on duty or during breaks in the course of working </a:t>
            </a:r>
            <a:r>
              <a:rPr lang="en-US" dirty="0" smtClean="0"/>
              <a:t>hours </a:t>
            </a:r>
            <a:endParaRPr lang="en-US" dirty="0"/>
          </a:p>
          <a:p>
            <a:pPr lvl="0"/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or be in </a:t>
            </a:r>
            <a:r>
              <a:rPr lang="en-US" dirty="0" err="1"/>
              <a:t>unauthorised</a:t>
            </a:r>
            <a:r>
              <a:rPr lang="en-US" dirty="0"/>
              <a:t> possession of a dangerous </a:t>
            </a:r>
            <a:r>
              <a:rPr lang="en-US" dirty="0" smtClean="0"/>
              <a:t>weapon </a:t>
            </a:r>
            <a:endParaRPr lang="en-US" dirty="0"/>
          </a:p>
          <a:p>
            <a:pPr lvl="0"/>
            <a:r>
              <a:rPr lang="en-US" dirty="0"/>
              <a:t>W</a:t>
            </a:r>
            <a:r>
              <a:rPr lang="en-US" dirty="0" smtClean="0"/>
              <a:t>illfully </a:t>
            </a:r>
            <a:r>
              <a:rPr lang="en-US" dirty="0"/>
              <a:t>or deliberately damage or cause destruction to or attempt to damage or destroy the property of the </a:t>
            </a:r>
            <a:r>
              <a:rPr lang="en-US" dirty="0" smtClean="0"/>
              <a:t>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7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100" dirty="0" smtClean="0"/>
              <a:t>Employee Code of Conduct (cont.)</a:t>
            </a:r>
            <a:endParaRPr lang="en-ZA" sz="41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An Employee shall not  (cont.):</a:t>
            </a:r>
          </a:p>
          <a:p>
            <a:pPr lvl="0"/>
            <a:r>
              <a:rPr lang="en-US" dirty="0"/>
              <a:t>E</a:t>
            </a:r>
            <a:r>
              <a:rPr lang="en-US" dirty="0" smtClean="0"/>
              <a:t>mbark </a:t>
            </a:r>
            <a:r>
              <a:rPr lang="en-US" dirty="0"/>
              <a:t>upon or be involved in or conspire to commit any act of industrial sabotage or </a:t>
            </a:r>
            <a:r>
              <a:rPr lang="en-US" dirty="0" smtClean="0"/>
              <a:t>espionage </a:t>
            </a:r>
            <a:endParaRPr lang="en-US" dirty="0"/>
          </a:p>
          <a:p>
            <a:pPr lvl="0"/>
            <a:r>
              <a:rPr lang="en-US" dirty="0"/>
              <a:t>A</a:t>
            </a:r>
            <a:r>
              <a:rPr lang="en-US" dirty="0" smtClean="0"/>
              <a:t>bsent </a:t>
            </a:r>
            <a:r>
              <a:rPr lang="en-US" dirty="0"/>
              <a:t>himself from work without permission and in the case of absence on account of illness the failure to present a valid doctor’s or registered hospital certificate which certifies and justifies such </a:t>
            </a:r>
            <a:r>
              <a:rPr lang="en-US" dirty="0" smtClean="0"/>
              <a:t>absence</a:t>
            </a:r>
            <a:endParaRPr lang="en-US" dirty="0"/>
          </a:p>
          <a:p>
            <a:pPr lvl="0"/>
            <a:r>
              <a:rPr lang="en-US" dirty="0"/>
              <a:t>C</a:t>
            </a:r>
            <a:r>
              <a:rPr lang="en-US" dirty="0" smtClean="0"/>
              <a:t>ommit </a:t>
            </a:r>
            <a:r>
              <a:rPr lang="en-US" dirty="0"/>
              <a:t>or attempt to commit theft, fraud or </a:t>
            </a:r>
            <a:r>
              <a:rPr lang="en-US" dirty="0" smtClean="0"/>
              <a:t>forgery</a:t>
            </a:r>
            <a:endParaRPr lang="en-US" dirty="0"/>
          </a:p>
          <a:p>
            <a:pPr lvl="0"/>
            <a:r>
              <a:rPr lang="en-US" dirty="0"/>
              <a:t>B</a:t>
            </a:r>
            <a:r>
              <a:rPr lang="en-US" dirty="0" smtClean="0"/>
              <a:t>e </a:t>
            </a:r>
            <a:r>
              <a:rPr lang="en-US" dirty="0"/>
              <a:t>in </a:t>
            </a:r>
            <a:r>
              <a:rPr lang="en-US" dirty="0" err="1"/>
              <a:t>unauthorised</a:t>
            </a:r>
            <a:r>
              <a:rPr lang="en-US" dirty="0"/>
              <a:t> possession of property of the company or any other </a:t>
            </a:r>
            <a:r>
              <a:rPr lang="en-US" dirty="0" smtClean="0"/>
              <a:t>person</a:t>
            </a:r>
            <a:endParaRPr lang="en-US" dirty="0"/>
          </a:p>
          <a:p>
            <a:pPr lvl="0"/>
            <a:r>
              <a:rPr lang="en-US" dirty="0"/>
              <a:t>F</a:t>
            </a:r>
            <a:r>
              <a:rPr lang="en-US" dirty="0" smtClean="0"/>
              <a:t>ight </a:t>
            </a:r>
            <a:r>
              <a:rPr lang="en-US" dirty="0"/>
              <a:t>with or assault a fellow employee or attempt to do </a:t>
            </a:r>
            <a:r>
              <a:rPr lang="en-US" dirty="0" smtClean="0"/>
              <a:t>so </a:t>
            </a:r>
            <a:endParaRPr lang="en-US" dirty="0"/>
          </a:p>
          <a:p>
            <a:pPr lvl="0"/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abusive or insulting </a:t>
            </a:r>
            <a:r>
              <a:rPr lang="en-US" dirty="0" smtClean="0"/>
              <a:t>language </a:t>
            </a:r>
            <a:endParaRPr lang="en-US" dirty="0"/>
          </a:p>
          <a:p>
            <a:pPr lvl="0"/>
            <a:r>
              <a:rPr lang="en-US" dirty="0"/>
              <a:t>C</a:t>
            </a:r>
            <a:r>
              <a:rPr lang="en-US" dirty="0" smtClean="0"/>
              <a:t>lock </a:t>
            </a:r>
            <a:r>
              <a:rPr lang="en-US" dirty="0"/>
              <a:t>in any employee or allow an employee to clock in on his </a:t>
            </a:r>
            <a:r>
              <a:rPr lang="en-US" dirty="0" smtClean="0"/>
              <a:t>behalf 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hange </a:t>
            </a:r>
            <a:r>
              <a:rPr lang="en-US" dirty="0"/>
              <a:t>from working clothing before the sounding of the hooter in respect thereof.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95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9B587A-5CD5-47DD-A1D2-44B7261223BD}"/>
</file>

<file path=customXml/itemProps2.xml><?xml version="1.0" encoding="utf-8"?>
<ds:datastoreItem xmlns:ds="http://schemas.openxmlformats.org/officeDocument/2006/customXml" ds:itemID="{EA3D09B0-5556-464A-A636-341823595D0A}"/>
</file>

<file path=customXml/itemProps3.xml><?xml version="1.0" encoding="utf-8"?>
<ds:datastoreItem xmlns:ds="http://schemas.openxmlformats.org/officeDocument/2006/customXml" ds:itemID="{C4B5E75B-8864-4F81-AEDA-79C757A9CEB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4486</TotalTime>
  <Words>1597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Employment Relations Management</vt:lpstr>
      <vt:lpstr>The Employment Relationship</vt:lpstr>
      <vt:lpstr>Legislative Framework</vt:lpstr>
      <vt:lpstr>Managing Workplace Discipline</vt:lpstr>
      <vt:lpstr>Employee Code of Conduct</vt:lpstr>
      <vt:lpstr>Employee Code of Conduct (cont.)</vt:lpstr>
      <vt:lpstr>Employee Code of Conduct (cont.)</vt:lpstr>
      <vt:lpstr>Employee Code of Conduct (cont.)</vt:lpstr>
      <vt:lpstr>Disciplinary Principles and Procedures</vt:lpstr>
      <vt:lpstr>Managing Workplace Conflict and Grievances</vt:lpstr>
      <vt:lpstr>Managing Capacity Related Problems</vt:lpstr>
      <vt:lpstr>Managing Capacity Related Problems (cont.)</vt:lpstr>
      <vt:lpstr>Managing Capacity Related Problems (cont.)</vt:lpstr>
      <vt:lpstr>Capacity Requirement Planning</vt:lpstr>
      <vt:lpstr>Organised Labour</vt:lpstr>
      <vt:lpstr>Organised Labour - NEDLAC</vt:lpstr>
      <vt:lpstr>Organised Labour – NEDLAC (cont.)</vt:lpstr>
      <vt:lpstr>Organised Labour – CCMA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183</cp:revision>
  <dcterms:created xsi:type="dcterms:W3CDTF">2016-11-15T07:03:29Z</dcterms:created>
  <dcterms:modified xsi:type="dcterms:W3CDTF">2019-05-16T09:13:02Z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