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11.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403" r:id="rId4"/>
    <p:sldId id="426" r:id="rId5"/>
    <p:sldId id="427" r:id="rId6"/>
    <p:sldId id="404" r:id="rId7"/>
    <p:sldId id="384" r:id="rId8"/>
    <p:sldId id="385" r:id="rId9"/>
    <p:sldId id="428" r:id="rId10"/>
    <p:sldId id="413" r:id="rId11"/>
    <p:sldId id="429" r:id="rId12"/>
    <p:sldId id="414" r:id="rId13"/>
    <p:sldId id="415" r:id="rId14"/>
    <p:sldId id="416" r:id="rId15"/>
    <p:sldId id="417" r:id="rId16"/>
    <p:sldId id="430" r:id="rId17"/>
    <p:sldId id="418" r:id="rId18"/>
    <p:sldId id="419" r:id="rId19"/>
    <p:sldId id="420" r:id="rId20"/>
    <p:sldId id="421" r:id="rId21"/>
    <p:sldId id="432" r:id="rId22"/>
    <p:sldId id="431" r:id="rId23"/>
    <p:sldId id="422" r:id="rId24"/>
    <p:sldId id="423" r:id="rId25"/>
    <p:sldId id="433" r:id="rId26"/>
    <p:sldId id="434" r:id="rId27"/>
    <p:sldId id="424" r:id="rId28"/>
    <p:sldId id="435" r:id="rId29"/>
    <p:sldId id="425" r:id="rId30"/>
    <p:sldId id="43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75" autoAdjust="0"/>
    <p:restoredTop sz="94582" autoAdjust="0"/>
  </p:normalViewPr>
  <p:slideViewPr>
    <p:cSldViewPr>
      <p:cViewPr varScale="1">
        <p:scale>
          <a:sx n="61" d="100"/>
          <a:sy n="61" d="100"/>
        </p:scale>
        <p:origin x="-25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5544616" cy="1754326"/>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600" b="1" dirty="0" smtClean="0">
                <a:solidFill>
                  <a:srgbClr val="C00000"/>
                </a:solidFill>
                <a:latin typeface="+mj-lt"/>
              </a:rPr>
              <a:t>NQF 5: OCCUPATIONAL CERTIFICATE: SUGAR PROCESSING CONTROLLER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2019/05/16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2019/05/16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2019/05/16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2019/05/16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2019/05/16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2019/05/16</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2996952"/>
            <a:ext cx="7056784" cy="2232248"/>
          </a:xfrm>
          <a:prstGeom prst="rect">
            <a:avLst/>
          </a:prstGeom>
          <a:solidFill>
            <a:schemeClr val="bg1">
              <a:lumMod val="85000"/>
            </a:schemeClr>
          </a:solidFill>
          <a:scene3d>
            <a:camera prst="orthographicFront"/>
            <a:lightRig rig="threePt" dir="t"/>
          </a:scene3d>
          <a:sp3d>
            <a:bevelT/>
          </a:sp3d>
        </p:spPr>
        <p:txBody>
          <a:bodyPr>
            <a:normAutofit lnSpcReduction="1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r>
              <a:rPr lang="en-US" sz="2800" dirty="0" smtClean="0">
                <a:solidFill>
                  <a:srgbClr val="C0504D">
                    <a:lumMod val="75000"/>
                  </a:srgbClr>
                </a:solidFill>
              </a:rPr>
              <a:t>KNOWLEDGE COMPONENT: MODULE 11: OPERATIONS MANAGEMENT: KNOWLEDGE TOPIC </a:t>
            </a:r>
            <a:r>
              <a:rPr lang="en-US" sz="2800" dirty="0" smtClean="0">
                <a:solidFill>
                  <a:srgbClr val="C0504D">
                    <a:lumMod val="75000"/>
                  </a:srgbClr>
                </a:solidFill>
              </a:rPr>
              <a:t>3: FINANCIAL MANAGEMENT CONCEPTS</a:t>
            </a:r>
            <a:endParaRPr lang="en-US" sz="2800" dirty="0" smtClean="0">
              <a:solidFill>
                <a:srgbClr val="C0504D">
                  <a:lumMod val="75000"/>
                </a:srgbClr>
              </a:solidFill>
            </a:endParaRPr>
          </a:p>
          <a:p>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100" dirty="0"/>
              <a:t>Cost Estimates and Calculations (cont.)</a:t>
            </a:r>
            <a:endParaRPr lang="en-ZA" sz="41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70000" lnSpcReduction="20000"/>
          </a:bodyPr>
          <a:lstStyle/>
          <a:p>
            <a:pPr marL="0" indent="0">
              <a:buNone/>
            </a:pPr>
            <a:r>
              <a:rPr lang="en-US" sz="3700" b="1" dirty="0" smtClean="0"/>
              <a:t>Direct versus Indirect costs</a:t>
            </a:r>
          </a:p>
          <a:p>
            <a:r>
              <a:rPr lang="en-US" sz="3300" dirty="0" smtClean="0"/>
              <a:t>Indirect</a:t>
            </a:r>
            <a:r>
              <a:rPr lang="en-US" sz="3300" dirty="0"/>
              <a:t>, or overhead, costs are those which cannot be directly linked to the production of the product that the Sugar Mill sells. </a:t>
            </a:r>
            <a:endParaRPr lang="en-US" sz="3300" dirty="0" smtClean="0"/>
          </a:p>
          <a:p>
            <a:r>
              <a:rPr lang="en-US" sz="3300" dirty="0" smtClean="0"/>
              <a:t>Examples </a:t>
            </a:r>
            <a:r>
              <a:rPr lang="en-US" sz="3300" dirty="0"/>
              <a:t>of overhead costs are rent, water and electricity, building maintenance, insurance, administration and management salaries, stationery, levies, accounting fees, bank charges, etc. </a:t>
            </a:r>
            <a:endParaRPr lang="en-US" sz="3300" dirty="0" smtClean="0"/>
          </a:p>
          <a:p>
            <a:r>
              <a:rPr lang="en-US" sz="3300" dirty="0" smtClean="0"/>
              <a:t>Indirect </a:t>
            </a:r>
            <a:r>
              <a:rPr lang="en-US" sz="3300" dirty="0"/>
              <a:t>costs stay the same, no matter how much of the product is being produced or how much income is being generated from product sales. </a:t>
            </a:r>
            <a:endParaRPr lang="en-US" sz="3300" dirty="0" smtClean="0"/>
          </a:p>
          <a:p>
            <a:r>
              <a:rPr lang="en-US" sz="3300" dirty="0" smtClean="0"/>
              <a:t>For </a:t>
            </a:r>
            <a:r>
              <a:rPr lang="en-US" sz="3300" dirty="0"/>
              <a:t>example, salaries for management and administration staff must still be paid, whether the factory has a lot of product to sell that will generate a lot of income, or whether there has been production failures and very little income</a:t>
            </a:r>
            <a:r>
              <a:rPr lang="en-US" sz="3300" dirty="0" smtClean="0"/>
              <a:t>.</a:t>
            </a:r>
            <a:endParaRPr lang="en-US" sz="3300" dirty="0"/>
          </a:p>
        </p:txBody>
      </p:sp>
    </p:spTree>
    <p:extLst>
      <p:ext uri="{BB962C8B-B14F-4D97-AF65-F5344CB8AC3E}">
        <p14:creationId xmlns:p14="http://schemas.microsoft.com/office/powerpoint/2010/main" val="2094267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100" dirty="0"/>
              <a:t>Cost Estimates and Calculations (cont.)</a:t>
            </a:r>
            <a:endParaRPr lang="en-ZA" sz="41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marL="0" indent="0">
              <a:buNone/>
            </a:pPr>
            <a:r>
              <a:rPr lang="en-US" b="1" dirty="0"/>
              <a:t>Direct versus Indirect </a:t>
            </a:r>
            <a:r>
              <a:rPr lang="en-US" b="1" dirty="0" smtClean="0"/>
              <a:t>costs (cont.)</a:t>
            </a:r>
            <a:endParaRPr lang="en-US" dirty="0" smtClean="0"/>
          </a:p>
          <a:p>
            <a:r>
              <a:rPr lang="en-US" dirty="0" smtClean="0"/>
              <a:t>Direct </a:t>
            </a:r>
            <a:r>
              <a:rPr lang="en-US" dirty="0"/>
              <a:t>costs are directly related to the production of the product that generates the income. </a:t>
            </a:r>
            <a:endParaRPr lang="en-US" dirty="0" smtClean="0"/>
          </a:p>
          <a:p>
            <a:r>
              <a:rPr lang="en-US" dirty="0"/>
              <a:t>I</a:t>
            </a:r>
            <a:r>
              <a:rPr lang="en-US" dirty="0" smtClean="0"/>
              <a:t>ncludes </a:t>
            </a:r>
            <a:r>
              <a:rPr lang="en-US" dirty="0"/>
              <a:t>costs such as production salaries, chemicals, protective clothing, tools and equipment, packaging costs, fuel for logistics, etc. </a:t>
            </a:r>
            <a:endParaRPr lang="en-US" dirty="0" smtClean="0"/>
          </a:p>
          <a:p>
            <a:r>
              <a:rPr lang="en-US" dirty="0" smtClean="0"/>
              <a:t>Direct </a:t>
            </a:r>
            <a:r>
              <a:rPr lang="en-US" dirty="0"/>
              <a:t>costs can vary depending on the amount of product produced. </a:t>
            </a:r>
            <a:endParaRPr lang="en-US" dirty="0" smtClean="0"/>
          </a:p>
          <a:p>
            <a:r>
              <a:rPr lang="en-US" dirty="0" smtClean="0"/>
              <a:t>If </a:t>
            </a:r>
            <a:r>
              <a:rPr lang="en-US" dirty="0"/>
              <a:t>we use the example above, packaging costs and chemical costs will depend on the amount of product processed, and will be lower when less product is being produced</a:t>
            </a:r>
            <a:r>
              <a:rPr lang="en-US" dirty="0" smtClean="0"/>
              <a:t>.</a:t>
            </a:r>
          </a:p>
          <a:p>
            <a:r>
              <a:rPr lang="en-US" dirty="0"/>
              <a:t>Equipment (not production tools) and infrastructure are not seen as either direct or indirect costs, but is called capital expenditure</a:t>
            </a:r>
            <a:r>
              <a:rPr lang="en-US" dirty="0" smtClean="0"/>
              <a:t>.</a:t>
            </a:r>
            <a:endParaRPr lang="en-US" dirty="0"/>
          </a:p>
        </p:txBody>
      </p:sp>
    </p:spTree>
    <p:extLst>
      <p:ext uri="{BB962C8B-B14F-4D97-AF65-F5344CB8AC3E}">
        <p14:creationId xmlns:p14="http://schemas.microsoft.com/office/powerpoint/2010/main" val="13906836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The Income Statement</a:t>
            </a:r>
            <a:endParaRPr lang="en-ZA" sz="48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77500" lnSpcReduction="20000"/>
          </a:bodyPr>
          <a:lstStyle/>
          <a:p>
            <a:r>
              <a:rPr lang="en-US" dirty="0"/>
              <a:t>The income statement captures all the income and expenditure information of the enterprise and from these basic records the following figures can be calculated:</a:t>
            </a:r>
          </a:p>
          <a:p>
            <a:pPr lvl="1"/>
            <a:r>
              <a:rPr lang="en-US" dirty="0"/>
              <a:t>Gross Value of Production (for each division of the enterprise)</a:t>
            </a:r>
          </a:p>
          <a:p>
            <a:pPr lvl="1"/>
            <a:r>
              <a:rPr lang="en-US" dirty="0"/>
              <a:t>Directly </a:t>
            </a:r>
            <a:r>
              <a:rPr lang="en-US" dirty="0" err="1"/>
              <a:t>allocatable</a:t>
            </a:r>
            <a:r>
              <a:rPr lang="en-US" dirty="0"/>
              <a:t> variable cost (of each division of the enterprise)</a:t>
            </a:r>
          </a:p>
          <a:p>
            <a:pPr lvl="1"/>
            <a:r>
              <a:rPr lang="en-US" dirty="0"/>
              <a:t>Sundry factory income</a:t>
            </a:r>
          </a:p>
          <a:p>
            <a:pPr lvl="1"/>
            <a:r>
              <a:rPr lang="en-US" dirty="0"/>
              <a:t>Gross margins (of each division of the enterprise)</a:t>
            </a:r>
          </a:p>
          <a:p>
            <a:pPr lvl="1"/>
            <a:r>
              <a:rPr lang="en-US" dirty="0"/>
              <a:t>Overhead costs</a:t>
            </a:r>
          </a:p>
          <a:p>
            <a:pPr lvl="1"/>
            <a:r>
              <a:rPr lang="en-US" dirty="0"/>
              <a:t>External factor costs (e.g. interest paid on borrowed capital, cost of hired equipment)</a:t>
            </a:r>
          </a:p>
          <a:p>
            <a:pPr lvl="1"/>
            <a:r>
              <a:rPr lang="en-US" dirty="0"/>
              <a:t>Net increase in value of assets over liabilities due to non-production activities (A)</a:t>
            </a:r>
          </a:p>
        </p:txBody>
      </p:sp>
    </p:spTree>
    <p:extLst>
      <p:ext uri="{BB962C8B-B14F-4D97-AF65-F5344CB8AC3E}">
        <p14:creationId xmlns:p14="http://schemas.microsoft.com/office/powerpoint/2010/main" val="40346707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The Income Statement</a:t>
            </a:r>
            <a:r>
              <a:rPr lang="en-ZA" sz="4100" dirty="0" smtClean="0"/>
              <a:t> </a:t>
            </a:r>
            <a:r>
              <a:rPr lang="en-ZA" sz="4100" dirty="0" smtClean="0"/>
              <a:t>(cont.)</a:t>
            </a:r>
            <a:endParaRPr lang="en-ZA" sz="41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r>
              <a:rPr lang="en-US" dirty="0"/>
              <a:t>Using the above figures the following figures can be calculated:</a:t>
            </a:r>
          </a:p>
          <a:p>
            <a:pPr lvl="1"/>
            <a:r>
              <a:rPr lang="en-US" dirty="0"/>
              <a:t>Gross Value of Production for the factory</a:t>
            </a:r>
          </a:p>
          <a:p>
            <a:pPr lvl="1"/>
            <a:r>
              <a:rPr lang="en-US" dirty="0"/>
              <a:t>Total directly </a:t>
            </a:r>
            <a:r>
              <a:rPr lang="en-US" dirty="0" err="1"/>
              <a:t>allocatable</a:t>
            </a:r>
            <a:r>
              <a:rPr lang="en-US" dirty="0"/>
              <a:t> variable costs</a:t>
            </a:r>
          </a:p>
          <a:p>
            <a:pPr lvl="1"/>
            <a:r>
              <a:rPr lang="en-US" dirty="0"/>
              <a:t>Total Gross Margin for the factory</a:t>
            </a:r>
          </a:p>
          <a:p>
            <a:pPr lvl="1"/>
            <a:r>
              <a:rPr lang="en-US" dirty="0"/>
              <a:t>Net Factory Income (NFI) – (B)</a:t>
            </a:r>
          </a:p>
          <a:p>
            <a:pPr lvl="1"/>
            <a:r>
              <a:rPr lang="en-US" dirty="0"/>
              <a:t>Factory Profit or Loss (NFP) – (C)</a:t>
            </a:r>
          </a:p>
          <a:p>
            <a:pPr lvl="1"/>
            <a:r>
              <a:rPr lang="en-US" dirty="0"/>
              <a:t>Growth in Net worth (D</a:t>
            </a:r>
            <a:r>
              <a:rPr lang="en-US" dirty="0" smtClean="0"/>
              <a:t>)</a:t>
            </a:r>
            <a:endParaRPr lang="en-US" dirty="0"/>
          </a:p>
        </p:txBody>
      </p:sp>
    </p:spTree>
    <p:extLst>
      <p:ext uri="{BB962C8B-B14F-4D97-AF65-F5344CB8AC3E}">
        <p14:creationId xmlns:p14="http://schemas.microsoft.com/office/powerpoint/2010/main" val="1449523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Cash Flow Budgets</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85000" lnSpcReduction="20000"/>
          </a:bodyPr>
          <a:lstStyle/>
          <a:p>
            <a:r>
              <a:rPr lang="en-ZA" dirty="0"/>
              <a:t>A cash flow budget is used to determine the future cash flow for a specific business and is thus an important planning tool. </a:t>
            </a:r>
            <a:endParaRPr lang="en-ZA" dirty="0" smtClean="0"/>
          </a:p>
          <a:p>
            <a:r>
              <a:rPr lang="en-ZA" dirty="0" smtClean="0"/>
              <a:t>When </a:t>
            </a:r>
            <a:r>
              <a:rPr lang="en-ZA" dirty="0"/>
              <a:t>planning the next few years of your operation, a cash flow budget will assist you to determine:</a:t>
            </a:r>
            <a:endParaRPr lang="en-US" dirty="0"/>
          </a:p>
          <a:p>
            <a:pPr lvl="1"/>
            <a:r>
              <a:rPr lang="en-ZA" dirty="0"/>
              <a:t>When you should expect income (based on seasonality of your enterprise) and when you will incur expenses</a:t>
            </a:r>
            <a:endParaRPr lang="en-US" dirty="0"/>
          </a:p>
          <a:p>
            <a:pPr lvl="1"/>
            <a:r>
              <a:rPr lang="en-ZA" dirty="0"/>
              <a:t>Whether the business will be profitable and whether some loans may be necessary to run the business (and make the profit)</a:t>
            </a:r>
            <a:endParaRPr lang="en-US" dirty="0"/>
          </a:p>
          <a:p>
            <a:pPr lvl="1"/>
            <a:r>
              <a:rPr lang="en-ZA" dirty="0"/>
              <a:t>What capital requirements are needed (perhaps new equipment, new infrastructure etc.)</a:t>
            </a:r>
            <a:endParaRPr lang="en-US" dirty="0"/>
          </a:p>
          <a:p>
            <a:pPr lvl="1"/>
            <a:r>
              <a:rPr lang="en-ZA" dirty="0"/>
              <a:t>How much credit (overdraft facilities) you will need and how you should schedule your repayments.</a:t>
            </a:r>
            <a:endParaRPr lang="en-US" dirty="0"/>
          </a:p>
        </p:txBody>
      </p:sp>
    </p:spTree>
    <p:extLst>
      <p:ext uri="{BB962C8B-B14F-4D97-AF65-F5344CB8AC3E}">
        <p14:creationId xmlns:p14="http://schemas.microsoft.com/office/powerpoint/2010/main" val="2933783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Cash Flow </a:t>
            </a:r>
            <a:r>
              <a:rPr lang="en-ZA" sz="4800" dirty="0" smtClean="0"/>
              <a:t>Budgets (cont.)</a:t>
            </a:r>
            <a:endParaRPr lang="en-ZA" sz="4800" dirty="0"/>
          </a:p>
        </p:txBody>
      </p:sp>
      <p:sp>
        <p:nvSpPr>
          <p:cNvPr id="5" name="Content Placeholder 2"/>
          <p:cNvSpPr>
            <a:spLocks noGrp="1"/>
          </p:cNvSpPr>
          <p:nvPr>
            <p:ph idx="1"/>
          </p:nvPr>
        </p:nvSpPr>
        <p:spPr>
          <a:xfrm>
            <a:off x="251520" y="1600200"/>
            <a:ext cx="8640960" cy="4997152"/>
          </a:xfrm>
          <a:solidFill>
            <a:schemeClr val="bg1">
              <a:lumMod val="95000"/>
              <a:alpha val="75000"/>
            </a:schemeClr>
          </a:solidFill>
          <a:scene3d>
            <a:camera prst="orthographicFront"/>
            <a:lightRig rig="threePt" dir="t"/>
          </a:scene3d>
          <a:sp3d>
            <a:bevelT/>
          </a:sp3d>
        </p:spPr>
        <p:txBody>
          <a:bodyPr>
            <a:noAutofit/>
          </a:bodyPr>
          <a:lstStyle/>
          <a:p>
            <a:r>
              <a:rPr lang="en-ZA" sz="2600" dirty="0"/>
              <a:t>Cash flow budgets are important to management because, generally, mills have seasonal expenses and may need to plan to store product to ensure year-round sales. </a:t>
            </a:r>
            <a:endParaRPr lang="en-ZA" sz="2600" dirty="0" smtClean="0"/>
          </a:p>
          <a:p>
            <a:r>
              <a:rPr lang="en-ZA" sz="2600" dirty="0" smtClean="0"/>
              <a:t>Furthermore</a:t>
            </a:r>
            <a:r>
              <a:rPr lang="en-ZA" sz="2600" dirty="0"/>
              <a:t>, inputs such as chemicals and packaging may need to be purchased before the season starts, or equipment may need to be maintained before the season starts. </a:t>
            </a:r>
            <a:endParaRPr lang="en-ZA" sz="2600" dirty="0" smtClean="0"/>
          </a:p>
          <a:p>
            <a:r>
              <a:rPr lang="en-ZA" sz="2600" dirty="0" smtClean="0"/>
              <a:t>Thus</a:t>
            </a:r>
            <a:r>
              <a:rPr lang="en-ZA" sz="2600" dirty="0"/>
              <a:t>, a cash flow budget allows management to determine how much money they may need to borrow at different times during the year, and it will help them determine when they will have the income to repay those loans (with interest). </a:t>
            </a:r>
            <a:endParaRPr lang="en-US" sz="2600" dirty="0"/>
          </a:p>
        </p:txBody>
      </p:sp>
    </p:spTree>
    <p:extLst>
      <p:ext uri="{BB962C8B-B14F-4D97-AF65-F5344CB8AC3E}">
        <p14:creationId xmlns:p14="http://schemas.microsoft.com/office/powerpoint/2010/main" val="367354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Cash Flow </a:t>
            </a:r>
            <a:r>
              <a:rPr lang="en-ZA" sz="4800" dirty="0" smtClean="0"/>
              <a:t>Budgets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r>
              <a:rPr lang="en-ZA" sz="2600" dirty="0" smtClean="0"/>
              <a:t>A </a:t>
            </a:r>
            <a:r>
              <a:rPr lang="en-ZA" sz="2600" dirty="0"/>
              <a:t>cash flow budget also allows management to plan when to buy large items in times where there are cash surpluses – in this way they can avoid the expense of borrowed money. </a:t>
            </a:r>
            <a:endParaRPr lang="en-ZA" sz="2600" dirty="0" smtClean="0"/>
          </a:p>
          <a:p>
            <a:r>
              <a:rPr lang="en-ZA" sz="2600" dirty="0" smtClean="0"/>
              <a:t>They </a:t>
            </a:r>
            <a:r>
              <a:rPr lang="en-ZA" sz="2600" dirty="0"/>
              <a:t>could also alleviate times of cash shortage by selling unnecessary capital items (like old </a:t>
            </a:r>
            <a:r>
              <a:rPr lang="en-ZA" sz="2600" dirty="0" err="1"/>
              <a:t>tools,trucks</a:t>
            </a:r>
            <a:r>
              <a:rPr lang="en-ZA" sz="2600" dirty="0"/>
              <a:t> or equipment). </a:t>
            </a:r>
            <a:endParaRPr lang="en-ZA" sz="2600" dirty="0" smtClean="0"/>
          </a:p>
          <a:p>
            <a:r>
              <a:rPr lang="en-ZA" sz="2600" dirty="0" smtClean="0"/>
              <a:t>A </a:t>
            </a:r>
            <a:r>
              <a:rPr lang="en-ZA" sz="2600" dirty="0"/>
              <a:t>cash flow budget also allows management to choose which products to produce to ensure that factory income is more regular (Some mills have expanded their product ranges to include more speciality or confectionery-type products).</a:t>
            </a:r>
            <a:endParaRPr lang="en-US" sz="2600" dirty="0"/>
          </a:p>
        </p:txBody>
      </p:sp>
    </p:spTree>
    <p:extLst>
      <p:ext uri="{BB962C8B-B14F-4D97-AF65-F5344CB8AC3E}">
        <p14:creationId xmlns:p14="http://schemas.microsoft.com/office/powerpoint/2010/main" val="42809718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Cash Flow </a:t>
            </a:r>
            <a:r>
              <a:rPr lang="en-ZA" sz="4800" dirty="0" smtClean="0"/>
              <a:t>Budgets </a:t>
            </a:r>
            <a:r>
              <a:rPr lang="en-ZA" sz="4800" dirty="0"/>
              <a:t>(cont.)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r>
              <a:rPr lang="en-ZA" sz="2600" dirty="0"/>
              <a:t>A cash-flow budget indicates the following:</a:t>
            </a:r>
            <a:endParaRPr lang="en-US" sz="2600" dirty="0"/>
          </a:p>
          <a:p>
            <a:pPr lvl="1"/>
            <a:r>
              <a:rPr lang="en-ZA" sz="2600" dirty="0"/>
              <a:t>When and how much cash income is received</a:t>
            </a:r>
            <a:endParaRPr lang="en-US" sz="2600" dirty="0"/>
          </a:p>
          <a:p>
            <a:pPr lvl="1"/>
            <a:r>
              <a:rPr lang="en-ZA" sz="2600" dirty="0"/>
              <a:t>When and how much cash expenses are incurred</a:t>
            </a:r>
            <a:endParaRPr lang="en-US" sz="2600" dirty="0"/>
          </a:p>
          <a:p>
            <a:pPr lvl="1"/>
            <a:r>
              <a:rPr lang="en-ZA" sz="2600" dirty="0"/>
              <a:t>When cash surpluses and cash shortfalls occur</a:t>
            </a:r>
            <a:endParaRPr lang="en-US" sz="2600" dirty="0"/>
          </a:p>
          <a:p>
            <a:pPr lvl="1"/>
            <a:r>
              <a:rPr lang="en-ZA" sz="2600" dirty="0"/>
              <a:t>When and how much credit should be obtained</a:t>
            </a:r>
            <a:endParaRPr lang="en-US" sz="2600" dirty="0"/>
          </a:p>
          <a:p>
            <a:pPr lvl="1"/>
            <a:r>
              <a:rPr lang="en-ZA" sz="2600" dirty="0"/>
              <a:t>What the credit is needed for</a:t>
            </a:r>
            <a:endParaRPr lang="en-US" sz="2600" dirty="0"/>
          </a:p>
          <a:p>
            <a:pPr lvl="1"/>
            <a:r>
              <a:rPr lang="en-ZA" sz="2600" dirty="0"/>
              <a:t>The time and amount of repayments</a:t>
            </a:r>
            <a:endParaRPr lang="en-US" sz="2600" dirty="0"/>
          </a:p>
          <a:p>
            <a:r>
              <a:rPr lang="en-ZA" sz="2600" dirty="0"/>
              <a:t>The cash flow budget concentrates on the viability of various plans and is a useful planning tool.</a:t>
            </a:r>
            <a:endParaRPr lang="en-US" sz="2600" dirty="0"/>
          </a:p>
        </p:txBody>
      </p:sp>
    </p:spTree>
    <p:extLst>
      <p:ext uri="{BB962C8B-B14F-4D97-AF65-F5344CB8AC3E}">
        <p14:creationId xmlns:p14="http://schemas.microsoft.com/office/powerpoint/2010/main" val="19749971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Cash Flow Budgets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pPr marL="0" lvl="0" indent="0">
              <a:buNone/>
            </a:pPr>
            <a:r>
              <a:rPr lang="en-US" sz="2400" b="1" dirty="0"/>
              <a:t>Advantages of </a:t>
            </a:r>
            <a:r>
              <a:rPr lang="en-US" sz="2400" b="1" dirty="0" err="1"/>
              <a:t>cashflow</a:t>
            </a:r>
            <a:r>
              <a:rPr lang="en-US" sz="2400" b="1" dirty="0"/>
              <a:t> budgets</a:t>
            </a:r>
          </a:p>
          <a:p>
            <a:pPr lvl="0"/>
            <a:r>
              <a:rPr lang="en-ZA" sz="2400" dirty="0"/>
              <a:t>It provides a guide for factory expenses. Management knows how much money will come into the business and when this will happen and how much will be spent and on what it will be spent.</a:t>
            </a:r>
            <a:endParaRPr lang="en-US" sz="2400" dirty="0"/>
          </a:p>
          <a:p>
            <a:pPr lvl="0"/>
            <a:r>
              <a:rPr lang="en-ZA" sz="2400" dirty="0"/>
              <a:t>It helps to forecast and plan large expenses.</a:t>
            </a:r>
            <a:endParaRPr lang="en-US" sz="2400" dirty="0"/>
          </a:p>
          <a:p>
            <a:pPr lvl="0"/>
            <a:r>
              <a:rPr lang="en-ZA" sz="2400" dirty="0"/>
              <a:t>It helps to prevent spontaneous and impulsive purchases by management.</a:t>
            </a:r>
            <a:endParaRPr lang="en-US" sz="2400" dirty="0"/>
          </a:p>
          <a:p>
            <a:pPr lvl="0"/>
            <a:r>
              <a:rPr lang="en-ZA" sz="2400" dirty="0"/>
              <a:t>It facilitates communication between the financier and management.</a:t>
            </a:r>
            <a:endParaRPr lang="en-US" sz="2400" dirty="0"/>
          </a:p>
          <a:p>
            <a:pPr lvl="0"/>
            <a:r>
              <a:rPr lang="en-ZA" sz="2400" dirty="0"/>
              <a:t>Bank managers often require information such as is contained in the cash flow budget before loans are granted.</a:t>
            </a:r>
            <a:endParaRPr lang="en-US" sz="2400" dirty="0"/>
          </a:p>
        </p:txBody>
      </p:sp>
    </p:spTree>
    <p:extLst>
      <p:ext uri="{BB962C8B-B14F-4D97-AF65-F5344CB8AC3E}">
        <p14:creationId xmlns:p14="http://schemas.microsoft.com/office/powerpoint/2010/main" val="41326732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Cash Flow Budgets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lnSpcReduction="10000"/>
          </a:bodyPr>
          <a:lstStyle/>
          <a:p>
            <a:pPr marL="0" lvl="0" indent="0">
              <a:buNone/>
            </a:pPr>
            <a:r>
              <a:rPr lang="en-US" b="1" dirty="0"/>
              <a:t>Disadvantages of </a:t>
            </a:r>
            <a:r>
              <a:rPr lang="en-US" b="1" dirty="0" err="1"/>
              <a:t>cashflow</a:t>
            </a:r>
            <a:r>
              <a:rPr lang="en-US" b="1" dirty="0"/>
              <a:t> budgets</a:t>
            </a:r>
          </a:p>
          <a:p>
            <a:pPr lvl="0"/>
            <a:r>
              <a:rPr lang="en-ZA" dirty="0"/>
              <a:t>Information has to be obtained from several sources</a:t>
            </a:r>
            <a:endParaRPr lang="en-US" dirty="0"/>
          </a:p>
          <a:p>
            <a:pPr lvl="0"/>
            <a:r>
              <a:rPr lang="en-ZA" dirty="0"/>
              <a:t>Unforeseen future events can disrupt the financial plan. However, any plan is better than no plan at all.</a:t>
            </a:r>
            <a:endParaRPr lang="en-US" dirty="0"/>
          </a:p>
          <a:p>
            <a:pPr lvl="0"/>
            <a:r>
              <a:rPr lang="en-ZA" dirty="0"/>
              <a:t>Compiling a cash flow budget is time-consuming.</a:t>
            </a:r>
            <a:endParaRPr lang="en-US" dirty="0"/>
          </a:p>
          <a:p>
            <a:pPr lvl="0"/>
            <a:r>
              <a:rPr lang="en-ZA" dirty="0"/>
              <a:t>If the information used was unreliable, such a budget can be misleading rather than helpful.</a:t>
            </a:r>
            <a:endParaRPr lang="en-US" dirty="0"/>
          </a:p>
        </p:txBody>
      </p:sp>
    </p:spTree>
    <p:extLst>
      <p:ext uri="{BB962C8B-B14F-4D97-AF65-F5344CB8AC3E}">
        <p14:creationId xmlns:p14="http://schemas.microsoft.com/office/powerpoint/2010/main" val="36264380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smtClean="0"/>
              <a:t>FINANCIAL MANAGEMENT CONCEPTS</a:t>
            </a:r>
            <a:endParaRPr lang="en-ZA" sz="4000" dirty="0"/>
          </a:p>
        </p:txBody>
      </p:sp>
      <p:pic>
        <p:nvPicPr>
          <p:cNvPr id="2053" name="Picture 5" descr="C:\Users\User\AppData\Local\Microsoft\Windows\Temporary Internet Files\Content.IE5\DSN1GTZ0\7027596629_70d7540363_o[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5696" y="1916832"/>
            <a:ext cx="5040561" cy="44104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Cost Management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r>
              <a:rPr lang="en-US" sz="3600" dirty="0"/>
              <a:t>It is of utmost importance to ensure quality products are produced at all times to minimize the risks of incurring unnecessary costs that might occur due to:</a:t>
            </a:r>
          </a:p>
          <a:p>
            <a:pPr lvl="1"/>
            <a:r>
              <a:rPr lang="en-US" sz="3600" b="1" dirty="0" smtClean="0"/>
              <a:t>Waste</a:t>
            </a:r>
          </a:p>
          <a:p>
            <a:pPr lvl="1"/>
            <a:r>
              <a:rPr lang="en-US" sz="3600" b="1" dirty="0" smtClean="0"/>
              <a:t>Re-work</a:t>
            </a:r>
          </a:p>
          <a:p>
            <a:pPr lvl="1"/>
            <a:r>
              <a:rPr lang="en-US" sz="3600" b="1" dirty="0" smtClean="0"/>
              <a:t>Recall</a:t>
            </a:r>
            <a:endParaRPr lang="en-US" sz="3600" b="1" dirty="0"/>
          </a:p>
        </p:txBody>
      </p:sp>
    </p:spTree>
    <p:extLst>
      <p:ext uri="{BB962C8B-B14F-4D97-AF65-F5344CB8AC3E}">
        <p14:creationId xmlns:p14="http://schemas.microsoft.com/office/powerpoint/2010/main" val="38705627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Cost Management - Waste</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70000" lnSpcReduction="20000"/>
          </a:bodyPr>
          <a:lstStyle/>
          <a:p>
            <a:r>
              <a:rPr lang="en-US" dirty="0" smtClean="0"/>
              <a:t>Definition</a:t>
            </a:r>
            <a:r>
              <a:rPr lang="en-US" dirty="0"/>
              <a:t>: The production of unwanted materials as a by-product of economic processes. </a:t>
            </a:r>
            <a:endParaRPr lang="en-US" dirty="0" smtClean="0"/>
          </a:p>
          <a:p>
            <a:pPr lvl="1"/>
            <a:r>
              <a:rPr lang="en-US" dirty="0" smtClean="0"/>
              <a:t>Waste </a:t>
            </a:r>
            <a:r>
              <a:rPr lang="en-US" dirty="0"/>
              <a:t>could be caused by</a:t>
            </a:r>
          </a:p>
          <a:p>
            <a:pPr lvl="1"/>
            <a:r>
              <a:rPr lang="en-US" dirty="0"/>
              <a:t>Poor work performance, </a:t>
            </a:r>
          </a:p>
          <a:p>
            <a:pPr lvl="1"/>
            <a:r>
              <a:rPr lang="en-US" dirty="0"/>
              <a:t>Errors in the manufacturing process, </a:t>
            </a:r>
          </a:p>
          <a:p>
            <a:pPr lvl="1"/>
            <a:r>
              <a:rPr lang="en-US" dirty="0"/>
              <a:t>Poor organization and </a:t>
            </a:r>
          </a:p>
          <a:p>
            <a:pPr lvl="1"/>
            <a:r>
              <a:rPr lang="en-US" dirty="0"/>
              <a:t>Poor communication</a:t>
            </a:r>
          </a:p>
          <a:p>
            <a:r>
              <a:rPr lang="en-US" dirty="0"/>
              <a:t>Waste can occur:</a:t>
            </a:r>
          </a:p>
          <a:p>
            <a:pPr lvl="1"/>
            <a:r>
              <a:rPr lang="en-US" dirty="0"/>
              <a:t>In the factory, </a:t>
            </a:r>
          </a:p>
          <a:p>
            <a:pPr lvl="1"/>
            <a:r>
              <a:rPr lang="en-US" dirty="0"/>
              <a:t>Between divisions of the factory and </a:t>
            </a:r>
          </a:p>
          <a:p>
            <a:pPr lvl="1"/>
            <a:r>
              <a:rPr lang="en-US" dirty="0"/>
              <a:t>Between raw material suppliers (cane farmers) and the factory. </a:t>
            </a:r>
          </a:p>
          <a:p>
            <a:r>
              <a:rPr lang="en-US" dirty="0"/>
              <a:t>Waste can be considered the manufacture of materials that have no economic value to the business, or materials that have a reduced income value to the business, or materials that create a financial burden to the business (i.e. the cost of its removal or destruction). </a:t>
            </a:r>
          </a:p>
        </p:txBody>
      </p:sp>
    </p:spTree>
    <p:extLst>
      <p:ext uri="{BB962C8B-B14F-4D97-AF65-F5344CB8AC3E}">
        <p14:creationId xmlns:p14="http://schemas.microsoft.com/office/powerpoint/2010/main" val="26097842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Cost Management – Waste (cont.)</a:t>
            </a:r>
            <a:endParaRPr lang="en-ZA" sz="48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62500" lnSpcReduction="20000"/>
          </a:bodyPr>
          <a:lstStyle/>
          <a:p>
            <a:pPr marL="0" indent="0">
              <a:buNone/>
            </a:pPr>
            <a:r>
              <a:rPr lang="en-US" dirty="0" smtClean="0"/>
              <a:t>Wastes </a:t>
            </a:r>
            <a:r>
              <a:rPr lang="en-US" dirty="0"/>
              <a:t>in a Sugar Mill can be classified as:</a:t>
            </a:r>
          </a:p>
          <a:p>
            <a:pPr lvl="0"/>
            <a:r>
              <a:rPr lang="en-US" dirty="0"/>
              <a:t>Defects (Information and products that are incomplete or inaccurate)</a:t>
            </a:r>
          </a:p>
          <a:p>
            <a:pPr lvl="0"/>
            <a:r>
              <a:rPr lang="en-US" dirty="0"/>
              <a:t>Overproduction (Making more of something than is needed)</a:t>
            </a:r>
          </a:p>
          <a:p>
            <a:pPr lvl="0"/>
            <a:r>
              <a:rPr lang="en-US" dirty="0"/>
              <a:t>Waiting (for information, equipment, materials, parts or people)</a:t>
            </a:r>
          </a:p>
          <a:p>
            <a:pPr lvl="0"/>
            <a:r>
              <a:rPr lang="en-US" dirty="0"/>
              <a:t>Non-Utilized Talent (Not properly utilizing people’s experience, skills, knowledge or creativity – employees unable to make decisions, employees not fully trained, skilled employees doing unskilled tasks)</a:t>
            </a:r>
          </a:p>
          <a:p>
            <a:pPr lvl="0"/>
            <a:r>
              <a:rPr lang="en-US" dirty="0"/>
              <a:t>Transportation (unnecessary movement of materials, people, information or equipment), </a:t>
            </a:r>
          </a:p>
          <a:p>
            <a:pPr lvl="0"/>
            <a:r>
              <a:rPr lang="en-US" dirty="0"/>
              <a:t>Inventory (Accumulation of parts, information, applications, product which is beyond what is required by the customer), </a:t>
            </a:r>
          </a:p>
          <a:p>
            <a:pPr lvl="0"/>
            <a:r>
              <a:rPr lang="en-US" dirty="0"/>
              <a:t>Motion (Any movement by people that is not of value such as unnecessary walking between equipment, switching equipment applications)</a:t>
            </a:r>
          </a:p>
          <a:p>
            <a:pPr lvl="0"/>
            <a:r>
              <a:rPr lang="en-US" dirty="0"/>
              <a:t>Extra-Processing (Any steps that do not add value in the eyes of the customer – extra detail, extra features, extra reporting to achieve the end result).</a:t>
            </a:r>
          </a:p>
          <a:p>
            <a:pPr marL="0" indent="0" algn="ctr">
              <a:buNone/>
            </a:pPr>
            <a:r>
              <a:rPr lang="en-US" sz="5100" dirty="0" smtClean="0"/>
              <a:t>This </a:t>
            </a:r>
            <a:r>
              <a:rPr lang="en-US" sz="5100" dirty="0"/>
              <a:t>acronym spells </a:t>
            </a:r>
            <a:r>
              <a:rPr lang="en-US" sz="5100" b="1" dirty="0" smtClean="0"/>
              <a:t>DOWNTIME</a:t>
            </a:r>
            <a:endParaRPr lang="en-US" sz="5100" dirty="0"/>
          </a:p>
        </p:txBody>
      </p:sp>
    </p:spTree>
    <p:extLst>
      <p:ext uri="{BB962C8B-B14F-4D97-AF65-F5344CB8AC3E}">
        <p14:creationId xmlns:p14="http://schemas.microsoft.com/office/powerpoint/2010/main" val="21449694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Cost Management – </a:t>
            </a:r>
            <a:r>
              <a:rPr lang="en-ZA" sz="4400" dirty="0" smtClean="0"/>
              <a:t>Rework</a:t>
            </a:r>
            <a:endParaRPr lang="en-ZA" sz="41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77500" lnSpcReduction="20000"/>
          </a:bodyPr>
          <a:lstStyle/>
          <a:p>
            <a:r>
              <a:rPr lang="en-US" dirty="0"/>
              <a:t>Definition: Correcting of defective, failed, or non-conforming product, during or after inspection. </a:t>
            </a:r>
            <a:endParaRPr lang="en-US" dirty="0" smtClean="0"/>
          </a:p>
          <a:p>
            <a:r>
              <a:rPr lang="en-US" dirty="0" smtClean="0"/>
              <a:t>Rework </a:t>
            </a:r>
            <a:r>
              <a:rPr lang="en-US" dirty="0"/>
              <a:t>includes all follow-on efforts such as </a:t>
            </a:r>
            <a:r>
              <a:rPr lang="en-US" dirty="0" err="1"/>
              <a:t>remelting</a:t>
            </a:r>
            <a:r>
              <a:rPr lang="en-US" dirty="0"/>
              <a:t>, re-packaging, etc. </a:t>
            </a:r>
          </a:p>
          <a:p>
            <a:r>
              <a:rPr lang="en-US" dirty="0"/>
              <a:t>There are several reasons why a sugar product could be found to be defective or requiring rework:</a:t>
            </a:r>
          </a:p>
          <a:p>
            <a:pPr lvl="1"/>
            <a:r>
              <a:rPr lang="en-US" dirty="0"/>
              <a:t>Equipment malfunction or human error</a:t>
            </a:r>
          </a:p>
          <a:p>
            <a:pPr lvl="1"/>
            <a:r>
              <a:rPr lang="en-US" dirty="0"/>
              <a:t>Product specification not correctly communicated (at all or in a timely manner)</a:t>
            </a:r>
          </a:p>
          <a:p>
            <a:pPr lvl="1"/>
            <a:r>
              <a:rPr lang="en-US" dirty="0"/>
              <a:t>Product specification manufacturing change not implemented properly</a:t>
            </a:r>
          </a:p>
          <a:p>
            <a:pPr lvl="1"/>
            <a:r>
              <a:rPr lang="en-US" dirty="0"/>
              <a:t>Product damaged in transit (during delivery to client)</a:t>
            </a:r>
          </a:p>
          <a:p>
            <a:pPr lvl="1"/>
            <a:r>
              <a:rPr lang="en-US" dirty="0"/>
              <a:t>Product damaged in use (perhaps spoiled by water damage in a warehouse)</a:t>
            </a:r>
          </a:p>
        </p:txBody>
      </p:sp>
    </p:spTree>
    <p:extLst>
      <p:ext uri="{BB962C8B-B14F-4D97-AF65-F5344CB8AC3E}">
        <p14:creationId xmlns:p14="http://schemas.microsoft.com/office/powerpoint/2010/main" val="28966281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Cost Management – </a:t>
            </a:r>
            <a:r>
              <a:rPr lang="en-ZA" sz="4400" dirty="0" smtClean="0"/>
              <a:t>Rework (cont.)</a:t>
            </a:r>
            <a:endParaRPr lang="en-ZA" sz="44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marL="0" indent="0">
              <a:buNone/>
            </a:pPr>
            <a:r>
              <a:rPr lang="en-US" b="1" dirty="0"/>
              <a:t>How to reduce rework:</a:t>
            </a:r>
            <a:endParaRPr lang="en-US" dirty="0"/>
          </a:p>
          <a:p>
            <a:pPr lvl="0"/>
            <a:r>
              <a:rPr lang="en-US" dirty="0"/>
              <a:t>Update and maintain a daily Operational Management Plan which speaks to the needs of management and clients on a daily basis (or jobs basis).</a:t>
            </a:r>
            <a:endParaRPr lang="en-US" sz="3600" dirty="0"/>
          </a:p>
          <a:p>
            <a:pPr lvl="0"/>
            <a:r>
              <a:rPr lang="en-US" dirty="0"/>
              <a:t>Communicate quickly &amp; completely with the manufacturing team. </a:t>
            </a:r>
            <a:r>
              <a:rPr lang="en-US" dirty="0" smtClean="0"/>
              <a:t>Be </a:t>
            </a:r>
            <a:r>
              <a:rPr lang="en-US" dirty="0"/>
              <a:t>available. Changes mid-stream cause significant disruption if not planned and managed correctly.</a:t>
            </a:r>
            <a:endParaRPr lang="en-US" sz="3600" dirty="0"/>
          </a:p>
          <a:p>
            <a:pPr lvl="0"/>
            <a:r>
              <a:rPr lang="en-US" dirty="0"/>
              <a:t>Be proactive. Preempt quality control issues by taking a proactive rather than a reactive position. </a:t>
            </a:r>
            <a:endParaRPr lang="en-US" dirty="0" smtClean="0"/>
          </a:p>
          <a:p>
            <a:pPr lvl="0"/>
            <a:r>
              <a:rPr lang="en-US" dirty="0" smtClean="0"/>
              <a:t>Make </a:t>
            </a:r>
            <a:r>
              <a:rPr lang="en-US" dirty="0"/>
              <a:t>regular factory inspections to identify problems and to look for ways to improve processes. </a:t>
            </a:r>
            <a:endParaRPr lang="en-US" dirty="0" smtClean="0"/>
          </a:p>
          <a:p>
            <a:pPr lvl="0"/>
            <a:r>
              <a:rPr lang="en-US" dirty="0" smtClean="0"/>
              <a:t>You </a:t>
            </a:r>
            <a:r>
              <a:rPr lang="en-US" dirty="0"/>
              <a:t>want to find the root cause of the issue and resolve it as early and as simply as possible. </a:t>
            </a:r>
            <a:endParaRPr lang="en-US" dirty="0" smtClean="0"/>
          </a:p>
        </p:txBody>
      </p:sp>
    </p:spTree>
    <p:extLst>
      <p:ext uri="{BB962C8B-B14F-4D97-AF65-F5344CB8AC3E}">
        <p14:creationId xmlns:p14="http://schemas.microsoft.com/office/powerpoint/2010/main" val="23910141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Cost Management – </a:t>
            </a:r>
            <a:r>
              <a:rPr lang="en-ZA" sz="4400" dirty="0" smtClean="0"/>
              <a:t>Rework (cont.)</a:t>
            </a:r>
            <a:endParaRPr lang="en-ZA" sz="44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85000" lnSpcReduction="20000"/>
          </a:bodyPr>
          <a:lstStyle/>
          <a:p>
            <a:pPr marL="0" indent="0">
              <a:buNone/>
            </a:pPr>
            <a:r>
              <a:rPr lang="en-US" b="1" dirty="0"/>
              <a:t>How to reduce </a:t>
            </a:r>
            <a:r>
              <a:rPr lang="en-US" b="1" dirty="0" smtClean="0"/>
              <a:t>rework (cont.):</a:t>
            </a:r>
            <a:endParaRPr lang="en-US" dirty="0"/>
          </a:p>
          <a:p>
            <a:pPr lvl="0"/>
            <a:r>
              <a:rPr lang="en-US" dirty="0" smtClean="0"/>
              <a:t>Could </a:t>
            </a:r>
            <a:r>
              <a:rPr lang="en-US" dirty="0"/>
              <a:t>the problem be solved by:</a:t>
            </a:r>
            <a:endParaRPr lang="en-US" sz="3600" dirty="0"/>
          </a:p>
          <a:p>
            <a:pPr lvl="1"/>
            <a:r>
              <a:rPr lang="en-US" dirty="0"/>
              <a:t>Acquiring new equipment and fixtures?</a:t>
            </a:r>
            <a:endParaRPr lang="en-US" sz="3200" dirty="0"/>
          </a:p>
          <a:p>
            <a:pPr lvl="1"/>
            <a:r>
              <a:rPr lang="en-US" dirty="0"/>
              <a:t>Improved employee training?</a:t>
            </a:r>
            <a:endParaRPr lang="en-US" sz="3200" dirty="0"/>
          </a:p>
          <a:p>
            <a:pPr lvl="1"/>
            <a:r>
              <a:rPr lang="en-US" dirty="0"/>
              <a:t>Software upgrades or additions?</a:t>
            </a:r>
            <a:endParaRPr lang="en-US" sz="3200" dirty="0"/>
          </a:p>
          <a:p>
            <a:pPr lvl="1"/>
            <a:r>
              <a:rPr lang="en-US" dirty="0"/>
              <a:t>Greater attention during manufacturing stages?</a:t>
            </a:r>
            <a:endParaRPr lang="en-US" sz="3200" dirty="0"/>
          </a:p>
          <a:p>
            <a:pPr lvl="1"/>
            <a:r>
              <a:rPr lang="en-US" dirty="0"/>
              <a:t>More emphasis on pre-production processes?</a:t>
            </a:r>
            <a:endParaRPr lang="en-US" sz="3200" dirty="0"/>
          </a:p>
          <a:p>
            <a:pPr lvl="1"/>
            <a:r>
              <a:rPr lang="en-US" dirty="0"/>
              <a:t>Revised packaging/handling procedures?</a:t>
            </a:r>
            <a:endParaRPr lang="en-US" sz="3200" dirty="0"/>
          </a:p>
          <a:p>
            <a:pPr lvl="0"/>
            <a:r>
              <a:rPr lang="en-US" dirty="0"/>
              <a:t>Implement and emphasize quality control procedures. </a:t>
            </a:r>
            <a:endParaRPr lang="en-US" dirty="0" smtClean="0"/>
          </a:p>
          <a:p>
            <a:pPr lvl="0"/>
            <a:r>
              <a:rPr lang="en-US" dirty="0" smtClean="0"/>
              <a:t>The </a:t>
            </a:r>
            <a:r>
              <a:rPr lang="en-US" dirty="0"/>
              <a:t>stringent application of the Safety, Health, Environment, Risk and Quality Control policies of the factory will assist to reduce such incidences</a:t>
            </a:r>
            <a:r>
              <a:rPr lang="en-US" dirty="0" smtClean="0"/>
              <a:t>.</a:t>
            </a:r>
            <a:endParaRPr lang="en-US" sz="3600" dirty="0"/>
          </a:p>
        </p:txBody>
      </p:sp>
    </p:spTree>
    <p:extLst>
      <p:ext uri="{BB962C8B-B14F-4D97-AF65-F5344CB8AC3E}">
        <p14:creationId xmlns:p14="http://schemas.microsoft.com/office/powerpoint/2010/main" val="23984144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Cost Management – </a:t>
            </a:r>
            <a:r>
              <a:rPr lang="en-ZA" sz="4400" dirty="0" smtClean="0"/>
              <a:t>Rework (cont.)</a:t>
            </a:r>
            <a:endParaRPr lang="en-ZA" sz="44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92500" lnSpcReduction="10000"/>
          </a:bodyPr>
          <a:lstStyle/>
          <a:p>
            <a:pPr marL="0" indent="0">
              <a:buNone/>
            </a:pPr>
            <a:r>
              <a:rPr lang="en-US" b="1" dirty="0"/>
              <a:t>How to reduce </a:t>
            </a:r>
            <a:r>
              <a:rPr lang="en-US" b="1" dirty="0" smtClean="0"/>
              <a:t>rework (cont.):</a:t>
            </a:r>
            <a:endParaRPr lang="en-US" dirty="0"/>
          </a:p>
          <a:p>
            <a:pPr lvl="0"/>
            <a:r>
              <a:rPr lang="en-US" dirty="0" smtClean="0"/>
              <a:t>Create </a:t>
            </a:r>
            <a:r>
              <a:rPr lang="en-US" dirty="0"/>
              <a:t>a Scrap Materials Plan. It is always preferable to rework the product, but sometimes scrapping is unavoidable. </a:t>
            </a:r>
            <a:endParaRPr lang="en-US" dirty="0" smtClean="0"/>
          </a:p>
          <a:p>
            <a:pPr lvl="0"/>
            <a:r>
              <a:rPr lang="en-US" dirty="0" smtClean="0"/>
              <a:t>In </a:t>
            </a:r>
            <a:r>
              <a:rPr lang="en-US" dirty="0"/>
              <a:t>the event you need to scrap, try to reduce the amount of waste as much as possible. </a:t>
            </a:r>
            <a:endParaRPr lang="en-US" dirty="0" smtClean="0"/>
          </a:p>
          <a:p>
            <a:pPr lvl="0"/>
            <a:r>
              <a:rPr lang="en-US" dirty="0" smtClean="0"/>
              <a:t>Depending </a:t>
            </a:r>
            <a:r>
              <a:rPr lang="en-US" dirty="0"/>
              <a:t>on the material or location:</a:t>
            </a:r>
            <a:endParaRPr lang="en-US" sz="3600" dirty="0"/>
          </a:p>
          <a:p>
            <a:pPr lvl="1"/>
            <a:r>
              <a:rPr lang="en-US" dirty="0"/>
              <a:t>Can you avoid dumping fees?</a:t>
            </a:r>
            <a:endParaRPr lang="en-US" sz="3200" dirty="0"/>
          </a:p>
          <a:p>
            <a:pPr lvl="1"/>
            <a:r>
              <a:rPr lang="en-US" dirty="0"/>
              <a:t>Can the product be repurposed?</a:t>
            </a:r>
            <a:endParaRPr lang="en-US" sz="3200" dirty="0"/>
          </a:p>
          <a:p>
            <a:pPr lvl="1"/>
            <a:r>
              <a:rPr lang="en-US" dirty="0"/>
              <a:t>Can parts of the product be recycled?</a:t>
            </a:r>
          </a:p>
        </p:txBody>
      </p:sp>
    </p:spTree>
    <p:extLst>
      <p:ext uri="{BB962C8B-B14F-4D97-AF65-F5344CB8AC3E}">
        <p14:creationId xmlns:p14="http://schemas.microsoft.com/office/powerpoint/2010/main" val="33662336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Cost Management – </a:t>
            </a:r>
            <a:r>
              <a:rPr lang="en-ZA" sz="4000" dirty="0" smtClean="0"/>
              <a:t>Recall</a:t>
            </a:r>
            <a:endParaRPr lang="en-ZA" sz="41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fontScale="92500" lnSpcReduction="20000"/>
          </a:bodyPr>
          <a:lstStyle/>
          <a:p>
            <a:r>
              <a:rPr lang="en-US" dirty="0"/>
              <a:t>A product recall is a request from a manufacturer to return a product after the discovery of safety issues or product defects that might endanger the consumer or put the manufacturer or clients (such as beverage companies) at risk of legal action.</a:t>
            </a:r>
          </a:p>
          <a:p>
            <a:r>
              <a:rPr lang="en-US" dirty="0"/>
              <a:t>A recall is an effort to limit ruination of the factory’s image and limit liability for negligence, which can cause significant legal costs. </a:t>
            </a:r>
            <a:endParaRPr lang="en-US" dirty="0" smtClean="0"/>
          </a:p>
          <a:p>
            <a:r>
              <a:rPr lang="en-US" dirty="0" smtClean="0"/>
              <a:t>It </a:t>
            </a:r>
            <a:r>
              <a:rPr lang="en-US" dirty="0"/>
              <a:t>can be difficult, if not impossible, to determine how costly can be releasing to the consumer a product that could endanger someone's life and the economic loss resulting from unwanted publicity. </a:t>
            </a:r>
          </a:p>
        </p:txBody>
      </p:sp>
    </p:spTree>
    <p:extLst>
      <p:ext uri="{BB962C8B-B14F-4D97-AF65-F5344CB8AC3E}">
        <p14:creationId xmlns:p14="http://schemas.microsoft.com/office/powerpoint/2010/main" val="17682641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000" dirty="0"/>
              <a:t>Cost Management – </a:t>
            </a:r>
            <a:r>
              <a:rPr lang="en-ZA" sz="4000" dirty="0" smtClean="0"/>
              <a:t>Recall (cont.)</a:t>
            </a:r>
            <a:endParaRPr lang="en-ZA" sz="41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lnSpcReduction="10000"/>
          </a:bodyPr>
          <a:lstStyle/>
          <a:p>
            <a:r>
              <a:rPr lang="en-US" dirty="0" smtClean="0"/>
              <a:t>Recalls </a:t>
            </a:r>
            <a:r>
              <a:rPr lang="en-US" dirty="0"/>
              <a:t>are costly. </a:t>
            </a:r>
            <a:endParaRPr lang="en-US" dirty="0" smtClean="0"/>
          </a:p>
          <a:p>
            <a:r>
              <a:rPr lang="en-US" dirty="0" smtClean="0"/>
              <a:t>Costs </a:t>
            </a:r>
            <a:r>
              <a:rPr lang="en-US" dirty="0"/>
              <a:t>include having to handle the recalled product (including transport costs), replacing it, the cost of investigation of the rejected or recalled product and possibly being held financially responsible for the consequences of the recalled product. </a:t>
            </a:r>
          </a:p>
          <a:p>
            <a:r>
              <a:rPr lang="en-US" dirty="0"/>
              <a:t>The stringent application of the Safety, Health, Environment, Risk and Quality Control policies of the factory will assist to reduce such incidences.</a:t>
            </a:r>
          </a:p>
        </p:txBody>
      </p:sp>
    </p:spTree>
    <p:extLst>
      <p:ext uri="{BB962C8B-B14F-4D97-AF65-F5344CB8AC3E}">
        <p14:creationId xmlns:p14="http://schemas.microsoft.com/office/powerpoint/2010/main" val="37611015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100" dirty="0" smtClean="0"/>
              <a:t>Financial Source Documents</a:t>
            </a:r>
            <a:endParaRPr lang="en-ZA" sz="41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r>
              <a:rPr lang="en-ZA" dirty="0"/>
              <a:t>Every Sugar Factory is a business enterprise. </a:t>
            </a:r>
            <a:endParaRPr lang="en-ZA" dirty="0" smtClean="0"/>
          </a:p>
          <a:p>
            <a:r>
              <a:rPr lang="en-ZA" dirty="0" smtClean="0"/>
              <a:t>This </a:t>
            </a:r>
            <a:r>
              <a:rPr lang="en-ZA" dirty="0"/>
              <a:t>means that a business owner/manager is in this business so that he can make money. </a:t>
            </a:r>
            <a:endParaRPr lang="en-ZA" dirty="0" smtClean="0"/>
          </a:p>
          <a:p>
            <a:r>
              <a:rPr lang="en-ZA" dirty="0" smtClean="0"/>
              <a:t>To </a:t>
            </a:r>
            <a:r>
              <a:rPr lang="en-ZA" dirty="0"/>
              <a:t>be able to assess whether the production system (the factory) is viable at any time, records must be kept of all financial transactions. </a:t>
            </a:r>
            <a:endParaRPr lang="en-ZA" dirty="0" smtClean="0"/>
          </a:p>
          <a:p>
            <a:r>
              <a:rPr lang="en-ZA" dirty="0" smtClean="0"/>
              <a:t>These </a:t>
            </a:r>
            <a:r>
              <a:rPr lang="en-ZA" dirty="0"/>
              <a:t>records can then be used to assess how the business is doing and to plan for the future of the business. </a:t>
            </a:r>
            <a:endParaRPr lang="en-US" dirty="0"/>
          </a:p>
        </p:txBody>
      </p:sp>
    </p:spTree>
    <p:extLst>
      <p:ext uri="{BB962C8B-B14F-4D97-AF65-F5344CB8AC3E}">
        <p14:creationId xmlns:p14="http://schemas.microsoft.com/office/powerpoint/2010/main" val="2680856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Budgeting Concepts</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r>
              <a:rPr lang="en-US" sz="2000" dirty="0"/>
              <a:t>Budgeting is an essential financial management tool which involves planning and controlling of finances for a specific period. </a:t>
            </a:r>
            <a:endParaRPr lang="en-US" sz="2000" dirty="0" smtClean="0"/>
          </a:p>
          <a:p>
            <a:r>
              <a:rPr lang="en-US" sz="2000" dirty="0" smtClean="0"/>
              <a:t>Without </a:t>
            </a:r>
            <a:r>
              <a:rPr lang="en-US" sz="2000" dirty="0"/>
              <a:t>a budget it will be very difficult for plant managers to know how much money can be spent on particular items, and whether it is necessary to cut costs, or find other sources of income.</a:t>
            </a:r>
          </a:p>
          <a:p>
            <a:r>
              <a:rPr lang="en-US" sz="2000" dirty="0"/>
              <a:t>But budgets are only worthwhile if they are used in the day-to-day management of the business. </a:t>
            </a:r>
            <a:endParaRPr lang="en-US" sz="2000" dirty="0" smtClean="0"/>
          </a:p>
          <a:p>
            <a:r>
              <a:rPr lang="en-US" sz="2000" dirty="0" smtClean="0"/>
              <a:t>Annual </a:t>
            </a:r>
            <a:r>
              <a:rPr lang="en-US" sz="2000" dirty="0"/>
              <a:t>budgets are too blunt a tool to be used as a day-to-day management tool. </a:t>
            </a:r>
            <a:endParaRPr lang="en-US" sz="2000" dirty="0" smtClean="0"/>
          </a:p>
          <a:p>
            <a:r>
              <a:rPr lang="en-US" sz="2000" dirty="0" smtClean="0"/>
              <a:t>Monthly </a:t>
            </a:r>
            <a:r>
              <a:rPr lang="en-US" sz="2000" dirty="0"/>
              <a:t>budgets are much more useful for this purpose. </a:t>
            </a:r>
            <a:endParaRPr lang="en-US" sz="2000" dirty="0" smtClean="0"/>
          </a:p>
          <a:p>
            <a:r>
              <a:rPr lang="en-US" sz="2000" dirty="0" smtClean="0"/>
              <a:t>Income </a:t>
            </a:r>
            <a:r>
              <a:rPr lang="en-US" sz="2000" dirty="0"/>
              <a:t>and direct expenditure in the Sugar Mill is seasonal by nature. </a:t>
            </a:r>
            <a:endParaRPr lang="en-US" sz="2000" dirty="0" smtClean="0"/>
          </a:p>
          <a:p>
            <a:r>
              <a:rPr lang="en-US" sz="2000" dirty="0" smtClean="0"/>
              <a:t>Even </a:t>
            </a:r>
            <a:r>
              <a:rPr lang="en-US" sz="2000" dirty="0"/>
              <a:t>though an annual budget can show a positive picture, it is probable that a monthly budget will show that some months might show a shortfall. </a:t>
            </a:r>
            <a:endParaRPr lang="en-US" sz="2000" dirty="0" smtClean="0"/>
          </a:p>
          <a:p>
            <a:r>
              <a:rPr lang="en-US" sz="2000" dirty="0" smtClean="0"/>
              <a:t>The </a:t>
            </a:r>
            <a:r>
              <a:rPr lang="en-US" sz="2000" dirty="0"/>
              <a:t>plant manager needs to be aware of this, so that these months can be planned for</a:t>
            </a:r>
            <a:r>
              <a:rPr lang="en-US" sz="2000" dirty="0" smtClean="0"/>
              <a:t>.</a:t>
            </a:r>
            <a:endParaRPr lang="en-US" sz="2000" dirty="0"/>
          </a:p>
        </p:txBody>
      </p:sp>
    </p:spTree>
    <p:extLst>
      <p:ext uri="{BB962C8B-B14F-4D97-AF65-F5344CB8AC3E}">
        <p14:creationId xmlns:p14="http://schemas.microsoft.com/office/powerpoint/2010/main" val="18513343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100" dirty="0" smtClean="0"/>
              <a:t>Financial Source Documents (cont.)</a:t>
            </a:r>
            <a:endParaRPr lang="en-ZA" sz="4100" dirty="0"/>
          </a:p>
        </p:txBody>
      </p:sp>
      <p:sp>
        <p:nvSpPr>
          <p:cNvPr id="5" name="Content Placeholder 2"/>
          <p:cNvSpPr>
            <a:spLocks noGrp="1"/>
          </p:cNvSpPr>
          <p:nvPr>
            <p:ph idx="1"/>
          </p:nvPr>
        </p:nvSpPr>
        <p:spPr>
          <a:xfrm>
            <a:off x="251520" y="1600200"/>
            <a:ext cx="8640960" cy="4853136"/>
          </a:xfrm>
          <a:solidFill>
            <a:schemeClr val="bg1">
              <a:lumMod val="95000"/>
              <a:alpha val="75000"/>
            </a:schemeClr>
          </a:solidFill>
          <a:scene3d>
            <a:camera prst="orthographicFront"/>
            <a:lightRig rig="threePt" dir="t"/>
          </a:scene3d>
          <a:sp3d>
            <a:bevelT/>
          </a:sp3d>
        </p:spPr>
        <p:txBody>
          <a:bodyPr>
            <a:normAutofit/>
          </a:bodyPr>
          <a:lstStyle/>
          <a:p>
            <a:pPr marL="0" indent="0" algn="ctr">
              <a:buNone/>
            </a:pPr>
            <a:r>
              <a:rPr lang="en-ZA" sz="2400" b="1" dirty="0" smtClean="0"/>
              <a:t>The </a:t>
            </a:r>
            <a:r>
              <a:rPr lang="en-ZA" sz="2400" b="1" dirty="0"/>
              <a:t>source records needed by a factory, the financial statements that can be generated by these documents, and the financial analyses that can be done to interpret the results.</a:t>
            </a:r>
            <a:endParaRPr lang="en-US" sz="2400" b="1" dirty="0"/>
          </a:p>
        </p:txBody>
      </p:sp>
      <p:graphicFrame>
        <p:nvGraphicFramePr>
          <p:cNvPr id="2" name="Table 1"/>
          <p:cNvGraphicFramePr>
            <a:graphicFrameLocks noGrp="1"/>
          </p:cNvGraphicFramePr>
          <p:nvPr>
            <p:extLst>
              <p:ext uri="{D42A27DB-BD31-4B8C-83A1-F6EECF244321}">
                <p14:modId xmlns:p14="http://schemas.microsoft.com/office/powerpoint/2010/main" val="1255007131"/>
              </p:ext>
            </p:extLst>
          </p:nvPr>
        </p:nvGraphicFramePr>
        <p:xfrm>
          <a:off x="467544" y="2924944"/>
          <a:ext cx="8229599" cy="3169920"/>
        </p:xfrm>
        <a:graphic>
          <a:graphicData uri="http://schemas.openxmlformats.org/drawingml/2006/table">
            <a:tbl>
              <a:tblPr firstRow="1" firstCol="1" lastRow="1" lastCol="1" bandRow="1" bandCol="1">
                <a:tableStyleId>{306799F8-075E-4A3A-A7F6-7FBC6576F1A4}</a:tableStyleId>
              </a:tblPr>
              <a:tblGrid>
                <a:gridCol w="2743495"/>
                <a:gridCol w="2568925"/>
                <a:gridCol w="2917179"/>
              </a:tblGrid>
              <a:tr h="0">
                <a:tc gridSpan="2">
                  <a:txBody>
                    <a:bodyPr/>
                    <a:lstStyle/>
                    <a:p>
                      <a:pPr algn="ctr">
                        <a:spcBef>
                          <a:spcPts val="0"/>
                        </a:spcBef>
                        <a:spcAft>
                          <a:spcPts val="0"/>
                        </a:spcAft>
                      </a:pPr>
                      <a:r>
                        <a:rPr lang="en-ZA" sz="1600" dirty="0">
                          <a:effectLst/>
                        </a:rPr>
                        <a:t>Gather, arrange and process information</a:t>
                      </a:r>
                      <a:endParaRPr lang="en-US" sz="1600" dirty="0">
                        <a:solidFill>
                          <a:srgbClr val="76923C"/>
                        </a:solidFill>
                        <a:effectLst/>
                        <a:latin typeface="Calibri"/>
                        <a:ea typeface="Calibri"/>
                        <a:cs typeface="Times New Roman"/>
                      </a:endParaRPr>
                    </a:p>
                  </a:txBody>
                  <a:tcPr marL="68580" marR="68580" marT="0" marB="0" anchor="ctr"/>
                </a:tc>
                <a:tc hMerge="1">
                  <a:txBody>
                    <a:bodyPr/>
                    <a:lstStyle/>
                    <a:p>
                      <a:endParaRPr lang="en-US"/>
                    </a:p>
                  </a:txBody>
                  <a:tcPr/>
                </a:tc>
                <a:tc rowSpan="2">
                  <a:txBody>
                    <a:bodyPr/>
                    <a:lstStyle/>
                    <a:p>
                      <a:pPr algn="ctr">
                        <a:spcBef>
                          <a:spcPts val="0"/>
                        </a:spcBef>
                        <a:spcAft>
                          <a:spcPts val="0"/>
                        </a:spcAft>
                      </a:pPr>
                      <a:r>
                        <a:rPr lang="en-ZA" sz="1600">
                          <a:effectLst/>
                        </a:rPr>
                        <a:t>Analyse and interpret the results</a:t>
                      </a:r>
                      <a:endParaRPr lang="en-US" sz="1600">
                        <a:solidFill>
                          <a:srgbClr val="76923C"/>
                        </a:solidFill>
                        <a:effectLst/>
                        <a:latin typeface="Calibri"/>
                        <a:ea typeface="Calibri"/>
                        <a:cs typeface="Times New Roman"/>
                      </a:endParaRPr>
                    </a:p>
                  </a:txBody>
                  <a:tcPr marL="68580" marR="68580" marT="0" marB="0" anchor="ctr"/>
                </a:tc>
              </a:tr>
              <a:tr h="0">
                <a:tc>
                  <a:txBody>
                    <a:bodyPr/>
                    <a:lstStyle/>
                    <a:p>
                      <a:pPr algn="ctr">
                        <a:spcBef>
                          <a:spcPts val="0"/>
                        </a:spcBef>
                        <a:spcAft>
                          <a:spcPts val="0"/>
                        </a:spcAft>
                      </a:pPr>
                      <a:r>
                        <a:rPr lang="en-ZA" sz="1600" dirty="0">
                          <a:effectLst/>
                        </a:rPr>
                        <a:t>Record statements</a:t>
                      </a:r>
                      <a:endParaRPr lang="en-US" sz="1600" dirty="0">
                        <a:solidFill>
                          <a:srgbClr val="76923C"/>
                        </a:solidFill>
                        <a:effectLst/>
                        <a:latin typeface="Calibri"/>
                        <a:ea typeface="Calibri"/>
                        <a:cs typeface="Times New Roman"/>
                      </a:endParaRPr>
                    </a:p>
                  </a:txBody>
                  <a:tcPr marL="68580" marR="68580" marT="0" marB="0" anchor="ctr"/>
                </a:tc>
                <a:tc>
                  <a:txBody>
                    <a:bodyPr/>
                    <a:lstStyle/>
                    <a:p>
                      <a:pPr algn="ctr">
                        <a:spcBef>
                          <a:spcPts val="0"/>
                        </a:spcBef>
                        <a:spcAft>
                          <a:spcPts val="0"/>
                        </a:spcAft>
                      </a:pPr>
                      <a:r>
                        <a:rPr lang="en-ZA" sz="1600">
                          <a:effectLst/>
                        </a:rPr>
                        <a:t>Financial statements</a:t>
                      </a:r>
                      <a:endParaRPr lang="en-US" sz="1600">
                        <a:solidFill>
                          <a:srgbClr val="76923C"/>
                        </a:solidFill>
                        <a:effectLst/>
                        <a:latin typeface="Calibri"/>
                        <a:ea typeface="Calibri"/>
                        <a:cs typeface="Times New Roman"/>
                      </a:endParaRPr>
                    </a:p>
                  </a:txBody>
                  <a:tcPr marL="68580" marR="68580" marT="0" marB="0" anchor="ctr"/>
                </a:tc>
                <a:tc vMerge="1">
                  <a:txBody>
                    <a:bodyPr/>
                    <a:lstStyle/>
                    <a:p>
                      <a:endParaRPr lang="en-US"/>
                    </a:p>
                  </a:txBody>
                  <a:tcPr/>
                </a:tc>
              </a:tr>
              <a:tr h="0">
                <a:tc>
                  <a:txBody>
                    <a:bodyPr/>
                    <a:lstStyle/>
                    <a:p>
                      <a:pPr marL="342900" lvl="0" indent="-342900" algn="ctr">
                        <a:spcBef>
                          <a:spcPts val="0"/>
                        </a:spcBef>
                        <a:spcAft>
                          <a:spcPts val="0"/>
                        </a:spcAft>
                        <a:buFont typeface="Wingdings"/>
                        <a:buChar char=""/>
                      </a:pPr>
                      <a:r>
                        <a:rPr lang="en-ZA" sz="1600">
                          <a:effectLst/>
                        </a:rPr>
                        <a:t>Physical inventory</a:t>
                      </a:r>
                      <a:endParaRPr lang="en-US" sz="1600">
                        <a:effectLst/>
                      </a:endParaRPr>
                    </a:p>
                    <a:p>
                      <a:pPr marL="342900" lvl="0" indent="-342900" algn="ctr">
                        <a:spcBef>
                          <a:spcPts val="0"/>
                        </a:spcBef>
                        <a:spcAft>
                          <a:spcPts val="0"/>
                        </a:spcAft>
                        <a:buFont typeface="Wingdings"/>
                        <a:buChar char=""/>
                      </a:pPr>
                      <a:r>
                        <a:rPr lang="en-ZA" sz="1600">
                          <a:effectLst/>
                        </a:rPr>
                        <a:t>Depreciation schedule</a:t>
                      </a:r>
                      <a:endParaRPr lang="en-US" sz="1600">
                        <a:effectLst/>
                      </a:endParaRPr>
                    </a:p>
                    <a:p>
                      <a:pPr marL="342900" lvl="0" indent="-342900" algn="ctr">
                        <a:spcBef>
                          <a:spcPts val="0"/>
                        </a:spcBef>
                        <a:spcAft>
                          <a:spcPts val="0"/>
                        </a:spcAft>
                        <a:buFont typeface="Wingdings"/>
                        <a:buChar char=""/>
                      </a:pPr>
                      <a:r>
                        <a:rPr lang="en-ZA" sz="1600">
                          <a:effectLst/>
                        </a:rPr>
                        <a:t>Record of accounts receivable and accounts payable</a:t>
                      </a:r>
                      <a:endParaRPr lang="en-US" sz="1600">
                        <a:effectLst/>
                      </a:endParaRPr>
                    </a:p>
                    <a:p>
                      <a:pPr marL="342900" lvl="0" indent="-342900" algn="ctr">
                        <a:spcBef>
                          <a:spcPts val="0"/>
                        </a:spcBef>
                        <a:spcAft>
                          <a:spcPts val="0"/>
                        </a:spcAft>
                        <a:buFont typeface="Wingdings"/>
                        <a:buChar char=""/>
                      </a:pPr>
                      <a:r>
                        <a:rPr lang="en-ZA" sz="1600">
                          <a:effectLst/>
                        </a:rPr>
                        <a:t>Record of receipts</a:t>
                      </a:r>
                      <a:endParaRPr lang="en-US" sz="1600">
                        <a:effectLst/>
                      </a:endParaRPr>
                    </a:p>
                    <a:p>
                      <a:pPr marL="342900" lvl="0" indent="-342900" algn="ctr">
                        <a:spcBef>
                          <a:spcPts val="0"/>
                        </a:spcBef>
                        <a:spcAft>
                          <a:spcPts val="0"/>
                        </a:spcAft>
                        <a:buFont typeface="Wingdings"/>
                        <a:buChar char=""/>
                      </a:pPr>
                      <a:r>
                        <a:rPr lang="en-ZA" sz="1600">
                          <a:effectLst/>
                        </a:rPr>
                        <a:t>Record of expenditure</a:t>
                      </a:r>
                      <a:endParaRPr lang="en-US" sz="1600">
                        <a:effectLst/>
                      </a:endParaRPr>
                    </a:p>
                    <a:p>
                      <a:pPr marL="342900" lvl="0" indent="-342900" algn="ctr">
                        <a:spcBef>
                          <a:spcPts val="0"/>
                        </a:spcBef>
                        <a:spcAft>
                          <a:spcPts val="0"/>
                        </a:spcAft>
                        <a:buFont typeface="Wingdings"/>
                        <a:buChar char=""/>
                      </a:pPr>
                      <a:r>
                        <a:rPr lang="en-ZA" sz="1600">
                          <a:effectLst/>
                        </a:rPr>
                        <a:t>Labour records</a:t>
                      </a:r>
                      <a:endParaRPr lang="en-US" sz="1600">
                        <a:effectLst/>
                      </a:endParaRPr>
                    </a:p>
                    <a:p>
                      <a:pPr marL="342900" lvl="0" indent="-342900" algn="ctr">
                        <a:spcBef>
                          <a:spcPts val="0"/>
                        </a:spcBef>
                        <a:spcAft>
                          <a:spcPts val="0"/>
                        </a:spcAft>
                        <a:buFont typeface="Wingdings"/>
                        <a:buChar char=""/>
                      </a:pPr>
                      <a:r>
                        <a:rPr lang="en-ZA" sz="1600">
                          <a:effectLst/>
                        </a:rPr>
                        <a:t>Machinery reports</a:t>
                      </a:r>
                      <a:endParaRPr lang="en-US" sz="1600">
                        <a:effectLst/>
                      </a:endParaRPr>
                    </a:p>
                    <a:p>
                      <a:pPr marL="342900" lvl="0" indent="-342900" algn="ctr">
                        <a:spcBef>
                          <a:spcPts val="0"/>
                        </a:spcBef>
                        <a:spcAft>
                          <a:spcPts val="0"/>
                        </a:spcAft>
                        <a:buFont typeface="Wingdings"/>
                        <a:buChar char=""/>
                      </a:pPr>
                      <a:r>
                        <a:rPr lang="en-ZA" sz="1600">
                          <a:effectLst/>
                        </a:rPr>
                        <a:t>Physical production records</a:t>
                      </a:r>
                      <a:endParaRPr lang="en-US" sz="1600">
                        <a:solidFill>
                          <a:srgbClr val="76923C"/>
                        </a:solidFill>
                        <a:effectLst/>
                        <a:latin typeface="Calibri"/>
                        <a:ea typeface="Calibri"/>
                        <a:cs typeface="Times New Roman"/>
                      </a:endParaRPr>
                    </a:p>
                  </a:txBody>
                  <a:tcPr marL="68580" marR="68580" marT="0" marB="0" anchor="ctr"/>
                </a:tc>
                <a:tc>
                  <a:txBody>
                    <a:bodyPr/>
                    <a:lstStyle/>
                    <a:p>
                      <a:pPr marL="342900" lvl="0" indent="-342900" algn="ctr">
                        <a:spcBef>
                          <a:spcPts val="0"/>
                        </a:spcBef>
                        <a:spcAft>
                          <a:spcPts val="0"/>
                        </a:spcAft>
                        <a:buFont typeface="Wingdings"/>
                        <a:buChar char=""/>
                      </a:pPr>
                      <a:r>
                        <a:rPr lang="en-ZA" sz="1600" dirty="0">
                          <a:effectLst/>
                        </a:rPr>
                        <a:t>Balance sheet</a:t>
                      </a:r>
                      <a:endParaRPr lang="en-US" sz="1600" dirty="0">
                        <a:effectLst/>
                      </a:endParaRPr>
                    </a:p>
                    <a:p>
                      <a:pPr marL="342900" lvl="0" indent="-342900" algn="ctr">
                        <a:spcBef>
                          <a:spcPts val="0"/>
                        </a:spcBef>
                        <a:spcAft>
                          <a:spcPts val="0"/>
                        </a:spcAft>
                        <a:buFont typeface="Wingdings"/>
                        <a:buChar char=""/>
                      </a:pPr>
                      <a:r>
                        <a:rPr lang="en-ZA" sz="1600" dirty="0">
                          <a:effectLst/>
                        </a:rPr>
                        <a:t>Income statement</a:t>
                      </a:r>
                      <a:endParaRPr lang="en-US" sz="1600" dirty="0">
                        <a:effectLst/>
                      </a:endParaRPr>
                    </a:p>
                    <a:p>
                      <a:pPr marL="342900" lvl="0" indent="-342900" algn="ctr">
                        <a:spcBef>
                          <a:spcPts val="0"/>
                        </a:spcBef>
                        <a:spcAft>
                          <a:spcPts val="0"/>
                        </a:spcAft>
                        <a:buFont typeface="Wingdings"/>
                        <a:buChar char=""/>
                      </a:pPr>
                      <a:r>
                        <a:rPr lang="en-ZA" sz="1600" dirty="0">
                          <a:effectLst/>
                        </a:rPr>
                        <a:t>Cash flow statement</a:t>
                      </a:r>
                      <a:endParaRPr lang="en-US" sz="1600" dirty="0">
                        <a:solidFill>
                          <a:srgbClr val="76923C"/>
                        </a:solidFill>
                        <a:effectLst/>
                        <a:latin typeface="Calibri"/>
                        <a:ea typeface="Calibri"/>
                        <a:cs typeface="Times New Roman"/>
                      </a:endParaRPr>
                    </a:p>
                  </a:txBody>
                  <a:tcPr marL="68580" marR="68580" marT="0" marB="0" anchor="ctr"/>
                </a:tc>
                <a:tc>
                  <a:txBody>
                    <a:bodyPr/>
                    <a:lstStyle/>
                    <a:p>
                      <a:pPr marL="342900" lvl="0" indent="-342900" algn="ctr">
                        <a:spcBef>
                          <a:spcPts val="0"/>
                        </a:spcBef>
                        <a:spcAft>
                          <a:spcPts val="0"/>
                        </a:spcAft>
                        <a:buFont typeface="Wingdings"/>
                        <a:buChar char=""/>
                      </a:pPr>
                      <a:r>
                        <a:rPr lang="en-ZA" sz="1600" dirty="0">
                          <a:effectLst/>
                        </a:rPr>
                        <a:t>Financial analyses</a:t>
                      </a:r>
                      <a:endParaRPr lang="en-US" sz="1600" dirty="0">
                        <a:effectLst/>
                      </a:endParaRPr>
                    </a:p>
                    <a:p>
                      <a:pPr marL="342900" lvl="0" indent="-342900" algn="ctr">
                        <a:spcBef>
                          <a:spcPts val="0"/>
                        </a:spcBef>
                        <a:spcAft>
                          <a:spcPts val="0"/>
                        </a:spcAft>
                        <a:buFont typeface="Wingdings"/>
                        <a:buChar char=""/>
                      </a:pPr>
                      <a:r>
                        <a:rPr lang="en-ZA" sz="1600" dirty="0">
                          <a:effectLst/>
                        </a:rPr>
                        <a:t>Solvability</a:t>
                      </a:r>
                      <a:endParaRPr lang="en-US" sz="1600" dirty="0">
                        <a:effectLst/>
                      </a:endParaRPr>
                    </a:p>
                    <a:p>
                      <a:pPr marL="342900" lvl="0" indent="-342900" algn="ctr">
                        <a:spcBef>
                          <a:spcPts val="0"/>
                        </a:spcBef>
                        <a:spcAft>
                          <a:spcPts val="0"/>
                        </a:spcAft>
                        <a:buFont typeface="Wingdings"/>
                        <a:buChar char=""/>
                      </a:pPr>
                      <a:r>
                        <a:rPr lang="en-ZA" sz="1600" dirty="0">
                          <a:effectLst/>
                        </a:rPr>
                        <a:t>Liquidity</a:t>
                      </a:r>
                      <a:endParaRPr lang="en-US" sz="1600" dirty="0">
                        <a:effectLst/>
                      </a:endParaRPr>
                    </a:p>
                    <a:p>
                      <a:pPr marL="342900" lvl="0" indent="-342900" algn="ctr">
                        <a:spcBef>
                          <a:spcPts val="0"/>
                        </a:spcBef>
                        <a:spcAft>
                          <a:spcPts val="0"/>
                        </a:spcAft>
                        <a:buFont typeface="Wingdings"/>
                        <a:buChar char=""/>
                      </a:pPr>
                      <a:r>
                        <a:rPr lang="en-ZA" sz="1600" dirty="0">
                          <a:effectLst/>
                        </a:rPr>
                        <a:t>Profitability</a:t>
                      </a:r>
                      <a:endParaRPr lang="en-US" sz="1600" dirty="0">
                        <a:effectLst/>
                      </a:endParaRPr>
                    </a:p>
                    <a:p>
                      <a:pPr marL="342900" lvl="0" indent="-342900" algn="ctr">
                        <a:spcBef>
                          <a:spcPts val="0"/>
                        </a:spcBef>
                        <a:spcAft>
                          <a:spcPts val="0"/>
                        </a:spcAft>
                        <a:buFont typeface="Wingdings"/>
                        <a:buChar char=""/>
                      </a:pPr>
                      <a:r>
                        <a:rPr lang="en-ZA" sz="1600" dirty="0">
                          <a:effectLst/>
                        </a:rPr>
                        <a:t>Diagnostic analyses</a:t>
                      </a:r>
                      <a:endParaRPr lang="en-US" sz="1600" dirty="0">
                        <a:effectLst/>
                      </a:endParaRPr>
                    </a:p>
                    <a:p>
                      <a:pPr marL="342900" lvl="0" indent="-342900" algn="ctr">
                        <a:spcBef>
                          <a:spcPts val="0"/>
                        </a:spcBef>
                        <a:spcAft>
                          <a:spcPts val="0"/>
                        </a:spcAft>
                        <a:buFont typeface="Wingdings"/>
                        <a:buChar char=""/>
                      </a:pPr>
                      <a:r>
                        <a:rPr lang="en-ZA" sz="1600" dirty="0">
                          <a:effectLst/>
                        </a:rPr>
                        <a:t>Investment standards</a:t>
                      </a:r>
                      <a:endParaRPr lang="en-US" sz="1600" dirty="0">
                        <a:effectLst/>
                      </a:endParaRPr>
                    </a:p>
                    <a:p>
                      <a:pPr marL="342900" lvl="0" indent="-342900" algn="ctr">
                        <a:spcBef>
                          <a:spcPts val="0"/>
                        </a:spcBef>
                        <a:spcAft>
                          <a:spcPts val="0"/>
                        </a:spcAft>
                        <a:buFont typeface="Wingdings"/>
                        <a:buChar char=""/>
                      </a:pPr>
                      <a:r>
                        <a:rPr lang="en-ZA" sz="1600" dirty="0">
                          <a:effectLst/>
                        </a:rPr>
                        <a:t>Labour</a:t>
                      </a:r>
                      <a:endParaRPr lang="en-US" sz="1600" dirty="0">
                        <a:effectLst/>
                      </a:endParaRPr>
                    </a:p>
                    <a:p>
                      <a:pPr marL="342900" lvl="0" indent="-342900" algn="ctr">
                        <a:spcBef>
                          <a:spcPts val="0"/>
                        </a:spcBef>
                        <a:spcAft>
                          <a:spcPts val="0"/>
                        </a:spcAft>
                        <a:buFont typeface="Wingdings"/>
                        <a:buChar char=""/>
                      </a:pPr>
                      <a:r>
                        <a:rPr lang="en-ZA" sz="1600" dirty="0">
                          <a:effectLst/>
                        </a:rPr>
                        <a:t>Machinery</a:t>
                      </a:r>
                      <a:endParaRPr lang="en-US" sz="1600" dirty="0">
                        <a:effectLst/>
                      </a:endParaRPr>
                    </a:p>
                    <a:p>
                      <a:pPr marL="342900" lvl="0" indent="-342900" algn="ctr">
                        <a:spcBef>
                          <a:spcPts val="0"/>
                        </a:spcBef>
                        <a:spcAft>
                          <a:spcPts val="0"/>
                        </a:spcAft>
                        <a:buFont typeface="Wingdings"/>
                        <a:buChar char=""/>
                      </a:pPr>
                      <a:r>
                        <a:rPr lang="en-ZA" sz="1600" dirty="0">
                          <a:effectLst/>
                        </a:rPr>
                        <a:t>Product</a:t>
                      </a:r>
                      <a:endParaRPr lang="en-US" sz="1600" dirty="0">
                        <a:solidFill>
                          <a:srgbClr val="76923C"/>
                        </a:solidFill>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986972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Budgeting Concepts (cont.)</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85000" lnSpcReduction="10000"/>
          </a:bodyPr>
          <a:lstStyle/>
          <a:p>
            <a:r>
              <a:rPr lang="en-US" dirty="0" smtClean="0"/>
              <a:t>There </a:t>
            </a:r>
            <a:r>
              <a:rPr lang="en-US" dirty="0"/>
              <a:t>are two ways to budget. </a:t>
            </a:r>
            <a:endParaRPr lang="en-US" dirty="0" smtClean="0"/>
          </a:p>
          <a:p>
            <a:r>
              <a:rPr lang="en-US" dirty="0" smtClean="0"/>
              <a:t>The </a:t>
            </a:r>
            <a:r>
              <a:rPr lang="en-US" dirty="0"/>
              <a:t>first is to simply base a budget on the income statement, which is useful because in this way we can project the net profit or loss that the factory is projected to generate over time, and we can also project what the balance sheet will look like at the end of each year. </a:t>
            </a:r>
            <a:endParaRPr lang="en-US" dirty="0" smtClean="0"/>
          </a:p>
          <a:p>
            <a:r>
              <a:rPr lang="en-US" dirty="0" smtClean="0"/>
              <a:t>We </a:t>
            </a:r>
            <a:r>
              <a:rPr lang="en-US" dirty="0"/>
              <a:t>can also measure the impact on the profitability of non-cash items such as depreciation. </a:t>
            </a:r>
            <a:endParaRPr lang="en-US" dirty="0" smtClean="0"/>
          </a:p>
          <a:p>
            <a:r>
              <a:rPr lang="en-US" dirty="0" smtClean="0"/>
              <a:t>Lastly</a:t>
            </a:r>
            <a:r>
              <a:rPr lang="en-US" dirty="0"/>
              <a:t>, income statement budgets allow us to project the amounts that will have to be paid for income tax.</a:t>
            </a:r>
          </a:p>
          <a:p>
            <a:endParaRPr lang="en-ZA" dirty="0"/>
          </a:p>
        </p:txBody>
      </p:sp>
    </p:spTree>
    <p:extLst>
      <p:ext uri="{BB962C8B-B14F-4D97-AF65-F5344CB8AC3E}">
        <p14:creationId xmlns:p14="http://schemas.microsoft.com/office/powerpoint/2010/main" val="1865119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Budgeting Concepts (cont.)</a:t>
            </a:r>
            <a:endParaRPr lang="en-ZA" sz="44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r>
              <a:rPr lang="en-US" sz="2200" dirty="0"/>
              <a:t>But for day-to-day financial management, a cash flow budget is much more useful. </a:t>
            </a:r>
            <a:endParaRPr lang="en-US" sz="2200" dirty="0" smtClean="0"/>
          </a:p>
          <a:p>
            <a:r>
              <a:rPr lang="en-US" sz="2200" dirty="0" smtClean="0"/>
              <a:t>A </a:t>
            </a:r>
            <a:r>
              <a:rPr lang="en-US" sz="2200" dirty="0"/>
              <a:t>cash flow budget is based on the cash flow statement, and is used to project:</a:t>
            </a:r>
          </a:p>
          <a:p>
            <a:pPr lvl="1"/>
            <a:r>
              <a:rPr lang="en-US" sz="2200" dirty="0"/>
              <a:t>When you should expect income and when you will incur expenses, based on seasonality of your enterprise.</a:t>
            </a:r>
          </a:p>
          <a:p>
            <a:pPr lvl="1"/>
            <a:r>
              <a:rPr lang="en-US" sz="2200" dirty="0"/>
              <a:t>Whether the business will have enough cash to meet its commitments every month, or whether a loan or an overdraft facility may be necessary to carry it through. It may also be necessary to negotiate payment terms with creditors.</a:t>
            </a:r>
          </a:p>
          <a:p>
            <a:pPr lvl="1"/>
            <a:r>
              <a:rPr lang="en-US" sz="2200" dirty="0"/>
              <a:t>The capital requirements of the business. It may, for instance, be necessary to postpone buying expensive new equipment or spend money on infrastructure. Alternatively, the plant manager can decide to rather lease capital items such as vehicles.</a:t>
            </a:r>
            <a:endParaRPr lang="en-ZA" sz="2200" dirty="0"/>
          </a:p>
        </p:txBody>
      </p:sp>
    </p:spTree>
    <p:extLst>
      <p:ext uri="{BB962C8B-B14F-4D97-AF65-F5344CB8AC3E}">
        <p14:creationId xmlns:p14="http://schemas.microsoft.com/office/powerpoint/2010/main" val="24761455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Budgeting Concepts (cont.)</a:t>
            </a:r>
            <a:endParaRPr lang="en-ZA" sz="4800" dirty="0"/>
          </a:p>
        </p:txBody>
      </p:sp>
      <p:sp>
        <p:nvSpPr>
          <p:cNvPr id="9"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pPr>
              <a:spcBef>
                <a:spcPts val="0"/>
              </a:spcBef>
            </a:pPr>
            <a:r>
              <a:rPr lang="en-US" sz="2300" dirty="0"/>
              <a:t>The cash flow budget </a:t>
            </a:r>
            <a:r>
              <a:rPr lang="en-US" sz="2300" dirty="0" smtClean="0"/>
              <a:t>may </a:t>
            </a:r>
            <a:r>
              <a:rPr lang="en-US" sz="2300" dirty="0"/>
              <a:t>indicate to management that an alternative income source is needed that provides more regular income. </a:t>
            </a:r>
            <a:endParaRPr lang="en-US" sz="2300" dirty="0" smtClean="0"/>
          </a:p>
          <a:p>
            <a:pPr>
              <a:spcBef>
                <a:spcPts val="0"/>
              </a:spcBef>
            </a:pPr>
            <a:r>
              <a:rPr lang="en-US" sz="2300" dirty="0" smtClean="0"/>
              <a:t>This </a:t>
            </a:r>
            <a:r>
              <a:rPr lang="en-US" sz="2300" dirty="0"/>
              <a:t>may prompt management to change their product range, or to look for alternative uses for the product, or to seek new clients. </a:t>
            </a:r>
            <a:endParaRPr lang="en-US" sz="2300" dirty="0" smtClean="0"/>
          </a:p>
          <a:p>
            <a:pPr>
              <a:spcBef>
                <a:spcPts val="0"/>
              </a:spcBef>
            </a:pPr>
            <a:r>
              <a:rPr lang="en-US" sz="2300" dirty="0" smtClean="0"/>
              <a:t>The </a:t>
            </a:r>
            <a:r>
              <a:rPr lang="en-US" sz="2300" dirty="0"/>
              <a:t>cash flow budget will also help in forecasting the costs of such an operation (i.e. the effects of implementing such a change).</a:t>
            </a:r>
          </a:p>
          <a:p>
            <a:pPr>
              <a:spcBef>
                <a:spcPts val="0"/>
              </a:spcBef>
            </a:pPr>
            <a:r>
              <a:rPr lang="en-US" sz="2300" dirty="0"/>
              <a:t>Cash flow budgets help with preventing spending money impulsively on items that are not necessary or that the factory cannot afford at a particular time.</a:t>
            </a:r>
          </a:p>
          <a:p>
            <a:pPr>
              <a:spcBef>
                <a:spcPts val="0"/>
              </a:spcBef>
            </a:pPr>
            <a:r>
              <a:rPr lang="en-US" sz="2300" dirty="0"/>
              <a:t>It is essential that a cash flow budget must be used as a management tool on a regular basis. </a:t>
            </a:r>
            <a:endParaRPr lang="en-US" sz="2300" dirty="0" smtClean="0"/>
          </a:p>
        </p:txBody>
      </p:sp>
    </p:spTree>
    <p:extLst>
      <p:ext uri="{BB962C8B-B14F-4D97-AF65-F5344CB8AC3E}">
        <p14:creationId xmlns:p14="http://schemas.microsoft.com/office/powerpoint/2010/main" val="36822545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Budgeting Control</a:t>
            </a:r>
            <a:endParaRPr lang="en-ZA" sz="4800" dirty="0"/>
          </a:p>
        </p:txBody>
      </p:sp>
      <p:sp>
        <p:nvSpPr>
          <p:cNvPr id="5" name="Content Placeholder 2"/>
          <p:cNvSpPr>
            <a:spLocks noGrp="1"/>
          </p:cNvSpPr>
          <p:nvPr>
            <p:ph idx="1"/>
          </p:nvPr>
        </p:nvSpPr>
        <p:spPr>
          <a:xfrm>
            <a:off x="457200" y="1600200"/>
            <a:ext cx="8291264" cy="4925144"/>
          </a:xfrm>
          <a:solidFill>
            <a:schemeClr val="bg1">
              <a:lumMod val="95000"/>
              <a:alpha val="75000"/>
            </a:schemeClr>
          </a:solidFill>
          <a:scene3d>
            <a:camera prst="orthographicFront"/>
            <a:lightRig rig="threePt" dir="t"/>
          </a:scene3d>
          <a:sp3d>
            <a:bevelT/>
          </a:sp3d>
        </p:spPr>
        <p:txBody>
          <a:bodyPr>
            <a:normAutofit fontScale="85000" lnSpcReduction="20000"/>
          </a:bodyPr>
          <a:lstStyle/>
          <a:p>
            <a:r>
              <a:rPr lang="en-US" dirty="0"/>
              <a:t>The main steps in the company budgetary control process are as follows:</a:t>
            </a:r>
          </a:p>
          <a:p>
            <a:pPr lvl="1"/>
            <a:r>
              <a:rPr lang="en-US" dirty="0"/>
              <a:t>Definition of objectives</a:t>
            </a:r>
          </a:p>
          <a:p>
            <a:pPr lvl="1"/>
            <a:r>
              <a:rPr lang="en-US" dirty="0"/>
              <a:t>Allocation of responsibilities for achievement of objectives</a:t>
            </a:r>
          </a:p>
          <a:p>
            <a:pPr lvl="1"/>
            <a:r>
              <a:rPr lang="en-US" dirty="0"/>
              <a:t>Statement of policies and strategies necessary to achieve the objectives</a:t>
            </a:r>
          </a:p>
          <a:p>
            <a:pPr lvl="1"/>
            <a:r>
              <a:rPr lang="en-US" dirty="0"/>
              <a:t>Budget preparation – calculation of likely results</a:t>
            </a:r>
          </a:p>
          <a:p>
            <a:pPr lvl="1"/>
            <a:r>
              <a:rPr lang="en-US" dirty="0"/>
              <a:t>Budget approval</a:t>
            </a:r>
          </a:p>
          <a:p>
            <a:pPr lvl="1"/>
            <a:r>
              <a:rPr lang="en-US" dirty="0"/>
              <a:t>Implementation of policies and strategies</a:t>
            </a:r>
          </a:p>
          <a:p>
            <a:r>
              <a:rPr lang="en-US" dirty="0"/>
              <a:t>The Operations Manager will most likely be drawn into this budgeting control process and must be able to provide inputs as regards efficiency of the plant and measures for improvement.</a:t>
            </a:r>
          </a:p>
        </p:txBody>
      </p:sp>
    </p:spTree>
    <p:extLst>
      <p:ext uri="{BB962C8B-B14F-4D97-AF65-F5344CB8AC3E}">
        <p14:creationId xmlns:p14="http://schemas.microsoft.com/office/powerpoint/2010/main" val="26755675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100" dirty="0" smtClean="0"/>
              <a:t>Cost Estimates and Calculations</a:t>
            </a:r>
            <a:endParaRPr lang="en-ZA" sz="41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85000" lnSpcReduction="20000"/>
          </a:bodyPr>
          <a:lstStyle/>
          <a:p>
            <a:pPr marL="0" indent="0">
              <a:buNone/>
            </a:pPr>
            <a:r>
              <a:rPr lang="en-US" b="1" dirty="0" smtClean="0"/>
              <a:t>Fixed costs versus Variable costs</a:t>
            </a:r>
          </a:p>
          <a:p>
            <a:r>
              <a:rPr lang="en-US" dirty="0"/>
              <a:t>A cost in a business is the total money, time and resources associated with a purchase or activity. </a:t>
            </a:r>
            <a:endParaRPr lang="en-US" dirty="0" smtClean="0"/>
          </a:p>
          <a:p>
            <a:r>
              <a:rPr lang="en-US" dirty="0" smtClean="0"/>
              <a:t>In </a:t>
            </a:r>
            <a:r>
              <a:rPr lang="en-US" dirty="0"/>
              <a:t>order to produce a product in an enterprise, total costs of that production include fixed and variable costs.</a:t>
            </a:r>
          </a:p>
          <a:p>
            <a:r>
              <a:rPr lang="en-US" dirty="0"/>
              <a:t>Fixed costs are those costs that are constant and have to be paid regularly, although their value may change over time, for example, rent, electricity, salaries, etc. </a:t>
            </a:r>
            <a:endParaRPr lang="en-US" dirty="0" smtClean="0"/>
          </a:p>
          <a:p>
            <a:r>
              <a:rPr lang="en-US" dirty="0" smtClean="0"/>
              <a:t>Variable </a:t>
            </a:r>
            <a:r>
              <a:rPr lang="en-US" dirty="0"/>
              <a:t>costs are those that change depending on the time of year and what is happening in the factory and out on the production farms, for example, raw materials, chemicals, transport costs, packaging, etc</a:t>
            </a:r>
            <a:r>
              <a:rPr lang="en-US" dirty="0" smtClean="0"/>
              <a:t>.</a:t>
            </a:r>
            <a:endParaRPr lang="en-US" dirty="0"/>
          </a:p>
        </p:txBody>
      </p:sp>
    </p:spTree>
    <p:extLst>
      <p:ext uri="{BB962C8B-B14F-4D97-AF65-F5344CB8AC3E}">
        <p14:creationId xmlns:p14="http://schemas.microsoft.com/office/powerpoint/2010/main" val="24629463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100" dirty="0" smtClean="0"/>
              <a:t>Cost Estimates and Calculations (cont.)</a:t>
            </a:r>
            <a:endParaRPr lang="en-ZA" sz="4100" dirty="0"/>
          </a:p>
        </p:txBody>
      </p:sp>
      <p:sp>
        <p:nvSpPr>
          <p:cNvPr id="5" name="Content Placeholder 2"/>
          <p:cNvSpPr>
            <a:spLocks noGrp="1"/>
          </p:cNvSpPr>
          <p:nvPr>
            <p:ph idx="1"/>
          </p:nvPr>
        </p:nvSpPr>
        <p:spPr>
          <a:xfrm>
            <a:off x="457200" y="1600200"/>
            <a:ext cx="8229600" cy="4853136"/>
          </a:xfrm>
          <a:solidFill>
            <a:schemeClr val="bg1">
              <a:lumMod val="95000"/>
              <a:alpha val="75000"/>
            </a:schemeClr>
          </a:solidFill>
          <a:scene3d>
            <a:camera prst="orthographicFront"/>
            <a:lightRig rig="threePt" dir="t"/>
          </a:scene3d>
          <a:sp3d>
            <a:bevelT/>
          </a:sp3d>
        </p:spPr>
        <p:txBody>
          <a:bodyPr>
            <a:normAutofit fontScale="70000" lnSpcReduction="20000"/>
          </a:bodyPr>
          <a:lstStyle/>
          <a:p>
            <a:pPr marL="0" indent="0">
              <a:buNone/>
            </a:pPr>
            <a:r>
              <a:rPr lang="en-US" b="1" dirty="0" smtClean="0"/>
              <a:t>Fixed costs versus Variable costs (cont.)</a:t>
            </a:r>
          </a:p>
          <a:p>
            <a:r>
              <a:rPr lang="en-US" dirty="0" smtClean="0"/>
              <a:t>Some </a:t>
            </a:r>
            <a:r>
              <a:rPr lang="en-US" dirty="0"/>
              <a:t>costs are a little more difficult to classify. For instance, although salaries are a fixed cost, wages paid to seasonal workers is seen as a variable cost. Electricity is another one that is a little difficult because the amount paid for electricity can vary quite a lot from month to month, but it is still seen as a fixed cost because it has to be paid every month.</a:t>
            </a:r>
          </a:p>
          <a:p>
            <a:r>
              <a:rPr lang="en-US" dirty="0" smtClean="0"/>
              <a:t>Because variable costs depend on the factory activities and inputs and outputs and therefore depend on the production plans, they can be controlled in the short term through good planning. </a:t>
            </a:r>
          </a:p>
          <a:p>
            <a:r>
              <a:rPr lang="en-US" dirty="0" smtClean="0"/>
              <a:t>Variable costs can also usually be allocated to particular production units or divisions in the factory. </a:t>
            </a:r>
          </a:p>
          <a:p>
            <a:r>
              <a:rPr lang="en-US" dirty="0" smtClean="0"/>
              <a:t>Thus, a manager can compare the variable costs (or the efficiency of their use) between different divisions on the same factory floor.</a:t>
            </a:r>
            <a:endParaRPr lang="en-US" dirty="0"/>
          </a:p>
        </p:txBody>
      </p:sp>
    </p:spTree>
    <p:extLst>
      <p:ext uri="{BB962C8B-B14F-4D97-AF65-F5344CB8AC3E}">
        <p14:creationId xmlns:p14="http://schemas.microsoft.com/office/powerpoint/2010/main" val="19639933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83F3D944B9D242BC2B2B737E9F12DD" ma:contentTypeVersion="0" ma:contentTypeDescription="Create a new document." ma:contentTypeScope="" ma:versionID="ed1326efab41682ffb28ddec26180793">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877FDE-1BF3-4B42-AF57-C251C5B5C697}"/>
</file>

<file path=customXml/itemProps2.xml><?xml version="1.0" encoding="utf-8"?>
<ds:datastoreItem xmlns:ds="http://schemas.openxmlformats.org/officeDocument/2006/customXml" ds:itemID="{B7F6036D-8E3E-4E76-BD3A-66AFAAA9536A}"/>
</file>

<file path=customXml/itemProps3.xml><?xml version="1.0" encoding="utf-8"?>
<ds:datastoreItem xmlns:ds="http://schemas.openxmlformats.org/officeDocument/2006/customXml" ds:itemID="{1737AF83-0CFF-46D1-8E56-6D03A3D25770}"/>
</file>

<file path=docProps/app.xml><?xml version="1.0" encoding="utf-8"?>
<Properties xmlns="http://schemas.openxmlformats.org/officeDocument/2006/extended-properties" xmlns:vt="http://schemas.openxmlformats.org/officeDocument/2006/docPropsVTypes">
  <Template/>
  <TotalTime>4529</TotalTime>
  <Words>2975</Words>
  <Application>Microsoft Office PowerPoint</Application>
  <PresentationFormat>On-screen Show (4:3)</PresentationFormat>
  <Paragraphs>219</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FINANCIAL MANAGEMENT CONCEPTS</vt:lpstr>
      <vt:lpstr>Budgeting Concepts</vt:lpstr>
      <vt:lpstr>Budgeting Concepts (cont.)</vt:lpstr>
      <vt:lpstr>Budgeting Concepts (cont.)</vt:lpstr>
      <vt:lpstr>Budgeting Concepts (cont.)</vt:lpstr>
      <vt:lpstr>Budgeting Control</vt:lpstr>
      <vt:lpstr>Cost Estimates and Calculations</vt:lpstr>
      <vt:lpstr>Cost Estimates and Calculations (cont.)</vt:lpstr>
      <vt:lpstr>Cost Estimates and Calculations (cont.)</vt:lpstr>
      <vt:lpstr>Cost Estimates and Calculations (cont.)</vt:lpstr>
      <vt:lpstr>The Income Statement</vt:lpstr>
      <vt:lpstr>The Income Statement (cont.)</vt:lpstr>
      <vt:lpstr>Cash Flow Budgets</vt:lpstr>
      <vt:lpstr>Cash Flow Budgets (cont.)</vt:lpstr>
      <vt:lpstr>Cash Flow Budgets (cont.)</vt:lpstr>
      <vt:lpstr>Cash Flow Budgets (cont.)</vt:lpstr>
      <vt:lpstr>Cash Flow Budgets (cont.)</vt:lpstr>
      <vt:lpstr>Cash Flow Budgets (cont.)</vt:lpstr>
      <vt:lpstr>Cost Management</vt:lpstr>
      <vt:lpstr>Cost Management - Waste</vt:lpstr>
      <vt:lpstr>Cost Management – Waste (cont.)</vt:lpstr>
      <vt:lpstr>Cost Management – Rework</vt:lpstr>
      <vt:lpstr>Cost Management – Rework (cont.)</vt:lpstr>
      <vt:lpstr>Cost Management – Rework (cont.)</vt:lpstr>
      <vt:lpstr>Cost Management – Rework (cont.)</vt:lpstr>
      <vt:lpstr>Cost Management – Recall</vt:lpstr>
      <vt:lpstr>Cost Management – Recall (cont.)</vt:lpstr>
      <vt:lpstr>Financial Source Documents</vt:lpstr>
      <vt:lpstr>Financial Source Documents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189</cp:revision>
  <dcterms:created xsi:type="dcterms:W3CDTF">2016-11-15T07:03:29Z</dcterms:created>
  <dcterms:modified xsi:type="dcterms:W3CDTF">2019-05-16T09:56:27Z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0x010100D883F3D944B9D242BC2B2B737E9F12DD</vt:lpwstr>
  </property>
</Properties>
</file>