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1.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403" r:id="rId4"/>
    <p:sldId id="426" r:id="rId5"/>
    <p:sldId id="437" r:id="rId6"/>
    <p:sldId id="427" r:id="rId7"/>
    <p:sldId id="438" r:id="rId8"/>
    <p:sldId id="404" r:id="rId9"/>
    <p:sldId id="384" r:id="rId10"/>
    <p:sldId id="385" r:id="rId11"/>
    <p:sldId id="428" r:id="rId12"/>
    <p:sldId id="413" r:id="rId13"/>
    <p:sldId id="429" r:id="rId14"/>
    <p:sldId id="439" r:id="rId15"/>
    <p:sldId id="414" r:id="rId16"/>
    <p:sldId id="415" r:id="rId17"/>
    <p:sldId id="416" r:id="rId18"/>
    <p:sldId id="440" r:id="rId19"/>
    <p:sldId id="417" r:id="rId20"/>
    <p:sldId id="430" r:id="rId21"/>
    <p:sldId id="441" r:id="rId22"/>
    <p:sldId id="442" r:id="rId23"/>
    <p:sldId id="443" r:id="rId24"/>
    <p:sldId id="418" r:id="rId25"/>
    <p:sldId id="419" r:id="rId26"/>
    <p:sldId id="444" r:id="rId27"/>
    <p:sldId id="420" r:id="rId28"/>
    <p:sldId id="445" r:id="rId29"/>
    <p:sldId id="42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varScale="1">
        <p:scale>
          <a:sx n="61" d="100"/>
          <a:sy n="61" d="100"/>
        </p:scale>
        <p:origin x="-2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2019/05/16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2019/05/16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2019/05/16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2019/05/16</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11: OPERATIONS MANAGEMENT: KNOWLEDGE TOPIC </a:t>
            </a:r>
            <a:r>
              <a:rPr lang="en-US" sz="2800" dirty="0">
                <a:solidFill>
                  <a:srgbClr val="C0504D">
                    <a:lumMod val="75000"/>
                  </a:srgbClr>
                </a:solidFill>
              </a:rPr>
              <a:t>4</a:t>
            </a:r>
            <a:r>
              <a:rPr lang="en-US" sz="2800" dirty="0" smtClean="0">
                <a:solidFill>
                  <a:srgbClr val="C0504D">
                    <a:lumMod val="75000"/>
                  </a:srgbClr>
                </a:solidFill>
              </a:rPr>
              <a:t>: PERSONNEL MANAGEMENT CONCEPTS</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Job Analysis and Descriptions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b="1" dirty="0"/>
              <a:t>Job summary</a:t>
            </a:r>
          </a:p>
          <a:p>
            <a:r>
              <a:rPr lang="en-US" dirty="0"/>
              <a:t>This is a short written statement that concisely </a:t>
            </a:r>
            <a:r>
              <a:rPr lang="en-US" dirty="0" err="1"/>
              <a:t>summarises</a:t>
            </a:r>
            <a:r>
              <a:rPr lang="en-US" dirty="0"/>
              <a:t> the purpose of the job.</a:t>
            </a:r>
          </a:p>
          <a:p>
            <a:pPr marL="0" indent="0">
              <a:buNone/>
            </a:pPr>
            <a:r>
              <a:rPr lang="en-US" b="1" dirty="0"/>
              <a:t>Job duties and responsibilities</a:t>
            </a:r>
          </a:p>
          <a:p>
            <a:r>
              <a:rPr lang="en-US" dirty="0"/>
              <a:t>This section must be comprehensive and accurate, as it influences all other parts of the job description. </a:t>
            </a:r>
            <a:endParaRPr lang="en-US" dirty="0" smtClean="0"/>
          </a:p>
          <a:p>
            <a:r>
              <a:rPr lang="en-US" dirty="0" smtClean="0"/>
              <a:t>Job </a:t>
            </a:r>
            <a:r>
              <a:rPr lang="en-US" dirty="0"/>
              <a:t>duties and responsibilities explain what is done, how it is done, and why it is done. </a:t>
            </a:r>
            <a:endParaRPr lang="en-US" dirty="0" smtClean="0"/>
          </a:p>
          <a:p>
            <a:r>
              <a:rPr lang="en-US" dirty="0" smtClean="0"/>
              <a:t>Some </a:t>
            </a:r>
            <a:r>
              <a:rPr lang="en-US" dirty="0" err="1"/>
              <a:t>organisations</a:t>
            </a:r>
            <a:r>
              <a:rPr lang="en-US" dirty="0"/>
              <a:t> combine the job description and job specification, and the skills required to do the job successfully, instead of the responsibilities and duties. </a:t>
            </a:r>
            <a:endParaRPr lang="en-US" dirty="0" smtClean="0"/>
          </a:p>
          <a:p>
            <a:r>
              <a:rPr lang="en-US" dirty="0" smtClean="0"/>
              <a:t>The </a:t>
            </a:r>
            <a:r>
              <a:rPr lang="en-US" dirty="0"/>
              <a:t>resulting document is not a job description in the true sense of the word, but rather a skills profile.</a:t>
            </a:r>
          </a:p>
        </p:txBody>
      </p:sp>
    </p:spTree>
    <p:extLst>
      <p:ext uri="{BB962C8B-B14F-4D97-AF65-F5344CB8AC3E}">
        <p14:creationId xmlns:p14="http://schemas.microsoft.com/office/powerpoint/2010/main" val="2462946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Job Analysis and Descriptions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a:t>Job Analysis: Things to consider when compiling a job specification</a:t>
            </a:r>
          </a:p>
          <a:p>
            <a:pPr lvl="0"/>
            <a:r>
              <a:rPr lang="en-US" dirty="0"/>
              <a:t>List the three (3) to five (5) most important responsibilities of the job, beginning with an action verb.</a:t>
            </a:r>
          </a:p>
          <a:p>
            <a:pPr lvl="0"/>
            <a:r>
              <a:rPr lang="en-US" dirty="0"/>
              <a:t>List one, or more, of the important job duties associated with each responsibility, also starting with an action verb.</a:t>
            </a:r>
          </a:p>
          <a:p>
            <a:pPr lvl="0"/>
            <a:r>
              <a:rPr lang="en-US" dirty="0"/>
              <a:t>Write clearly, unambiguously, and concisely but do not omit any important responsibilities or duties.</a:t>
            </a:r>
          </a:p>
          <a:p>
            <a:pPr lvl="0"/>
            <a:r>
              <a:rPr lang="en-US" dirty="0"/>
              <a:t>Any job performance standards, time limits, and abnormal working conditions must be identified in the section of the job description.</a:t>
            </a:r>
          </a:p>
        </p:txBody>
      </p:sp>
    </p:spTree>
    <p:extLst>
      <p:ext uri="{BB962C8B-B14F-4D97-AF65-F5344CB8AC3E}">
        <p14:creationId xmlns:p14="http://schemas.microsoft.com/office/powerpoint/2010/main" val="1963993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Performance Management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a:bodyPr>
          <a:lstStyle/>
          <a:p>
            <a:r>
              <a:rPr lang="en-US" dirty="0"/>
              <a:t>Managing personnel concentrates on certain administrative human resource categories. </a:t>
            </a:r>
            <a:endParaRPr lang="en-US" dirty="0" smtClean="0"/>
          </a:p>
          <a:p>
            <a:r>
              <a:rPr lang="en-US" dirty="0" smtClean="0"/>
              <a:t>It </a:t>
            </a:r>
            <a:r>
              <a:rPr lang="en-US" dirty="0"/>
              <a:t>includes job analyses, strategic personnel planning, performance appraisals and benefit coordination. </a:t>
            </a:r>
            <a:endParaRPr lang="en-US" dirty="0" smtClean="0"/>
          </a:p>
          <a:p>
            <a:r>
              <a:rPr lang="en-US" dirty="0" smtClean="0"/>
              <a:t>It </a:t>
            </a:r>
            <a:r>
              <a:rPr lang="en-US" dirty="0"/>
              <a:t>also involves recruitment, screening and new employee orientation and training. </a:t>
            </a:r>
            <a:endParaRPr lang="en-US" dirty="0" smtClean="0"/>
          </a:p>
          <a:p>
            <a:r>
              <a:rPr lang="en-US" dirty="0" smtClean="0"/>
              <a:t>Lastly</a:t>
            </a:r>
            <a:r>
              <a:rPr lang="en-US" dirty="0"/>
              <a:t>, it involves wages, dispute resolution and other record keeping duties</a:t>
            </a:r>
          </a:p>
        </p:txBody>
      </p:sp>
    </p:spTree>
    <p:extLst>
      <p:ext uri="{BB962C8B-B14F-4D97-AF65-F5344CB8AC3E}">
        <p14:creationId xmlns:p14="http://schemas.microsoft.com/office/powerpoint/2010/main" val="2094267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Performance </a:t>
            </a:r>
            <a:r>
              <a:rPr lang="en-ZA" sz="4400" dirty="0" smtClean="0"/>
              <a:t>Management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r>
              <a:rPr lang="en-US" dirty="0"/>
              <a:t>Personnel evaluation should be done in the workplace in a manner that will grow the employee instead of demoralizing that particular individual. </a:t>
            </a:r>
            <a:endParaRPr lang="en-US" dirty="0" smtClean="0"/>
          </a:p>
          <a:p>
            <a:r>
              <a:rPr lang="en-US" dirty="0" smtClean="0"/>
              <a:t>Personnel </a:t>
            </a:r>
            <a:r>
              <a:rPr lang="en-US" dirty="0"/>
              <a:t>evaluation should be done to ensure that employees are contributing towards the goals of the company, while reviewing the employee’s current job description, and establishing goals for the future.  </a:t>
            </a:r>
            <a:endParaRPr lang="en-US" dirty="0" smtClean="0"/>
          </a:p>
          <a:p>
            <a:r>
              <a:rPr lang="en-US" dirty="0" smtClean="0"/>
              <a:t>The </a:t>
            </a:r>
            <a:r>
              <a:rPr lang="en-US" dirty="0"/>
              <a:t>evaluation process should encompass the reviewing and discussion of job expectations, objectives, and duties, to ensure that the evaluation relates to the specific responsibilities, job assignments, and standards that have been passed on to the employee for that specific job. </a:t>
            </a:r>
            <a:endParaRPr lang="en-US" dirty="0" smtClean="0"/>
          </a:p>
        </p:txBody>
      </p:sp>
    </p:spTree>
    <p:extLst>
      <p:ext uri="{BB962C8B-B14F-4D97-AF65-F5344CB8AC3E}">
        <p14:creationId xmlns:p14="http://schemas.microsoft.com/office/powerpoint/2010/main" val="1390683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Performance </a:t>
            </a:r>
            <a:r>
              <a:rPr lang="en-ZA" sz="4400" dirty="0" smtClean="0"/>
              <a:t>Management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92500" lnSpcReduction="10000"/>
          </a:bodyPr>
          <a:lstStyle/>
          <a:p>
            <a:r>
              <a:rPr lang="en-US" dirty="0" smtClean="0"/>
              <a:t>Performance </a:t>
            </a:r>
            <a:r>
              <a:rPr lang="en-US" dirty="0"/>
              <a:t>evaluation should take place annually or more frequently if deemed necessary. </a:t>
            </a:r>
          </a:p>
          <a:p>
            <a:r>
              <a:rPr lang="en-US" dirty="0"/>
              <a:t>An employer cannot expect an employee to improve his work performance if he/she does not know that they are doing something incorrectly or ineffectively</a:t>
            </a:r>
            <a:r>
              <a:rPr lang="en-US" dirty="0" smtClean="0"/>
              <a:t>.</a:t>
            </a:r>
          </a:p>
          <a:p>
            <a:r>
              <a:rPr lang="en-US" dirty="0" smtClean="0"/>
              <a:t> </a:t>
            </a:r>
            <a:r>
              <a:rPr lang="en-US" dirty="0"/>
              <a:t>In this regard it is then important to train employees in the importance and purpose of performance evaluation so that it becomes a part of the year that an employee looks forward to – not a procedure that is feared.</a:t>
            </a:r>
          </a:p>
        </p:txBody>
      </p:sp>
    </p:spTree>
    <p:extLst>
      <p:ext uri="{BB962C8B-B14F-4D97-AF65-F5344CB8AC3E}">
        <p14:creationId xmlns:p14="http://schemas.microsoft.com/office/powerpoint/2010/main" val="9689652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Performance </a:t>
            </a:r>
            <a:r>
              <a:rPr lang="en-ZA" sz="4800" dirty="0" smtClean="0"/>
              <a:t>Management (cont.)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dirty="0"/>
              <a:t>To ensure fairness, the same process should be followed for all employees. </a:t>
            </a:r>
            <a:endParaRPr lang="en-US" dirty="0" smtClean="0"/>
          </a:p>
          <a:p>
            <a:r>
              <a:rPr lang="en-US" dirty="0" smtClean="0"/>
              <a:t>Often </a:t>
            </a:r>
            <a:r>
              <a:rPr lang="en-US" dirty="0"/>
              <a:t>a performance evaluation process entails:</a:t>
            </a:r>
          </a:p>
          <a:p>
            <a:pPr lvl="1"/>
            <a:r>
              <a:rPr lang="en-US" dirty="0"/>
              <a:t>The completion of a self-evaluation form by an employee</a:t>
            </a:r>
          </a:p>
          <a:p>
            <a:pPr lvl="1"/>
            <a:r>
              <a:rPr lang="en-US" dirty="0"/>
              <a:t>The completion of an evaluation form by a line-manager</a:t>
            </a:r>
          </a:p>
          <a:p>
            <a:pPr lvl="1"/>
            <a:r>
              <a:rPr lang="en-US" dirty="0"/>
              <a:t>A discussion between the employee, the line manager and the human resource officer or company manager regarding the responses captured in the self-evaluation form and evaluation form</a:t>
            </a:r>
          </a:p>
          <a:p>
            <a:pPr lvl="1"/>
            <a:r>
              <a:rPr lang="en-US" dirty="0"/>
              <a:t>Feedback to the employee:</a:t>
            </a:r>
          </a:p>
          <a:p>
            <a:pPr lvl="1"/>
            <a:r>
              <a:rPr lang="en-US" dirty="0"/>
              <a:t>Agreement on remedial action if required</a:t>
            </a:r>
          </a:p>
          <a:p>
            <a:pPr lvl="1"/>
            <a:r>
              <a:rPr lang="en-US" dirty="0"/>
              <a:t>Recommendations for improvements</a:t>
            </a:r>
          </a:p>
          <a:p>
            <a:pPr lvl="1"/>
            <a:r>
              <a:rPr lang="en-US" dirty="0"/>
              <a:t>Praise for work well done (sometimes this can be in the form of improved remuneration or benefits) review period.</a:t>
            </a:r>
          </a:p>
        </p:txBody>
      </p:sp>
    </p:spTree>
    <p:extLst>
      <p:ext uri="{BB962C8B-B14F-4D97-AF65-F5344CB8AC3E}">
        <p14:creationId xmlns:p14="http://schemas.microsoft.com/office/powerpoint/2010/main" val="40346707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Performance </a:t>
            </a:r>
            <a:r>
              <a:rPr lang="en-ZA" sz="4400" dirty="0" smtClean="0"/>
              <a:t>Management (cont.)</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200" b="1" dirty="0"/>
              <a:t>Here are some of the topics that can be used in the evaluation process:</a:t>
            </a:r>
            <a:endParaRPr lang="en-US" sz="2200" dirty="0"/>
          </a:p>
          <a:p>
            <a:pPr lvl="0">
              <a:spcBef>
                <a:spcPts val="0"/>
              </a:spcBef>
            </a:pPr>
            <a:r>
              <a:rPr lang="en-US" sz="2200" b="1" dirty="0"/>
              <a:t>Completion of task given</a:t>
            </a:r>
            <a:r>
              <a:rPr lang="en-US" sz="2200" dirty="0"/>
              <a:t>: How effective is the individual in terms of meeting the goals and finishing tasks in time?</a:t>
            </a:r>
          </a:p>
          <a:p>
            <a:pPr lvl="0">
              <a:spcBef>
                <a:spcPts val="0"/>
              </a:spcBef>
            </a:pPr>
            <a:r>
              <a:rPr lang="en-US" sz="2200" b="1" dirty="0"/>
              <a:t>Teamwork</a:t>
            </a:r>
            <a:r>
              <a:rPr lang="en-US" sz="2200" dirty="0"/>
              <a:t>: How reliable is the individual to members of his team?</a:t>
            </a:r>
          </a:p>
          <a:p>
            <a:pPr lvl="0">
              <a:spcBef>
                <a:spcPts val="0"/>
              </a:spcBef>
            </a:pPr>
            <a:r>
              <a:rPr lang="en-US" sz="2200" b="1" dirty="0"/>
              <a:t>Planning</a:t>
            </a:r>
            <a:r>
              <a:rPr lang="en-US" sz="2200" dirty="0"/>
              <a:t>: Is the individual effective in terms of anticipating needs, establishing objectives, understanding goals and procedures, and meeting budgets and schedules?</a:t>
            </a:r>
          </a:p>
          <a:p>
            <a:pPr lvl="0">
              <a:spcBef>
                <a:spcPts val="0"/>
              </a:spcBef>
            </a:pPr>
            <a:r>
              <a:rPr lang="en-US" sz="2200" b="1" dirty="0"/>
              <a:t>Flexibility</a:t>
            </a:r>
            <a:r>
              <a:rPr lang="en-US" sz="2200" dirty="0"/>
              <a:t>: How well does the individual adapt to a changing work requirement?</a:t>
            </a:r>
          </a:p>
          <a:p>
            <a:pPr lvl="0">
              <a:spcBef>
                <a:spcPts val="0"/>
              </a:spcBef>
            </a:pPr>
            <a:r>
              <a:rPr lang="en-US" sz="2200" b="1" dirty="0"/>
              <a:t>Communication</a:t>
            </a:r>
            <a:r>
              <a:rPr lang="en-US" sz="2200" dirty="0"/>
              <a:t>: Does the individual provide information to others on a timely basis within and outside the company? How effective is the individual in dealing with clients, both inside and outside company?</a:t>
            </a:r>
          </a:p>
          <a:p>
            <a:pPr lvl="0">
              <a:spcBef>
                <a:spcPts val="0"/>
              </a:spcBef>
            </a:pPr>
            <a:r>
              <a:rPr lang="en-US" sz="2200" b="1" dirty="0"/>
              <a:t>Costs:</a:t>
            </a:r>
            <a:r>
              <a:rPr lang="en-US" sz="2200" dirty="0"/>
              <a:t> Is the individual effective in terms of operating at lowest cost?</a:t>
            </a:r>
          </a:p>
        </p:txBody>
      </p:sp>
    </p:spTree>
    <p:extLst>
      <p:ext uri="{BB962C8B-B14F-4D97-AF65-F5344CB8AC3E}">
        <p14:creationId xmlns:p14="http://schemas.microsoft.com/office/powerpoint/2010/main" val="144952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Performance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r>
              <a:rPr lang="en-US" dirty="0"/>
              <a:t>Guidelines for personnel evaluations should be recorded and provided to the employee in policy statements, negotiated agreements, and/or personnel evaluation manuals, so that evaluations are consistent, equitable, and fair. </a:t>
            </a:r>
          </a:p>
          <a:p>
            <a:r>
              <a:rPr lang="en-US" dirty="0"/>
              <a:t>Access to evaluation information should be limited to the persons with established legitimate permission to review and use the information, so that confidentiality is maintained and privacy protected. </a:t>
            </a:r>
          </a:p>
          <a:p>
            <a:r>
              <a:rPr lang="en-US" dirty="0"/>
              <a:t>The evaluator should respect human dignity and act in a professional manner, so that the employee's self-esteem, motivation, professional reputation, performance, and attitude toward personnel evaluation are enhanced</a:t>
            </a:r>
            <a:r>
              <a:rPr lang="en-US" dirty="0" smtClean="0"/>
              <a:t>.</a:t>
            </a:r>
            <a:endParaRPr lang="en-US" dirty="0"/>
          </a:p>
        </p:txBody>
      </p:sp>
    </p:spTree>
    <p:extLst>
      <p:ext uri="{BB962C8B-B14F-4D97-AF65-F5344CB8AC3E}">
        <p14:creationId xmlns:p14="http://schemas.microsoft.com/office/powerpoint/2010/main" val="293378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Performance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92500" lnSpcReduction="10000"/>
          </a:bodyPr>
          <a:lstStyle/>
          <a:p>
            <a:r>
              <a:rPr lang="en-US" dirty="0" smtClean="0"/>
              <a:t>Personnel </a:t>
            </a:r>
            <a:r>
              <a:rPr lang="en-US" dirty="0"/>
              <a:t>evaluations should encompass both strengths and weaknesses, so that strengths can be built upon and weaknesses addressed as soon as possible.</a:t>
            </a:r>
          </a:p>
          <a:p>
            <a:r>
              <a:rPr lang="en-US" dirty="0"/>
              <a:t>Personnel evaluations should inform users (interview panel or supervisors or managers) and employees of areas in need of professional development, so that all the workplace personnel can better address the missions and goals of that particular workplace, fulfill their roles and responsibilities, and meet the needs of the clients.</a:t>
            </a:r>
          </a:p>
        </p:txBody>
      </p:sp>
    </p:spTree>
    <p:extLst>
      <p:ext uri="{BB962C8B-B14F-4D97-AF65-F5344CB8AC3E}">
        <p14:creationId xmlns:p14="http://schemas.microsoft.com/office/powerpoint/2010/main" val="11208989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Remuneration</a:t>
            </a:r>
            <a:endParaRPr lang="en-ZA" sz="4800" dirty="0"/>
          </a:p>
        </p:txBody>
      </p:sp>
      <p:sp>
        <p:nvSpPr>
          <p:cNvPr id="5"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Autofit/>
          </a:bodyPr>
          <a:lstStyle/>
          <a:p>
            <a:r>
              <a:rPr lang="en-US" sz="2300" dirty="0"/>
              <a:t>The aim of a remuneration policy is to ensure a reward system that </a:t>
            </a:r>
            <a:r>
              <a:rPr lang="en-US" sz="2300" dirty="0" err="1"/>
              <a:t>recognises</a:t>
            </a:r>
            <a:r>
              <a:rPr lang="en-US" sz="2300" dirty="0"/>
              <a:t> individual team contributions to achieving companies’ objectives and motivates high levels of performance. </a:t>
            </a:r>
            <a:endParaRPr lang="en-US" sz="2300" dirty="0" smtClean="0"/>
          </a:p>
          <a:p>
            <a:r>
              <a:rPr lang="en-US" sz="2300" dirty="0" smtClean="0"/>
              <a:t>It </a:t>
            </a:r>
            <a:r>
              <a:rPr lang="en-US" sz="2300" dirty="0"/>
              <a:t>allows a Company to compete effectively in the </a:t>
            </a:r>
            <a:r>
              <a:rPr lang="en-US" sz="2300" dirty="0" err="1"/>
              <a:t>labour</a:t>
            </a:r>
            <a:r>
              <a:rPr lang="en-US" sz="2300" dirty="0"/>
              <a:t> market and to recruit and retain high </a:t>
            </a:r>
            <a:r>
              <a:rPr lang="en-US" sz="2300" dirty="0" err="1"/>
              <a:t>calibre</a:t>
            </a:r>
            <a:r>
              <a:rPr lang="en-US" sz="2300" dirty="0"/>
              <a:t> staff. </a:t>
            </a:r>
            <a:endParaRPr lang="en-US" sz="2300" dirty="0" smtClean="0"/>
          </a:p>
          <a:p>
            <a:r>
              <a:rPr lang="en-US" sz="2300" dirty="0" smtClean="0"/>
              <a:t>An </a:t>
            </a:r>
            <a:r>
              <a:rPr lang="en-US" sz="2300" dirty="0"/>
              <a:t>effective remuneration policy allows a Company to pay market-related remuneration commensurate with the Company’s resources and the ability to pay i.e. affordability and other factors are taken into account when deciding on an employee’s remuneration. </a:t>
            </a:r>
            <a:endParaRPr lang="en-US" sz="2300" dirty="0" smtClean="0"/>
          </a:p>
          <a:p>
            <a:r>
              <a:rPr lang="en-US" sz="2300" dirty="0" smtClean="0"/>
              <a:t>Remuneration </a:t>
            </a:r>
            <a:r>
              <a:rPr lang="en-US" sz="2300" dirty="0"/>
              <a:t>should be determined in terms of a clearly defined policy administered by a remuneration committee comprised of elected representatives, a remuneration expert and the Company Manager.</a:t>
            </a:r>
          </a:p>
        </p:txBody>
      </p:sp>
    </p:spTree>
    <p:extLst>
      <p:ext uri="{BB962C8B-B14F-4D97-AF65-F5344CB8AC3E}">
        <p14:creationId xmlns:p14="http://schemas.microsoft.com/office/powerpoint/2010/main" val="36735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PERSONNEL MANAGEMENT CONCEPTS</a:t>
            </a:r>
            <a:endParaRPr lang="en-ZA" sz="4000" dirty="0"/>
          </a:p>
        </p:txBody>
      </p:sp>
      <p:pic>
        <p:nvPicPr>
          <p:cNvPr id="2054" name="Picture 6" descr="C:\Users\User\AppData\Local\Microsoft\Windows\Temporary Internet Files\Content.IE5\DSN1GTZ0\f97cd47cd35b1cbd04730c820b162e8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1844824"/>
            <a:ext cx="5867392" cy="4697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Training Management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sz="2800" b="1" dirty="0"/>
              <a:t>The purpose of training and development of employees include:</a:t>
            </a:r>
          </a:p>
          <a:p>
            <a:pPr lvl="0"/>
            <a:r>
              <a:rPr lang="en-US" sz="2800" b="1" dirty="0"/>
              <a:t>Improved </a:t>
            </a:r>
            <a:r>
              <a:rPr lang="en-US" sz="2800" b="1" dirty="0" smtClean="0"/>
              <a:t>performance</a:t>
            </a:r>
            <a:r>
              <a:rPr lang="en-US" sz="2800" dirty="0" smtClean="0"/>
              <a:t>: Employees </a:t>
            </a:r>
            <a:r>
              <a:rPr lang="en-US" sz="2800" dirty="0"/>
              <a:t>who perform poorly because of skills deficiencies need to be sent for training. Sometimes a new or newly promoted employee does not possess the skills and abilities required to be competent on the job. Therefore training will be necessary to fill the gap between the employee’s predicted and actual performance.</a:t>
            </a:r>
          </a:p>
          <a:p>
            <a:pPr lvl="0"/>
            <a:r>
              <a:rPr lang="en-US" sz="2800" b="1" dirty="0"/>
              <a:t>Satisfy personal growth </a:t>
            </a:r>
            <a:r>
              <a:rPr lang="en-US" sz="2800" b="1" dirty="0" smtClean="0"/>
              <a:t>needs:</a:t>
            </a:r>
            <a:r>
              <a:rPr lang="en-US" sz="2800" dirty="0" smtClean="0"/>
              <a:t> Training </a:t>
            </a:r>
            <a:r>
              <a:rPr lang="en-US" sz="2800" dirty="0"/>
              <a:t>and development can play a dual role by providing activities that result in both greater organizational effectiveness and increased personal growth for all employees. For instance, most employees are achievement-oriented and need to face new challenges on the job.</a:t>
            </a:r>
          </a:p>
          <a:p>
            <a:pPr lvl="0"/>
            <a:r>
              <a:rPr lang="en-US" sz="2800" b="1" dirty="0"/>
              <a:t>Update employee’s </a:t>
            </a:r>
            <a:r>
              <a:rPr lang="en-US" sz="2800" b="1" dirty="0" smtClean="0"/>
              <a:t>skills</a:t>
            </a:r>
            <a:r>
              <a:rPr lang="en-US" sz="2800" dirty="0" smtClean="0"/>
              <a:t>: Factory </a:t>
            </a:r>
            <a:r>
              <a:rPr lang="en-US" sz="2800" dirty="0"/>
              <a:t>managers must ensure that they are always aware of technological advances that will make their company function more effectively. Employee skills must be updated through training so that technological advances are integrated into the business</a:t>
            </a:r>
            <a:r>
              <a:rPr lang="en-US" sz="2800" dirty="0" smtClean="0"/>
              <a:t>.</a:t>
            </a:r>
            <a:endParaRPr lang="en-US" sz="2800" dirty="0"/>
          </a:p>
        </p:txBody>
      </p:sp>
    </p:spTree>
    <p:extLst>
      <p:ext uri="{BB962C8B-B14F-4D97-AF65-F5344CB8AC3E}">
        <p14:creationId xmlns:p14="http://schemas.microsoft.com/office/powerpoint/2010/main" val="4280971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Training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0000" lnSpcReduction="20000"/>
          </a:bodyPr>
          <a:lstStyle/>
          <a:p>
            <a:pPr marL="0" indent="0">
              <a:buNone/>
            </a:pPr>
            <a:r>
              <a:rPr lang="en-US" sz="2800" b="1" dirty="0"/>
              <a:t>The purpose of training and development of employees </a:t>
            </a:r>
            <a:r>
              <a:rPr lang="en-US" sz="2800" b="1" dirty="0" smtClean="0"/>
              <a:t>include (cont.):</a:t>
            </a:r>
            <a:endParaRPr lang="en-US" sz="2800" b="1" dirty="0"/>
          </a:p>
          <a:p>
            <a:pPr lvl="0"/>
            <a:r>
              <a:rPr lang="en-US" sz="2800" b="1" dirty="0" smtClean="0"/>
              <a:t>Solve </a:t>
            </a:r>
            <a:r>
              <a:rPr lang="en-US" sz="2800" b="1" dirty="0" err="1"/>
              <a:t>organisational</a:t>
            </a:r>
            <a:r>
              <a:rPr lang="en-US" sz="2800" b="1" dirty="0"/>
              <a:t> </a:t>
            </a:r>
            <a:r>
              <a:rPr lang="en-US" sz="2800" b="1" dirty="0" smtClean="0"/>
              <a:t>problems:</a:t>
            </a:r>
            <a:r>
              <a:rPr lang="en-US" sz="2800" dirty="0" smtClean="0"/>
              <a:t> Training </a:t>
            </a:r>
            <a:r>
              <a:rPr lang="en-US" sz="2800" dirty="0"/>
              <a:t>is expected to solve managerial problems such as personal conflicts, unclear policies and standards, scheduling delays, inventory shortages, high levels of absenteeism, </a:t>
            </a:r>
            <a:r>
              <a:rPr lang="en-US" sz="2800" dirty="0" err="1"/>
              <a:t>labour</a:t>
            </a:r>
            <a:r>
              <a:rPr lang="en-US" sz="2800" dirty="0"/>
              <a:t> management disputes and a restrictive legal environment. Training personnel, universities and training and development providers assist employees in solving problems and performing their job more effectively.</a:t>
            </a:r>
          </a:p>
          <a:p>
            <a:pPr lvl="0"/>
            <a:r>
              <a:rPr lang="en-US" sz="2800" b="1" dirty="0"/>
              <a:t>Orient new </a:t>
            </a:r>
            <a:r>
              <a:rPr lang="en-US" sz="2800" b="1" dirty="0" smtClean="0"/>
              <a:t>employees: </a:t>
            </a:r>
            <a:r>
              <a:rPr lang="en-US" sz="2800" dirty="0" smtClean="0"/>
              <a:t>During </a:t>
            </a:r>
            <a:r>
              <a:rPr lang="en-US" sz="2800" dirty="0"/>
              <a:t>the first few days on the job, new employees form their initial impressions of the </a:t>
            </a:r>
            <a:r>
              <a:rPr lang="en-US" sz="2800" dirty="0" err="1"/>
              <a:t>organisation</a:t>
            </a:r>
            <a:r>
              <a:rPr lang="en-US" sz="2800" dirty="0"/>
              <a:t> and its managers. These impressions may range from </a:t>
            </a:r>
            <a:r>
              <a:rPr lang="en-US" sz="2800" dirty="0" err="1"/>
              <a:t>favourable</a:t>
            </a:r>
            <a:r>
              <a:rPr lang="en-US" sz="2800" dirty="0"/>
              <a:t> to very </a:t>
            </a:r>
            <a:r>
              <a:rPr lang="en-US" sz="2800" dirty="0" err="1"/>
              <a:t>unfavourable</a:t>
            </a:r>
            <a:r>
              <a:rPr lang="en-US" sz="2800" dirty="0"/>
              <a:t>, and may influence their job satisfaction and productivity. Therefore there is a need to orient new employees to the organization and the job.</a:t>
            </a:r>
          </a:p>
          <a:p>
            <a:pPr lvl="0"/>
            <a:r>
              <a:rPr lang="en-US" sz="2800" b="1" dirty="0"/>
              <a:t>Prepare for promotion and managerial </a:t>
            </a:r>
            <a:r>
              <a:rPr lang="en-US" sz="2800" b="1" dirty="0" smtClean="0"/>
              <a:t>succession</a:t>
            </a:r>
            <a:r>
              <a:rPr lang="en-US" sz="2800" dirty="0" smtClean="0"/>
              <a:t>: One </a:t>
            </a:r>
            <a:r>
              <a:rPr lang="en-US" sz="2800" dirty="0"/>
              <a:t>way to attract, retain and motivate personnel is through a systematic </a:t>
            </a:r>
            <a:r>
              <a:rPr lang="en-US" sz="2800" dirty="0" err="1"/>
              <a:t>programme</a:t>
            </a:r>
            <a:r>
              <a:rPr lang="en-US" sz="2800" dirty="0"/>
              <a:t> of career development. Training enables an employee to acquire the skills needed for promotion, and it eases the transition from the employee’s present job to the one involving greater responsibilities. Businesses that fail to provide such training often lose their most promising employees</a:t>
            </a:r>
            <a:r>
              <a:rPr lang="en-US" sz="2800" dirty="0" smtClean="0"/>
              <a:t>.</a:t>
            </a:r>
            <a:endParaRPr lang="en-US" sz="2800" dirty="0"/>
          </a:p>
        </p:txBody>
      </p:sp>
    </p:spTree>
    <p:extLst>
      <p:ext uri="{BB962C8B-B14F-4D97-AF65-F5344CB8AC3E}">
        <p14:creationId xmlns:p14="http://schemas.microsoft.com/office/powerpoint/2010/main" val="27862846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Training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sz="2800" b="1" dirty="0"/>
              <a:t>The purpose of training and development of employees include:</a:t>
            </a:r>
          </a:p>
          <a:p>
            <a:pPr lvl="0"/>
            <a:r>
              <a:rPr lang="en-US" sz="2800" b="1" dirty="0" smtClean="0"/>
              <a:t>Fostering </a:t>
            </a:r>
            <a:r>
              <a:rPr lang="en-US" sz="2800" b="1" dirty="0"/>
              <a:t>the principles of “life-long learning” in an </a:t>
            </a:r>
            <a:r>
              <a:rPr lang="en-US" sz="2800" b="1" dirty="0" err="1" smtClean="0"/>
              <a:t>organisation</a:t>
            </a:r>
            <a:r>
              <a:rPr lang="en-US" sz="2800" dirty="0" smtClean="0"/>
              <a:t>: The </a:t>
            </a:r>
            <a:r>
              <a:rPr lang="en-US" sz="2800" dirty="0"/>
              <a:t>human resource manager should ensure that principles of learning are not neglected because this may lead to training and development that fails to achieve desired results. Therefore, it is important for the employees to become familiar with the basics of adult learning. </a:t>
            </a:r>
          </a:p>
          <a:p>
            <a:pPr lvl="0"/>
            <a:r>
              <a:rPr lang="en-US" sz="2800" b="1" dirty="0" smtClean="0"/>
              <a:t>Motivation:</a:t>
            </a:r>
            <a:r>
              <a:rPr lang="en-US" sz="2800" dirty="0" smtClean="0"/>
              <a:t> Sometimes </a:t>
            </a:r>
            <a:r>
              <a:rPr lang="en-US" sz="2800" dirty="0"/>
              <a:t>the need for training and development is not clear to employees. They may consider it a waste of time and resist being taken away from their jobs. Therefore it is important to motivate employees and show them how the training will help them accomplish personal and organizational growth. It is also important to involve the employees when planning the training that they should undertake.</a:t>
            </a:r>
          </a:p>
          <a:p>
            <a:pPr lvl="0"/>
            <a:r>
              <a:rPr lang="en-US" sz="2800" b="1" dirty="0" smtClean="0"/>
              <a:t>Participation: </a:t>
            </a:r>
            <a:r>
              <a:rPr lang="en-US" sz="2800" dirty="0" smtClean="0"/>
              <a:t>Another </a:t>
            </a:r>
            <a:r>
              <a:rPr lang="en-US" sz="2800" dirty="0"/>
              <a:t>way of inspiring employees is through active participation in the training and development process. Active participation in the learning process through conferences and discussion enables employees to become directly involved in the act of learning</a:t>
            </a:r>
            <a:r>
              <a:rPr lang="en-US" sz="2800" dirty="0" smtClean="0"/>
              <a:t>.</a:t>
            </a:r>
            <a:endParaRPr lang="en-US" sz="2800" dirty="0"/>
          </a:p>
        </p:txBody>
      </p:sp>
    </p:spTree>
    <p:extLst>
      <p:ext uri="{BB962C8B-B14F-4D97-AF65-F5344CB8AC3E}">
        <p14:creationId xmlns:p14="http://schemas.microsoft.com/office/powerpoint/2010/main" val="156729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Training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92500" lnSpcReduction="20000"/>
          </a:bodyPr>
          <a:lstStyle/>
          <a:p>
            <a:pPr marL="0" indent="0">
              <a:buNone/>
            </a:pPr>
            <a:r>
              <a:rPr lang="en-US" sz="2800" b="1" dirty="0"/>
              <a:t>The purpose of training and development of employees include:</a:t>
            </a:r>
          </a:p>
          <a:p>
            <a:pPr lvl="0"/>
            <a:r>
              <a:rPr lang="en-US" sz="2800" b="1" dirty="0" smtClean="0"/>
              <a:t>Feedback:</a:t>
            </a:r>
            <a:r>
              <a:rPr lang="en-US" sz="2800" dirty="0" smtClean="0"/>
              <a:t> Feedback </a:t>
            </a:r>
            <a:r>
              <a:rPr lang="en-US" sz="2800" dirty="0"/>
              <a:t>on progress in courses reduces anxiety and lets employees know what they must do to improve.</a:t>
            </a:r>
          </a:p>
          <a:p>
            <a:pPr lvl="0"/>
            <a:r>
              <a:rPr lang="en-US" sz="2800" b="1" dirty="0" smtClean="0"/>
              <a:t>Organization:</a:t>
            </a:r>
            <a:r>
              <a:rPr lang="en-US" sz="2800" dirty="0" smtClean="0"/>
              <a:t> Learning </a:t>
            </a:r>
            <a:r>
              <a:rPr lang="en-US" sz="2800" dirty="0"/>
              <a:t>material should be organized to address gaps in that particular field of work.</a:t>
            </a:r>
          </a:p>
          <a:p>
            <a:pPr lvl="0"/>
            <a:r>
              <a:rPr lang="en-US" sz="2800" b="1" dirty="0" smtClean="0"/>
              <a:t>Repetition:</a:t>
            </a:r>
            <a:r>
              <a:rPr lang="en-US" sz="2800" dirty="0" smtClean="0"/>
              <a:t> Practice </a:t>
            </a:r>
            <a:r>
              <a:rPr lang="en-US" sz="2800" dirty="0"/>
              <a:t>is important whether the skills being learned are technical (e.g. operating an evaporator) or </a:t>
            </a:r>
            <a:r>
              <a:rPr lang="en-US" sz="2800" dirty="0" err="1"/>
              <a:t>behavioural</a:t>
            </a:r>
            <a:r>
              <a:rPr lang="en-US" sz="2800" dirty="0"/>
              <a:t> (e.g. communication or interpersonal skills). After some time has passed, learners can be asked to repeat the </a:t>
            </a:r>
            <a:r>
              <a:rPr lang="en-US" sz="2800" dirty="0" err="1"/>
              <a:t>behaviour</a:t>
            </a:r>
            <a:r>
              <a:rPr lang="en-US" sz="2800" dirty="0"/>
              <a:t> or information as a way of recalling and refreshing the prior learning.</a:t>
            </a:r>
          </a:p>
          <a:p>
            <a:pPr lvl="0"/>
            <a:r>
              <a:rPr lang="en-US" sz="2800" b="1" dirty="0" smtClean="0"/>
              <a:t>Application:</a:t>
            </a:r>
            <a:r>
              <a:rPr lang="en-US" sz="2800" dirty="0" smtClean="0"/>
              <a:t> Job </a:t>
            </a:r>
            <a:r>
              <a:rPr lang="en-US" sz="2800" dirty="0"/>
              <a:t>training is useless if what is learned is not applied at work. </a:t>
            </a:r>
          </a:p>
        </p:txBody>
      </p:sp>
    </p:spTree>
    <p:extLst>
      <p:ext uri="{BB962C8B-B14F-4D97-AF65-F5344CB8AC3E}">
        <p14:creationId xmlns:p14="http://schemas.microsoft.com/office/powerpoint/2010/main" val="13162269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Training Management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sz="2800" b="1" dirty="0"/>
              <a:t>Some ways in which learning can be transferred in the workplace can include: </a:t>
            </a:r>
          </a:p>
          <a:p>
            <a:r>
              <a:rPr lang="en-US" sz="2800" dirty="0" smtClean="0"/>
              <a:t>Maximize </a:t>
            </a:r>
            <a:r>
              <a:rPr lang="en-US" sz="2800" dirty="0"/>
              <a:t>the similarity between the training and development and the job.</a:t>
            </a:r>
          </a:p>
          <a:p>
            <a:r>
              <a:rPr lang="en-US" sz="2800" dirty="0" smtClean="0"/>
              <a:t>Provide </a:t>
            </a:r>
            <a:r>
              <a:rPr lang="en-US" sz="2800" dirty="0"/>
              <a:t>as much experience as possible with the task being taught.</a:t>
            </a:r>
          </a:p>
          <a:p>
            <a:r>
              <a:rPr lang="en-US" sz="2800" dirty="0" smtClean="0"/>
              <a:t>Provide </a:t>
            </a:r>
            <a:r>
              <a:rPr lang="en-US" sz="2800" dirty="0"/>
              <a:t>for a variety of examples when teaching concepts or skills.</a:t>
            </a:r>
          </a:p>
          <a:p>
            <a:r>
              <a:rPr lang="en-US" sz="2800" dirty="0" smtClean="0"/>
              <a:t>Label </a:t>
            </a:r>
            <a:r>
              <a:rPr lang="en-US" sz="2800" dirty="0"/>
              <a:t>or identify important features of a task</a:t>
            </a:r>
          </a:p>
          <a:p>
            <a:r>
              <a:rPr lang="en-US" sz="2800" dirty="0" smtClean="0"/>
              <a:t>Make </a:t>
            </a:r>
            <a:r>
              <a:rPr lang="en-US" sz="2800" dirty="0"/>
              <a:t>sure the training and development is rewarded on the job.</a:t>
            </a:r>
          </a:p>
          <a:p>
            <a:r>
              <a:rPr lang="en-US" sz="2800" dirty="0" smtClean="0"/>
              <a:t>Design </a:t>
            </a:r>
            <a:r>
              <a:rPr lang="en-US" sz="2800" dirty="0"/>
              <a:t>the training and development so that the learners can see its applicability.</a:t>
            </a:r>
          </a:p>
          <a:p>
            <a:r>
              <a:rPr lang="en-US" sz="2800" dirty="0" smtClean="0"/>
              <a:t>Use </a:t>
            </a:r>
            <a:r>
              <a:rPr lang="en-US" sz="2800" dirty="0"/>
              <a:t>questions to guide learners attention.</a:t>
            </a:r>
          </a:p>
        </p:txBody>
      </p:sp>
    </p:spTree>
    <p:extLst>
      <p:ext uri="{BB962C8B-B14F-4D97-AF65-F5344CB8AC3E}">
        <p14:creationId xmlns:p14="http://schemas.microsoft.com/office/powerpoint/2010/main" val="1974997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Mentoring and Coaching</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ZA" b="1" dirty="0"/>
              <a:t>Coaching and mentoring</a:t>
            </a:r>
            <a:r>
              <a:rPr lang="en-ZA" dirty="0"/>
              <a:t> have become increasingly </a:t>
            </a:r>
            <a:r>
              <a:rPr lang="en-ZA" b="1" dirty="0"/>
              <a:t>necessary</a:t>
            </a:r>
            <a:r>
              <a:rPr lang="en-ZA" dirty="0"/>
              <a:t> in today's work environment. </a:t>
            </a:r>
            <a:endParaRPr lang="en-ZA" dirty="0" smtClean="0"/>
          </a:p>
          <a:p>
            <a:r>
              <a:rPr lang="en-ZA" dirty="0" smtClean="0"/>
              <a:t>It </a:t>
            </a:r>
            <a:r>
              <a:rPr lang="en-ZA" dirty="0"/>
              <a:t>is being used for both personal and professional development. </a:t>
            </a:r>
            <a:endParaRPr lang="en-ZA" dirty="0" smtClean="0"/>
          </a:p>
          <a:p>
            <a:r>
              <a:rPr lang="en-ZA" b="1" dirty="0" smtClean="0"/>
              <a:t>Mentoring</a:t>
            </a:r>
            <a:r>
              <a:rPr lang="en-ZA" dirty="0" smtClean="0"/>
              <a:t>/</a:t>
            </a:r>
            <a:r>
              <a:rPr lang="en-ZA" b="1" dirty="0" smtClean="0"/>
              <a:t>Coaching</a:t>
            </a:r>
            <a:r>
              <a:rPr lang="en-ZA" dirty="0" smtClean="0"/>
              <a:t> </a:t>
            </a:r>
            <a:r>
              <a:rPr lang="en-ZA" dirty="0"/>
              <a:t>helps to build a positive and concrete change in individuals and to boost the transfer of knowledge from the </a:t>
            </a:r>
            <a:r>
              <a:rPr lang="en-ZA" b="1" dirty="0"/>
              <a:t>coach</a:t>
            </a:r>
            <a:r>
              <a:rPr lang="en-ZA" dirty="0"/>
              <a:t>/</a:t>
            </a:r>
            <a:r>
              <a:rPr lang="en-ZA" b="1" dirty="0"/>
              <a:t>mentor</a:t>
            </a:r>
            <a:r>
              <a:rPr lang="en-ZA" dirty="0"/>
              <a:t> to the individual. </a:t>
            </a:r>
            <a:endParaRPr lang="en-ZA" dirty="0" smtClean="0"/>
          </a:p>
        </p:txBody>
      </p:sp>
    </p:spTree>
    <p:extLst>
      <p:ext uri="{BB962C8B-B14F-4D97-AF65-F5344CB8AC3E}">
        <p14:creationId xmlns:p14="http://schemas.microsoft.com/office/powerpoint/2010/main" val="41326732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Mentoring and Coaching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ZA" sz="2600" dirty="0" smtClean="0"/>
              <a:t>In </a:t>
            </a:r>
            <a:r>
              <a:rPr lang="en-ZA" sz="2600" dirty="0"/>
              <a:t>the Sugar Mill environment where equipment capital costs are huge, it is imperative that new employees are adequately supervised and assisted to complete their tasks safely and to quality standards. </a:t>
            </a:r>
            <a:endParaRPr lang="en-ZA" sz="2600" dirty="0" smtClean="0"/>
          </a:p>
          <a:p>
            <a:r>
              <a:rPr lang="en-ZA" sz="2600" dirty="0" smtClean="0"/>
              <a:t>No </a:t>
            </a:r>
            <a:r>
              <a:rPr lang="en-ZA" sz="2600" dirty="0"/>
              <a:t>amount of theory alone will prepare a factory worker for the rigours and requirements of the factory floor and his/her place and function in it. </a:t>
            </a:r>
            <a:endParaRPr lang="en-ZA" sz="2600" dirty="0" smtClean="0"/>
          </a:p>
          <a:p>
            <a:r>
              <a:rPr lang="en-ZA" sz="2600" dirty="0" smtClean="0"/>
              <a:t>The </a:t>
            </a:r>
            <a:r>
              <a:rPr lang="en-ZA" sz="2600" dirty="0"/>
              <a:t>assistance of a dedicated mentor or coach will provide the new recruit with the confidence to ask questions, and to receive advice and direction regarding their responsibilities.</a:t>
            </a:r>
            <a:endParaRPr lang="en-US" sz="2600" dirty="0"/>
          </a:p>
        </p:txBody>
      </p:sp>
    </p:spTree>
    <p:extLst>
      <p:ext uri="{BB962C8B-B14F-4D97-AF65-F5344CB8AC3E}">
        <p14:creationId xmlns:p14="http://schemas.microsoft.com/office/powerpoint/2010/main" val="40893121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Recruitment and Selection</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85000" lnSpcReduction="10000"/>
          </a:bodyPr>
          <a:lstStyle/>
          <a:p>
            <a:r>
              <a:rPr lang="en-US" dirty="0"/>
              <a:t>The basic ambition of recruitment is to find, at the least cost, competent applicants who will remain with the </a:t>
            </a:r>
            <a:r>
              <a:rPr lang="en-US" dirty="0" err="1"/>
              <a:t>organisation</a:t>
            </a:r>
            <a:r>
              <a:rPr lang="en-US" dirty="0"/>
              <a:t>. </a:t>
            </a:r>
            <a:endParaRPr lang="en-US" dirty="0" smtClean="0"/>
          </a:p>
          <a:p>
            <a:r>
              <a:rPr lang="en-US" dirty="0" smtClean="0"/>
              <a:t>It </a:t>
            </a:r>
            <a:r>
              <a:rPr lang="en-US" dirty="0"/>
              <a:t>is imperative to get people who are qualified and not people who are under-qualified or overqualified (They might get frustrated and eventually leave the company). </a:t>
            </a:r>
            <a:endParaRPr lang="en-US" dirty="0" smtClean="0"/>
          </a:p>
          <a:p>
            <a:r>
              <a:rPr lang="en-US" dirty="0" smtClean="0"/>
              <a:t>Sometimes </a:t>
            </a:r>
            <a:r>
              <a:rPr lang="en-US" dirty="0"/>
              <a:t>you may be very positive about an applicant that you have recruited but it turns out to be an unsuccessful recruitment for reasons you did not consider at the time of the interview. </a:t>
            </a:r>
            <a:endParaRPr lang="en-US" dirty="0" smtClean="0"/>
          </a:p>
          <a:p>
            <a:r>
              <a:rPr lang="en-US" dirty="0" smtClean="0"/>
              <a:t>In </a:t>
            </a:r>
            <a:r>
              <a:rPr lang="en-US" dirty="0"/>
              <a:t>order to ensure that the recruitment exercise is worthwhile, a cost benefit analysis can be undertaken. </a:t>
            </a:r>
            <a:endParaRPr lang="en-US" dirty="0" smtClean="0"/>
          </a:p>
        </p:txBody>
      </p:sp>
    </p:spTree>
    <p:extLst>
      <p:ext uri="{BB962C8B-B14F-4D97-AF65-F5344CB8AC3E}">
        <p14:creationId xmlns:p14="http://schemas.microsoft.com/office/powerpoint/2010/main" val="36264380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Recruitment and Selection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US" dirty="0" smtClean="0"/>
              <a:t>Costs </a:t>
            </a:r>
            <a:r>
              <a:rPr lang="en-US" dirty="0"/>
              <a:t>that should be taken into consideration when undertaking a recruitment exercise includes:</a:t>
            </a:r>
          </a:p>
          <a:p>
            <a:pPr lvl="1"/>
            <a:r>
              <a:rPr lang="en-US" dirty="0"/>
              <a:t>The cost of advertising vacancies</a:t>
            </a:r>
          </a:p>
          <a:p>
            <a:pPr lvl="1"/>
            <a:r>
              <a:rPr lang="en-US" dirty="0"/>
              <a:t>The cost of reviewing applications</a:t>
            </a:r>
          </a:p>
          <a:p>
            <a:pPr lvl="1"/>
            <a:r>
              <a:rPr lang="en-US" dirty="0"/>
              <a:t>The cost of interviewing applicants</a:t>
            </a:r>
          </a:p>
          <a:p>
            <a:pPr lvl="1"/>
            <a:r>
              <a:rPr lang="en-US" dirty="0"/>
              <a:t>The cost of testing/assessing a large group of applicants</a:t>
            </a:r>
          </a:p>
          <a:p>
            <a:pPr lvl="1"/>
            <a:r>
              <a:rPr lang="en-US" dirty="0"/>
              <a:t>The cost of orienting and training new </a:t>
            </a:r>
            <a:r>
              <a:rPr lang="en-US" dirty="0" smtClean="0"/>
              <a:t>applicants</a:t>
            </a:r>
            <a:endParaRPr lang="en-US" dirty="0"/>
          </a:p>
        </p:txBody>
      </p:sp>
    </p:spTree>
    <p:extLst>
      <p:ext uri="{BB962C8B-B14F-4D97-AF65-F5344CB8AC3E}">
        <p14:creationId xmlns:p14="http://schemas.microsoft.com/office/powerpoint/2010/main" val="41003105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Recruitment and Selection (cont.)</a:t>
            </a:r>
            <a:endParaRPr lang="en-ZA" sz="4800" dirty="0"/>
          </a:p>
        </p:txBody>
      </p:sp>
      <p:sp>
        <p:nvSpPr>
          <p:cNvPr id="5" name="Content Placeholder 2"/>
          <p:cNvSpPr>
            <a:spLocks noGrp="1"/>
          </p:cNvSpPr>
          <p:nvPr>
            <p:ph idx="1"/>
          </p:nvPr>
        </p:nvSpPr>
        <p:spPr>
          <a:xfrm>
            <a:off x="251520" y="1600200"/>
            <a:ext cx="8640960" cy="5141168"/>
          </a:xfrm>
          <a:solidFill>
            <a:schemeClr val="bg1">
              <a:lumMod val="95000"/>
              <a:alpha val="75000"/>
            </a:schemeClr>
          </a:solidFill>
          <a:scene3d>
            <a:camera prst="orthographicFront"/>
            <a:lightRig rig="threePt" dir="t"/>
          </a:scene3d>
          <a:sp3d>
            <a:bevelT/>
          </a:sp3d>
        </p:spPr>
        <p:txBody>
          <a:bodyPr>
            <a:noAutofit/>
          </a:bodyPr>
          <a:lstStyle/>
          <a:p>
            <a:r>
              <a:rPr lang="en-US" sz="2600" dirty="0"/>
              <a:t>A recruitment policy should be aimed at attracting and retaining high </a:t>
            </a:r>
            <a:r>
              <a:rPr lang="en-US" sz="2600" dirty="0" err="1"/>
              <a:t>calibre</a:t>
            </a:r>
            <a:r>
              <a:rPr lang="en-US" sz="2600" dirty="0"/>
              <a:t> employees who are suitably qualified to perform the inherent requirements of the job in general and specific project tasks and assignments in particular. </a:t>
            </a:r>
            <a:endParaRPr lang="en-US" sz="2600" dirty="0" smtClean="0"/>
          </a:p>
          <a:p>
            <a:r>
              <a:rPr lang="en-US" sz="2600" dirty="0" smtClean="0"/>
              <a:t>It </a:t>
            </a:r>
            <a:r>
              <a:rPr lang="en-US" sz="2600" dirty="0"/>
              <a:t>should also be aimed at facilitating effective and efficient recruitment and selection processes. </a:t>
            </a:r>
            <a:endParaRPr lang="en-US" sz="2600" dirty="0" smtClean="0"/>
          </a:p>
          <a:p>
            <a:r>
              <a:rPr lang="en-US" sz="2600" dirty="0" smtClean="0"/>
              <a:t>It </a:t>
            </a:r>
            <a:r>
              <a:rPr lang="en-US" sz="2600" dirty="0"/>
              <a:t>should also align with all legal and ethical requirements and ensure that recruitment and selection decisions take objective criteria into account and that procedures are fair. </a:t>
            </a:r>
            <a:endParaRPr lang="en-US" sz="2600" dirty="0" smtClean="0"/>
          </a:p>
          <a:p>
            <a:r>
              <a:rPr lang="en-US" sz="2600" dirty="0" smtClean="0"/>
              <a:t>Finally</a:t>
            </a:r>
            <a:r>
              <a:rPr lang="en-US" sz="2600" dirty="0"/>
              <a:t>, it should ensure that it promotes an equal opportunity in the workplace by eliminating unfair discrimination.</a:t>
            </a:r>
            <a:endParaRPr lang="en-US" sz="2600" b="1" dirty="0"/>
          </a:p>
        </p:txBody>
      </p:sp>
    </p:spTree>
    <p:extLst>
      <p:ext uri="{BB962C8B-B14F-4D97-AF65-F5344CB8AC3E}">
        <p14:creationId xmlns:p14="http://schemas.microsoft.com/office/powerpoint/2010/main" val="3870562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BCOE</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ZA" sz="2400" dirty="0"/>
              <a:t>Every employment contract must adhere to the Basic Conditions of Employment as a minimum. </a:t>
            </a:r>
            <a:endParaRPr lang="en-ZA" sz="2400" dirty="0" smtClean="0"/>
          </a:p>
          <a:p>
            <a:pPr>
              <a:spcBef>
                <a:spcPts val="0"/>
              </a:spcBef>
            </a:pPr>
            <a:r>
              <a:rPr lang="en-ZA" sz="2400" dirty="0" smtClean="0"/>
              <a:t>Further </a:t>
            </a:r>
            <a:r>
              <a:rPr lang="en-ZA" sz="2400" dirty="0"/>
              <a:t>specifications can be added (but not deducted) from these specifications for a particular line of work or position within a company</a:t>
            </a:r>
            <a:r>
              <a:rPr lang="en-ZA" sz="2400" dirty="0" smtClean="0"/>
              <a:t>.</a:t>
            </a:r>
          </a:p>
          <a:p>
            <a:pPr>
              <a:spcBef>
                <a:spcPts val="0"/>
              </a:spcBef>
            </a:pPr>
            <a:r>
              <a:rPr lang="en-ZA" sz="2400" dirty="0"/>
              <a:t>This Act gives effect to the right to fair labour practices – referred to in section 23(1) of the Constitution. </a:t>
            </a:r>
            <a:endParaRPr lang="en-ZA" sz="2400" dirty="0" smtClean="0"/>
          </a:p>
          <a:p>
            <a:pPr>
              <a:spcBef>
                <a:spcPts val="0"/>
              </a:spcBef>
            </a:pPr>
            <a:r>
              <a:rPr lang="en-ZA" sz="2400" dirty="0" smtClean="0"/>
              <a:t>It </a:t>
            </a:r>
            <a:r>
              <a:rPr lang="en-ZA" sz="2400" dirty="0"/>
              <a:t>does so by establishing and making provision for the regulation for basic conditions of employment. </a:t>
            </a:r>
            <a:endParaRPr lang="en-ZA" sz="2400" dirty="0" smtClean="0"/>
          </a:p>
          <a:p>
            <a:pPr>
              <a:spcBef>
                <a:spcPts val="0"/>
              </a:spcBef>
            </a:pPr>
            <a:r>
              <a:rPr lang="en-ZA" sz="2400" dirty="0" smtClean="0"/>
              <a:t>The BCOE provides guidance (amongst others) on:</a:t>
            </a:r>
          </a:p>
          <a:p>
            <a:pPr lvl="1">
              <a:spcBef>
                <a:spcPts val="0"/>
              </a:spcBef>
            </a:pPr>
            <a:r>
              <a:rPr lang="en-ZA" sz="2000" dirty="0" smtClean="0"/>
              <a:t>Working hours</a:t>
            </a:r>
          </a:p>
          <a:p>
            <a:pPr lvl="1">
              <a:spcBef>
                <a:spcPts val="0"/>
              </a:spcBef>
            </a:pPr>
            <a:r>
              <a:rPr lang="en-ZA" sz="2000" dirty="0" smtClean="0"/>
              <a:t>Vacation leave</a:t>
            </a:r>
          </a:p>
          <a:p>
            <a:pPr lvl="1">
              <a:spcBef>
                <a:spcPts val="0"/>
              </a:spcBef>
            </a:pPr>
            <a:r>
              <a:rPr lang="en-ZA" sz="2000" dirty="0" smtClean="0"/>
              <a:t>Maternity leave</a:t>
            </a:r>
          </a:p>
          <a:p>
            <a:pPr lvl="1">
              <a:spcBef>
                <a:spcPts val="0"/>
              </a:spcBef>
            </a:pPr>
            <a:r>
              <a:rPr lang="en-ZA" sz="2000" dirty="0" smtClean="0"/>
              <a:t>Sick leave</a:t>
            </a:r>
            <a:endParaRPr lang="en-US" sz="2000" dirty="0"/>
          </a:p>
        </p:txBody>
      </p:sp>
    </p:spTree>
    <p:extLst>
      <p:ext uri="{BB962C8B-B14F-4D97-AF65-F5344CB8AC3E}">
        <p14:creationId xmlns:p14="http://schemas.microsoft.com/office/powerpoint/2010/main" val="1851334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Contracts</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70000" lnSpcReduction="20000"/>
          </a:bodyPr>
          <a:lstStyle/>
          <a:p>
            <a:r>
              <a:rPr lang="en-US" dirty="0"/>
              <a:t>A contract is a legal document, a binding agreement between two or more legal persons that is enforceable by law.</a:t>
            </a:r>
          </a:p>
          <a:p>
            <a:r>
              <a:rPr lang="en-US" dirty="0"/>
              <a:t>A legal person is a natural person (an individual) or a group of individuals such as a partnership, a company or a close corporation that has full contractual capacity. </a:t>
            </a:r>
            <a:endParaRPr lang="en-US" dirty="0" smtClean="0"/>
          </a:p>
          <a:p>
            <a:r>
              <a:rPr lang="en-US" dirty="0" smtClean="0"/>
              <a:t>That </a:t>
            </a:r>
            <a:r>
              <a:rPr lang="en-US" dirty="0"/>
              <a:t>means the capacity to conduct legal acts. </a:t>
            </a:r>
            <a:endParaRPr lang="en-US" dirty="0" smtClean="0"/>
          </a:p>
          <a:p>
            <a:r>
              <a:rPr lang="en-US" dirty="0" smtClean="0"/>
              <a:t>A </a:t>
            </a:r>
            <a:r>
              <a:rPr lang="en-US" dirty="0"/>
              <a:t>legal act is an act in which the law </a:t>
            </a:r>
            <a:r>
              <a:rPr lang="en-US" dirty="0" err="1"/>
              <a:t>recognises</a:t>
            </a:r>
            <a:r>
              <a:rPr lang="en-US" dirty="0"/>
              <a:t> the legal consequences as those intended by the individual. </a:t>
            </a:r>
          </a:p>
          <a:p>
            <a:r>
              <a:rPr lang="en-US" dirty="0"/>
              <a:t>Individuals under the age of seven years old, mentally retarded individuals and individuals under the influence of liquor or drugs have no contractual capacity. They cannot enter into any legal activity such as closing a contract. A minor (that is an unmarried person under the age of 21, but who is above the age of seven years or insolvents have limited contractual capacity and must be assisted or represented by their parents or guardians. </a:t>
            </a:r>
          </a:p>
        </p:txBody>
      </p:sp>
    </p:spTree>
    <p:extLst>
      <p:ext uri="{BB962C8B-B14F-4D97-AF65-F5344CB8AC3E}">
        <p14:creationId xmlns:p14="http://schemas.microsoft.com/office/powerpoint/2010/main" val="1865119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Contracts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85000" lnSpcReduction="20000"/>
          </a:bodyPr>
          <a:lstStyle/>
          <a:p>
            <a:r>
              <a:rPr lang="en-US" dirty="0" smtClean="0"/>
              <a:t>A </a:t>
            </a:r>
            <a:r>
              <a:rPr lang="en-US" dirty="0"/>
              <a:t>contract may not be illegal. In other words a contract cannot stipulate actions that are contrary to the law.</a:t>
            </a:r>
          </a:p>
          <a:p>
            <a:r>
              <a:rPr lang="en-US" dirty="0"/>
              <a:t>Most legal contracts must be in writing. </a:t>
            </a:r>
          </a:p>
          <a:p>
            <a:r>
              <a:rPr lang="en-US" dirty="0"/>
              <a:t>A contract must demonstrate that there is consensus between the contracting parties regarding the contents of the contract. </a:t>
            </a:r>
            <a:endParaRPr lang="en-US" dirty="0" smtClean="0"/>
          </a:p>
          <a:p>
            <a:r>
              <a:rPr lang="en-US" dirty="0" smtClean="0"/>
              <a:t>A </a:t>
            </a:r>
            <a:r>
              <a:rPr lang="en-US" dirty="0"/>
              <a:t>party to a contract shows consensus by signing the contract.</a:t>
            </a:r>
          </a:p>
          <a:p>
            <a:r>
              <a:rPr lang="en-US" dirty="0"/>
              <a:t>Contracts are important for any kind of business. </a:t>
            </a:r>
            <a:endParaRPr lang="en-US" dirty="0" smtClean="0"/>
          </a:p>
          <a:p>
            <a:r>
              <a:rPr lang="en-US" dirty="0" smtClean="0"/>
              <a:t>They </a:t>
            </a:r>
            <a:r>
              <a:rPr lang="en-US" dirty="0"/>
              <a:t>can be very simple. </a:t>
            </a:r>
            <a:endParaRPr lang="en-US" dirty="0" smtClean="0"/>
          </a:p>
          <a:p>
            <a:r>
              <a:rPr lang="en-US" dirty="0" smtClean="0"/>
              <a:t>Basically </a:t>
            </a:r>
            <a:r>
              <a:rPr lang="en-US" dirty="0"/>
              <a:t>a contract is an agreement reached between two consenting parties which </a:t>
            </a:r>
            <a:r>
              <a:rPr lang="en-US" dirty="0" smtClean="0"/>
              <a:t>is </a:t>
            </a:r>
            <a:r>
              <a:rPr lang="en-US" dirty="0"/>
              <a:t>put in writing. </a:t>
            </a:r>
            <a:endParaRPr lang="en-ZA" dirty="0"/>
          </a:p>
        </p:txBody>
      </p:sp>
    </p:spTree>
    <p:extLst>
      <p:ext uri="{BB962C8B-B14F-4D97-AF65-F5344CB8AC3E}">
        <p14:creationId xmlns:p14="http://schemas.microsoft.com/office/powerpoint/2010/main" val="2850549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Contracts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600" b="1" dirty="0"/>
              <a:t>The purposes of a contract are:</a:t>
            </a:r>
          </a:p>
          <a:p>
            <a:pPr lvl="0"/>
            <a:r>
              <a:rPr lang="en-US" sz="2600" dirty="0"/>
              <a:t>Provide certainty: A properly worded contract lets each party know what they will be receiving, and what they will be providing. The parties can agree as to the detail in which these offers or receipts are stipulated.</a:t>
            </a:r>
          </a:p>
          <a:p>
            <a:pPr lvl="0"/>
            <a:r>
              <a:rPr lang="en-US" sz="2600" dirty="0"/>
              <a:t>To avoid disputes: contracts require that both parties think about the issues to be contained in the contract beforehand. It turns their minds to avoiding problems, or to setting up methods to resolve disagreements at a later stage. This often avoids the problems or arguments completely</a:t>
            </a:r>
            <a:r>
              <a:rPr lang="en-US" sz="2600" dirty="0" smtClean="0"/>
              <a:t>.</a:t>
            </a:r>
            <a:endParaRPr lang="en-US" sz="2600" dirty="0"/>
          </a:p>
        </p:txBody>
      </p:sp>
    </p:spTree>
    <p:extLst>
      <p:ext uri="{BB962C8B-B14F-4D97-AF65-F5344CB8AC3E}">
        <p14:creationId xmlns:p14="http://schemas.microsoft.com/office/powerpoint/2010/main" val="2476145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Contracts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b="1" dirty="0"/>
              <a:t>The purposes of a contract </a:t>
            </a:r>
            <a:r>
              <a:rPr lang="en-US" sz="2800" b="1" dirty="0" smtClean="0"/>
              <a:t>are (cont.):</a:t>
            </a:r>
            <a:endParaRPr lang="en-US" sz="2800" b="1" dirty="0"/>
          </a:p>
          <a:p>
            <a:pPr lvl="0"/>
            <a:r>
              <a:rPr lang="en-US" sz="2800" dirty="0" smtClean="0"/>
              <a:t>To </a:t>
            </a:r>
            <a:r>
              <a:rPr lang="en-US" sz="2800" dirty="0"/>
              <a:t>balance the risks: In an ideal contract, each party should feel that it has received as much as it has given. This is not always accomplished, but at least a contract can decide what is most important to them.</a:t>
            </a:r>
          </a:p>
          <a:p>
            <a:r>
              <a:rPr lang="en-US" sz="2800" b="1" dirty="0"/>
              <a:t>Employment contracts </a:t>
            </a:r>
            <a:r>
              <a:rPr lang="en-US" sz="2800" dirty="0"/>
              <a:t>explain the terms and conditions of employment and the remuneration that will be paid for a clearly defined set of tasks.</a:t>
            </a:r>
            <a:endParaRPr lang="en-ZA" sz="2800" dirty="0"/>
          </a:p>
        </p:txBody>
      </p:sp>
    </p:spTree>
    <p:extLst>
      <p:ext uri="{BB962C8B-B14F-4D97-AF65-F5344CB8AC3E}">
        <p14:creationId xmlns:p14="http://schemas.microsoft.com/office/powerpoint/2010/main" val="661225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Job Analysis and Descriptions</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400" dirty="0"/>
              <a:t>Once employed, each employee is given specific tasks and responsibilities in the workplace. </a:t>
            </a:r>
            <a:endParaRPr lang="en-US" sz="2400" dirty="0" smtClean="0"/>
          </a:p>
          <a:p>
            <a:r>
              <a:rPr lang="en-US" sz="2400" dirty="0" smtClean="0"/>
              <a:t>Before </a:t>
            </a:r>
            <a:r>
              <a:rPr lang="en-US" sz="2400" dirty="0"/>
              <a:t>they start working they sign a contract agreement. </a:t>
            </a:r>
            <a:endParaRPr lang="en-US" sz="2400" dirty="0" smtClean="0"/>
          </a:p>
          <a:p>
            <a:r>
              <a:rPr lang="en-US" sz="2400" dirty="0" smtClean="0"/>
              <a:t>In </a:t>
            </a:r>
            <a:r>
              <a:rPr lang="en-US" sz="2400" dirty="0"/>
              <a:t>that contract agreement there is a section highlighting their roles and responsibilities within that particular </a:t>
            </a:r>
            <a:r>
              <a:rPr lang="en-US" sz="2400" dirty="0" err="1"/>
              <a:t>organisation</a:t>
            </a:r>
            <a:r>
              <a:rPr lang="en-US" sz="2400" dirty="0"/>
              <a:t> or workplace. </a:t>
            </a:r>
            <a:endParaRPr lang="en-US" sz="2400" dirty="0" smtClean="0"/>
          </a:p>
          <a:p>
            <a:r>
              <a:rPr lang="en-US" sz="2400" dirty="0" smtClean="0"/>
              <a:t>This </a:t>
            </a:r>
            <a:r>
              <a:rPr lang="en-US" sz="2400" dirty="0"/>
              <a:t>is called a ‘job description’. </a:t>
            </a:r>
            <a:endParaRPr lang="en-US" sz="2400" dirty="0" smtClean="0"/>
          </a:p>
          <a:p>
            <a:r>
              <a:rPr lang="en-US" sz="2400" dirty="0" smtClean="0"/>
              <a:t>A </a:t>
            </a:r>
            <a:r>
              <a:rPr lang="en-US" sz="2400" dirty="0"/>
              <a:t>job description should guide the employee to not only meet the employer’s expectations, but exceed them.</a:t>
            </a:r>
          </a:p>
          <a:p>
            <a:r>
              <a:rPr lang="en-US" sz="2400" dirty="0"/>
              <a:t>A specific job description usually contains identification information, and a job summary, job duties and responsibilities. </a:t>
            </a:r>
          </a:p>
        </p:txBody>
      </p:sp>
    </p:spTree>
    <p:extLst>
      <p:ext uri="{BB962C8B-B14F-4D97-AF65-F5344CB8AC3E}">
        <p14:creationId xmlns:p14="http://schemas.microsoft.com/office/powerpoint/2010/main" val="3682254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Job Analysis and </a:t>
            </a:r>
            <a:r>
              <a:rPr lang="en-ZA" sz="4800" dirty="0" smtClean="0"/>
              <a:t>Descriptions (cont.)</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lnSpcReduction="10000"/>
          </a:bodyPr>
          <a:lstStyle/>
          <a:p>
            <a:pPr marL="0" indent="0">
              <a:buNone/>
            </a:pPr>
            <a:r>
              <a:rPr lang="en-US" b="1" dirty="0"/>
              <a:t>Identification </a:t>
            </a:r>
            <a:r>
              <a:rPr lang="en-US" b="1" dirty="0" smtClean="0"/>
              <a:t>information includes:</a:t>
            </a:r>
            <a:endParaRPr lang="en-US" b="1" dirty="0"/>
          </a:p>
          <a:p>
            <a:pPr lvl="0"/>
            <a:r>
              <a:rPr lang="en-US" dirty="0" smtClean="0"/>
              <a:t>The </a:t>
            </a:r>
            <a:r>
              <a:rPr lang="en-US" dirty="0"/>
              <a:t>job title</a:t>
            </a:r>
          </a:p>
          <a:p>
            <a:pPr lvl="0"/>
            <a:r>
              <a:rPr lang="en-US" dirty="0"/>
              <a:t>The location of the job (department or branch etc.)</a:t>
            </a:r>
          </a:p>
          <a:p>
            <a:pPr lvl="0"/>
            <a:r>
              <a:rPr lang="en-US" dirty="0"/>
              <a:t>Reporting structure</a:t>
            </a:r>
          </a:p>
          <a:p>
            <a:pPr lvl="0"/>
            <a:r>
              <a:rPr lang="en-US" dirty="0"/>
              <a:t>The compiler of the job description</a:t>
            </a:r>
          </a:p>
          <a:p>
            <a:pPr lvl="0"/>
            <a:r>
              <a:rPr lang="en-US" dirty="0"/>
              <a:t>The date of the job analysis</a:t>
            </a:r>
          </a:p>
          <a:p>
            <a:r>
              <a:rPr lang="en-US" dirty="0"/>
              <a:t>Verification (name of person </a:t>
            </a:r>
            <a:r>
              <a:rPr lang="en-US" dirty="0" err="1"/>
              <a:t>authorising</a:t>
            </a:r>
            <a:r>
              <a:rPr lang="en-US" dirty="0"/>
              <a:t> , or approving the job description)</a:t>
            </a:r>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1B0E39-8F03-4C59-BA35-DEFF778C2003}"/>
</file>

<file path=customXml/itemProps2.xml><?xml version="1.0" encoding="utf-8"?>
<ds:datastoreItem xmlns:ds="http://schemas.openxmlformats.org/officeDocument/2006/customXml" ds:itemID="{9288C795-AF8F-44F9-A146-619DC7BB0AAE}"/>
</file>

<file path=customXml/itemProps3.xml><?xml version="1.0" encoding="utf-8"?>
<ds:datastoreItem xmlns:ds="http://schemas.openxmlformats.org/officeDocument/2006/customXml" ds:itemID="{D066C1F5-CA3F-4EB9-AC78-03813DE82379}"/>
</file>

<file path=docProps/app.xml><?xml version="1.0" encoding="utf-8"?>
<Properties xmlns="http://schemas.openxmlformats.org/officeDocument/2006/extended-properties" xmlns:vt="http://schemas.openxmlformats.org/officeDocument/2006/docPropsVTypes">
  <Template/>
  <TotalTime>4567</TotalTime>
  <Words>2918</Words>
  <Application>Microsoft Office PowerPoint</Application>
  <PresentationFormat>On-screen Show (4:3)</PresentationFormat>
  <Paragraphs>162</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PERSONNEL MANAGEMENT CONCEPTS</vt:lpstr>
      <vt:lpstr>BCOE</vt:lpstr>
      <vt:lpstr>Contracts</vt:lpstr>
      <vt:lpstr>Contracts (cont.)</vt:lpstr>
      <vt:lpstr>Contracts (cont.)</vt:lpstr>
      <vt:lpstr>Contracts (cont.)</vt:lpstr>
      <vt:lpstr>Job Analysis and Descriptions</vt:lpstr>
      <vt:lpstr>Job Analysis and Descriptions (cont.)</vt:lpstr>
      <vt:lpstr>Job Analysis and Descriptions (cont.)</vt:lpstr>
      <vt:lpstr>Job Analysis and Descriptions (cont.)</vt:lpstr>
      <vt:lpstr>Performance Management</vt:lpstr>
      <vt:lpstr>Performance Management (cont.)</vt:lpstr>
      <vt:lpstr>Performance Management (cont.)</vt:lpstr>
      <vt:lpstr>Performance Management (cont.)</vt:lpstr>
      <vt:lpstr>Performance Management (cont.)</vt:lpstr>
      <vt:lpstr>Performance Management (cont.)</vt:lpstr>
      <vt:lpstr>Performance Management (cont.)</vt:lpstr>
      <vt:lpstr>Remuneration</vt:lpstr>
      <vt:lpstr>Training Management</vt:lpstr>
      <vt:lpstr>Training Management (cont.)</vt:lpstr>
      <vt:lpstr>Training Management (cont.)</vt:lpstr>
      <vt:lpstr>Training Management (cont.)</vt:lpstr>
      <vt:lpstr>Training Management (cont.)</vt:lpstr>
      <vt:lpstr>Mentoring and Coaching</vt:lpstr>
      <vt:lpstr>Mentoring and Coaching (cont.)</vt:lpstr>
      <vt:lpstr>Recruitment and Selection</vt:lpstr>
      <vt:lpstr>Recruitment and Selection (cont.)</vt:lpstr>
      <vt:lpstr>Recruitment and Selection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193</cp:revision>
  <dcterms:created xsi:type="dcterms:W3CDTF">2016-11-15T07:03:29Z</dcterms:created>
  <dcterms:modified xsi:type="dcterms:W3CDTF">2019-05-16T10:33:51Z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