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s/slide17.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403" r:id="rId4"/>
    <p:sldId id="415" r:id="rId5"/>
    <p:sldId id="413" r:id="rId6"/>
    <p:sldId id="404" r:id="rId7"/>
    <p:sldId id="384" r:id="rId8"/>
    <p:sldId id="385" r:id="rId9"/>
    <p:sldId id="414" r:id="rId10"/>
    <p:sldId id="405" r:id="rId11"/>
    <p:sldId id="406" r:id="rId12"/>
    <p:sldId id="386" r:id="rId13"/>
    <p:sldId id="292" r:id="rId14"/>
    <p:sldId id="416" r:id="rId15"/>
    <p:sldId id="417" r:id="rId16"/>
    <p:sldId id="418" r:id="rId17"/>
    <p:sldId id="407" r:id="rId18"/>
    <p:sldId id="419" r:id="rId19"/>
    <p:sldId id="420" r:id="rId20"/>
    <p:sldId id="421" r:id="rId21"/>
    <p:sldId id="422" r:id="rId22"/>
    <p:sldId id="42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p:scale>
          <a:sx n="66" d="100"/>
          <a:sy n="66" d="100"/>
        </p:scale>
        <p:origin x="-13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2019/05/19</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2019/05/19</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2019/05/19</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2019/05/19</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fontScale="85000"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a:t>
            </a:r>
            <a:r>
              <a:rPr lang="en-US" sz="2800" dirty="0" smtClean="0">
                <a:solidFill>
                  <a:srgbClr val="C0504D">
                    <a:lumMod val="75000"/>
                  </a:srgbClr>
                </a:solidFill>
              </a:rPr>
              <a:t>12: SAFETY, HEALTH, ENVIRONMENT, RISK AND QUALITY CONTROL (SHERQ): </a:t>
            </a:r>
            <a:r>
              <a:rPr lang="en-US" sz="2800" dirty="0" smtClean="0">
                <a:solidFill>
                  <a:srgbClr val="C0504D">
                    <a:lumMod val="75000"/>
                  </a:srgbClr>
                </a:solidFill>
              </a:rPr>
              <a:t>KNOWLEDGE TOPIC </a:t>
            </a:r>
            <a:r>
              <a:rPr lang="en-US" sz="2800" dirty="0" smtClean="0">
                <a:solidFill>
                  <a:srgbClr val="C0504D">
                    <a:lumMod val="75000"/>
                  </a:srgbClr>
                </a:solidFill>
              </a:rPr>
              <a:t>2: OCCUPATIONAL SAFETY, HEALTH AND ENVIRONMENTAL PROTECTION MANAGEMENT CONCEPTS</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Incident Investigation</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0000" lnSpcReduction="20000"/>
          </a:bodyPr>
          <a:lstStyle/>
          <a:p>
            <a:r>
              <a:rPr lang="en-US" dirty="0"/>
              <a:t>Investigation of workplace accidents and incidents is an essential part of the proactive management of health and safety. </a:t>
            </a:r>
            <a:endParaRPr lang="en-US" dirty="0" smtClean="0"/>
          </a:p>
          <a:p>
            <a:r>
              <a:rPr lang="en-US" dirty="0" smtClean="0"/>
              <a:t>Undertaking </a:t>
            </a:r>
            <a:r>
              <a:rPr lang="en-US" dirty="0"/>
              <a:t>investigations of both those accidents that result in injury or death, as well as near misses, in a systematic and </a:t>
            </a:r>
            <a:r>
              <a:rPr lang="en-US" dirty="0" err="1"/>
              <a:t>organised</a:t>
            </a:r>
            <a:r>
              <a:rPr lang="en-US" dirty="0"/>
              <a:t> way will benefit any </a:t>
            </a:r>
            <a:r>
              <a:rPr lang="en-US" dirty="0" err="1"/>
              <a:t>organisation</a:t>
            </a:r>
            <a:r>
              <a:rPr lang="en-US" dirty="0"/>
              <a:t>. </a:t>
            </a:r>
            <a:endParaRPr lang="en-US" dirty="0" smtClean="0"/>
          </a:p>
          <a:p>
            <a:r>
              <a:rPr lang="en-US" dirty="0" smtClean="0"/>
              <a:t>Analysis </a:t>
            </a:r>
            <a:r>
              <a:rPr lang="en-US" dirty="0"/>
              <a:t>of and accurate information about previous accidents and near misses helps to prevent them recurring. </a:t>
            </a:r>
            <a:endParaRPr lang="en-US" dirty="0" smtClean="0"/>
          </a:p>
          <a:p>
            <a:r>
              <a:rPr lang="en-US" dirty="0" smtClean="0"/>
              <a:t>Health </a:t>
            </a:r>
            <a:r>
              <a:rPr lang="en-US" dirty="0"/>
              <a:t>and Safety Executive inspectors (or local authority Environmental Health Officers, depending on jurisdiction) may also carry out an investigation of an accident within their enforcement powers.</a:t>
            </a:r>
          </a:p>
          <a:p>
            <a:r>
              <a:rPr lang="en-US" dirty="0"/>
              <a:t>This topic discusses what should be investigated and how an investigation should be carried out, and by whom. </a:t>
            </a:r>
            <a:endParaRPr lang="en-US" dirty="0" smtClean="0"/>
          </a:p>
          <a:p>
            <a:r>
              <a:rPr lang="en-US" dirty="0" smtClean="0"/>
              <a:t>It </a:t>
            </a:r>
            <a:r>
              <a:rPr lang="en-US" dirty="0"/>
              <a:t>also delves into causation and the necessary training required to ensure those investigating are competent to do so.</a:t>
            </a:r>
          </a:p>
        </p:txBody>
      </p:sp>
    </p:spTree>
    <p:extLst>
      <p:ext uri="{BB962C8B-B14F-4D97-AF65-F5344CB8AC3E}">
        <p14:creationId xmlns:p14="http://schemas.microsoft.com/office/powerpoint/2010/main" val="1659084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a:bodyPr>
          <a:lstStyle/>
          <a:p>
            <a:pPr marL="0" indent="0">
              <a:buNone/>
            </a:pPr>
            <a:r>
              <a:rPr lang="en-US" sz="2800" dirty="0"/>
              <a:t>The uses of accident reports:</a:t>
            </a:r>
          </a:p>
          <a:p>
            <a:pPr lvl="0"/>
            <a:r>
              <a:rPr lang="en-US" sz="2800" dirty="0"/>
              <a:t>To determine the loss control rating, as a part of supervisors annual performance review</a:t>
            </a:r>
          </a:p>
          <a:p>
            <a:pPr lvl="0"/>
            <a:r>
              <a:rPr lang="en-US" sz="2800" dirty="0"/>
              <a:t>For inspection by government and insurance officials, and by courts</a:t>
            </a:r>
          </a:p>
          <a:p>
            <a:pPr lvl="0"/>
            <a:r>
              <a:rPr lang="en-US" sz="2800" dirty="0"/>
              <a:t>For evaluation in cases of liability</a:t>
            </a:r>
          </a:p>
          <a:p>
            <a:pPr lvl="0"/>
            <a:r>
              <a:rPr lang="en-US" sz="2800" dirty="0"/>
              <a:t>For follow-up and corrective action</a:t>
            </a:r>
          </a:p>
          <a:p>
            <a:endParaRPr lang="en-ZA" dirty="0"/>
          </a:p>
        </p:txBody>
      </p:sp>
    </p:spTree>
    <p:extLst>
      <p:ext uri="{BB962C8B-B14F-4D97-AF65-F5344CB8AC3E}">
        <p14:creationId xmlns:p14="http://schemas.microsoft.com/office/powerpoint/2010/main" val="42138739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 (cont.)</a:t>
            </a:r>
            <a:endParaRPr lang="en-ZA" sz="4800" dirty="0"/>
          </a:p>
        </p:txBody>
      </p:sp>
      <p:sp>
        <p:nvSpPr>
          <p:cNvPr id="5" name="Content Placeholder 2"/>
          <p:cNvSpPr>
            <a:spLocks noGrp="1"/>
          </p:cNvSpPr>
          <p:nvPr>
            <p:ph idx="1"/>
          </p:nvPr>
        </p:nvSpPr>
        <p:spPr>
          <a:xfrm>
            <a:off x="457200" y="1600200"/>
            <a:ext cx="8229600"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dirty="0"/>
              <a:t>Essential information and details for reports and forms:</a:t>
            </a:r>
          </a:p>
          <a:p>
            <a:pPr lvl="0"/>
            <a:r>
              <a:rPr lang="en-US" dirty="0"/>
              <a:t>Where it happened</a:t>
            </a:r>
          </a:p>
          <a:p>
            <a:pPr lvl="0"/>
            <a:r>
              <a:rPr lang="en-US" dirty="0"/>
              <a:t>Exact location of the incident</a:t>
            </a:r>
          </a:p>
          <a:p>
            <a:pPr lvl="0"/>
            <a:r>
              <a:rPr lang="en-US" dirty="0"/>
              <a:t>When it happened</a:t>
            </a:r>
          </a:p>
          <a:p>
            <a:pPr lvl="0"/>
            <a:r>
              <a:rPr lang="en-US" dirty="0"/>
              <a:t>Date and time of occurrence</a:t>
            </a:r>
          </a:p>
          <a:p>
            <a:pPr lvl="0"/>
            <a:r>
              <a:rPr lang="en-US" dirty="0"/>
              <a:t>Date when the incident was reported</a:t>
            </a:r>
          </a:p>
          <a:p>
            <a:pPr lvl="0"/>
            <a:r>
              <a:rPr lang="en-US" dirty="0"/>
              <a:t>How it happened</a:t>
            </a:r>
          </a:p>
        </p:txBody>
      </p:sp>
    </p:spTree>
    <p:extLst>
      <p:ext uri="{BB962C8B-B14F-4D97-AF65-F5344CB8AC3E}">
        <p14:creationId xmlns:p14="http://schemas.microsoft.com/office/powerpoint/2010/main" val="4043317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 (cont.)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92500" lnSpcReduction="10000"/>
          </a:bodyPr>
          <a:lstStyle/>
          <a:p>
            <a:pPr marL="0" indent="0">
              <a:buNone/>
            </a:pPr>
            <a:r>
              <a:rPr lang="en-US" sz="3600" dirty="0"/>
              <a:t>The following must be carefully documented in the reporting system:</a:t>
            </a:r>
          </a:p>
          <a:p>
            <a:pPr lvl="0"/>
            <a:r>
              <a:rPr lang="en-US" sz="3600" dirty="0"/>
              <a:t>Identify relevant information of the event</a:t>
            </a:r>
          </a:p>
          <a:p>
            <a:pPr lvl="0"/>
            <a:r>
              <a:rPr lang="en-US" sz="3600" dirty="0"/>
              <a:t>Establish what has happened</a:t>
            </a:r>
          </a:p>
          <a:p>
            <a:pPr lvl="0"/>
            <a:r>
              <a:rPr lang="en-US" sz="3600" dirty="0"/>
              <a:t>Identify the causes</a:t>
            </a:r>
          </a:p>
          <a:p>
            <a:pPr lvl="0"/>
            <a:r>
              <a:rPr lang="en-US" sz="3600" dirty="0"/>
              <a:t>Establish the probability of recurrence </a:t>
            </a:r>
          </a:p>
          <a:p>
            <a:pPr lvl="0"/>
            <a:r>
              <a:rPr lang="en-US" sz="3600" dirty="0"/>
              <a:t>Determine practical preventive measure based on the above</a:t>
            </a:r>
          </a:p>
          <a:p>
            <a:pPr lvl="0"/>
            <a:r>
              <a:rPr lang="en-US" sz="3600" dirty="0"/>
              <a:t>Review and follow-up</a:t>
            </a:r>
          </a:p>
        </p:txBody>
      </p:sp>
    </p:spTree>
    <p:extLst>
      <p:ext uri="{BB962C8B-B14F-4D97-AF65-F5344CB8AC3E}">
        <p14:creationId xmlns:p14="http://schemas.microsoft.com/office/powerpoint/2010/main" val="13828241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 (cont.)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55000" lnSpcReduction="20000"/>
          </a:bodyPr>
          <a:lstStyle/>
          <a:p>
            <a:pPr marL="0" indent="0">
              <a:buNone/>
            </a:pPr>
            <a:r>
              <a:rPr lang="en-US" sz="4400" b="1" dirty="0" smtClean="0"/>
              <a:t>Employer’s Obligations:</a:t>
            </a:r>
            <a:endParaRPr lang="en-US" sz="4400" b="1" dirty="0"/>
          </a:p>
          <a:p>
            <a:pPr lvl="0"/>
            <a:r>
              <a:rPr lang="en-US" sz="3600" dirty="0"/>
              <a:t>An employer, in respect of each workplace where employees are performing work in his service, must designate in writing for a period determined by him, one or more full-time employees who are acquainted with conditions at the workplace, as a safety representative for that workplace or for different sections. </a:t>
            </a:r>
            <a:endParaRPr lang="en-US" sz="3600" dirty="0" smtClean="0"/>
          </a:p>
          <a:p>
            <a:pPr lvl="0"/>
            <a:r>
              <a:rPr lang="en-US" sz="3600" dirty="0" smtClean="0"/>
              <a:t>The </a:t>
            </a:r>
            <a:r>
              <a:rPr lang="en-US" sz="3600" dirty="0"/>
              <a:t>employer has a duty to ensure that the safety representative performs his assigned duties and must release the employee from normal duties for the purpose of carrying out the inspection. </a:t>
            </a:r>
            <a:endParaRPr lang="en-US" sz="3600" dirty="0" smtClean="0"/>
          </a:p>
          <a:p>
            <a:pPr lvl="0"/>
            <a:r>
              <a:rPr lang="en-US" sz="3600" dirty="0" smtClean="0"/>
              <a:t>The </a:t>
            </a:r>
            <a:r>
              <a:rPr lang="en-US" sz="3600" dirty="0"/>
              <a:t>employer must ensure that the safety representative reports to him after each inspection and must keep a record, signed by the safety representative.</a:t>
            </a:r>
          </a:p>
          <a:p>
            <a:pPr lvl="0"/>
            <a:r>
              <a:rPr lang="en-US" sz="3600" dirty="0"/>
              <a:t>An employer shall in respect of each workplace where two or more safety representatives have been designated establish one or more safety committees which the employer must ensure shall hold meetings at least once in every three months, making available to the committee the current inspection records. </a:t>
            </a:r>
          </a:p>
        </p:txBody>
      </p:sp>
    </p:spTree>
    <p:extLst>
      <p:ext uri="{BB962C8B-B14F-4D97-AF65-F5344CB8AC3E}">
        <p14:creationId xmlns:p14="http://schemas.microsoft.com/office/powerpoint/2010/main" val="28906743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 (cont.)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70000" lnSpcReduction="20000"/>
          </a:bodyPr>
          <a:lstStyle/>
          <a:p>
            <a:pPr marL="0" indent="0">
              <a:buNone/>
            </a:pPr>
            <a:r>
              <a:rPr lang="en-US" sz="3600" dirty="0" smtClean="0"/>
              <a:t>Employer’s Obligations:</a:t>
            </a:r>
            <a:endParaRPr lang="en-US" sz="3600" dirty="0"/>
          </a:p>
          <a:p>
            <a:pPr lvl="0"/>
            <a:r>
              <a:rPr lang="en-US" sz="3600" dirty="0" smtClean="0"/>
              <a:t>The </a:t>
            </a:r>
            <a:r>
              <a:rPr lang="en-US" sz="3600" dirty="0"/>
              <a:t>employer must also ensure that the safety committee performs its statutory functions this entails making a suitable meeting place available, releasing committee members to attend the meeting. </a:t>
            </a:r>
            <a:endParaRPr lang="en-US" sz="3600" dirty="0" smtClean="0"/>
          </a:p>
          <a:p>
            <a:pPr lvl="0"/>
            <a:r>
              <a:rPr lang="en-US" sz="3600" dirty="0" smtClean="0"/>
              <a:t>The </a:t>
            </a:r>
            <a:r>
              <a:rPr lang="en-US" sz="3600" dirty="0"/>
              <a:t>employer has to write in the minutes whether any steps had been taken to implement any recommendations made by the safety representative and ensure that the minutes endorsed by him are kept,</a:t>
            </a:r>
          </a:p>
          <a:p>
            <a:pPr lvl="0"/>
            <a:r>
              <a:rPr lang="en-US" sz="3600" dirty="0"/>
              <a:t>An employer is obliged to make an evaluation of the risk attached to any workplace condition or situation and take steps to reduce the risk. </a:t>
            </a:r>
          </a:p>
          <a:p>
            <a:r>
              <a:rPr lang="en-US" sz="3600" dirty="0"/>
              <a:t>An employer is required to take reasonable steps to investigate the circumstances of every accident that is reported.</a:t>
            </a:r>
          </a:p>
        </p:txBody>
      </p:sp>
    </p:spTree>
    <p:extLst>
      <p:ext uri="{BB962C8B-B14F-4D97-AF65-F5344CB8AC3E}">
        <p14:creationId xmlns:p14="http://schemas.microsoft.com/office/powerpoint/2010/main" val="15607107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Accident Reports (cont.)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sz="3600" dirty="0" smtClean="0"/>
              <a:t>Employee’s Obligations:</a:t>
            </a:r>
            <a:endParaRPr lang="en-US" sz="3600" dirty="0"/>
          </a:p>
          <a:p>
            <a:pPr lvl="0"/>
            <a:r>
              <a:rPr lang="en-US" sz="2800" dirty="0"/>
              <a:t>An employee is under a duty to report within 3 days to his/her immediate supervisor any incident in the workplace involving the injury of an employee consequent upon hazardous working conditions or heat stroke or exhaustion or an accident or exposure to a hazardous article. </a:t>
            </a:r>
            <a:endParaRPr lang="en-US" sz="2800" dirty="0" smtClean="0"/>
          </a:p>
          <a:p>
            <a:pPr lvl="0"/>
            <a:r>
              <a:rPr lang="en-US" sz="2800" dirty="0" smtClean="0"/>
              <a:t>The </a:t>
            </a:r>
            <a:r>
              <a:rPr lang="en-US" sz="2800" dirty="0"/>
              <a:t>site of the accident should not be disturbed before the arrival of an inspector.</a:t>
            </a:r>
          </a:p>
          <a:p>
            <a:pPr lvl="0"/>
            <a:r>
              <a:rPr lang="en-US" sz="2800" dirty="0"/>
              <a:t>Employees have a duty to co-operate with employers to enable them to fulfil their statutory duties under the Health and Safety legislation related to the workplace. </a:t>
            </a:r>
            <a:endParaRPr lang="en-US" sz="2800" dirty="0" smtClean="0"/>
          </a:p>
          <a:p>
            <a:pPr lvl="0"/>
            <a:r>
              <a:rPr lang="en-US" sz="2800" dirty="0" smtClean="0"/>
              <a:t>This </a:t>
            </a:r>
            <a:r>
              <a:rPr lang="en-US" sz="2800" dirty="0"/>
              <a:t>would include reporting:</a:t>
            </a:r>
          </a:p>
          <a:p>
            <a:pPr lvl="1"/>
            <a:r>
              <a:rPr lang="en-US" sz="2400" dirty="0"/>
              <a:t>dangerous occurrences</a:t>
            </a:r>
          </a:p>
          <a:p>
            <a:pPr lvl="1"/>
            <a:r>
              <a:rPr lang="en-US" sz="2400" dirty="0"/>
              <a:t>near misses and accidents whether or not they resulted in injury, damage or disease.</a:t>
            </a:r>
          </a:p>
          <a:p>
            <a:pPr lvl="0"/>
            <a:r>
              <a:rPr lang="en-US" sz="2800" dirty="0"/>
              <a:t>Employees are also required to co-operate in an investigation.</a:t>
            </a:r>
          </a:p>
        </p:txBody>
      </p:sp>
    </p:spTree>
    <p:extLst>
      <p:ext uri="{BB962C8B-B14F-4D97-AF65-F5344CB8AC3E}">
        <p14:creationId xmlns:p14="http://schemas.microsoft.com/office/powerpoint/2010/main" val="32100958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Requirements for Investigations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92500" lnSpcReduction="20000"/>
          </a:bodyPr>
          <a:lstStyle/>
          <a:p>
            <a:pPr marL="0" indent="0">
              <a:buNone/>
            </a:pPr>
            <a:r>
              <a:rPr lang="en-US" dirty="0"/>
              <a:t>As a very basic guide, an incident investigation should follow these four steps:</a:t>
            </a:r>
          </a:p>
          <a:p>
            <a:pPr lvl="0"/>
            <a:r>
              <a:rPr lang="en-US" dirty="0"/>
              <a:t>Gathering information.</a:t>
            </a:r>
          </a:p>
          <a:p>
            <a:pPr lvl="0"/>
            <a:r>
              <a:rPr lang="en-US" dirty="0" err="1"/>
              <a:t>Analysing</a:t>
            </a:r>
            <a:r>
              <a:rPr lang="en-US" dirty="0"/>
              <a:t> information.</a:t>
            </a:r>
          </a:p>
          <a:p>
            <a:pPr lvl="0"/>
            <a:r>
              <a:rPr lang="en-US" dirty="0"/>
              <a:t>Identifying risk control measures.</a:t>
            </a:r>
          </a:p>
          <a:p>
            <a:pPr lvl="0"/>
            <a:r>
              <a:rPr lang="en-US" dirty="0"/>
              <a:t>Producing and implementing an action plan.</a:t>
            </a:r>
          </a:p>
          <a:p>
            <a:pPr marL="0" indent="0">
              <a:buNone/>
            </a:pPr>
            <a:r>
              <a:rPr lang="en-US" dirty="0"/>
              <a:t>Three levels of accident causation are identified through this procedure.</a:t>
            </a:r>
          </a:p>
          <a:p>
            <a:pPr lvl="0"/>
            <a:r>
              <a:rPr lang="en-US" dirty="0"/>
              <a:t>Immediate causes.</a:t>
            </a:r>
          </a:p>
          <a:p>
            <a:pPr lvl="0"/>
            <a:r>
              <a:rPr lang="en-US" dirty="0"/>
              <a:t>Underlying causes.</a:t>
            </a:r>
          </a:p>
          <a:p>
            <a:r>
              <a:rPr lang="en-US" dirty="0"/>
              <a:t>Root causes.</a:t>
            </a:r>
            <a:endParaRPr lang="en-US" sz="4400" dirty="0"/>
          </a:p>
        </p:txBody>
      </p:sp>
    </p:spTree>
    <p:extLst>
      <p:ext uri="{BB962C8B-B14F-4D97-AF65-F5344CB8AC3E}">
        <p14:creationId xmlns:p14="http://schemas.microsoft.com/office/powerpoint/2010/main" val="13332650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Reasons for Investigations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lvl="0"/>
            <a:r>
              <a:rPr lang="en-US" dirty="0"/>
              <a:t>A</a:t>
            </a:r>
            <a:r>
              <a:rPr lang="en-US" dirty="0" smtClean="0"/>
              <a:t> </a:t>
            </a:r>
            <a:r>
              <a:rPr lang="en-US" dirty="0"/>
              <a:t>better understanding of risk and provision of information for use in risk assessment</a:t>
            </a:r>
          </a:p>
          <a:p>
            <a:pPr lvl="0"/>
            <a:r>
              <a:rPr lang="en-US" dirty="0"/>
              <a:t>P</a:t>
            </a:r>
            <a:r>
              <a:rPr lang="en-US" dirty="0" smtClean="0"/>
              <a:t>revention </a:t>
            </a:r>
            <a:r>
              <a:rPr lang="en-US" dirty="0"/>
              <a:t>of accidents and incidents in the future</a:t>
            </a:r>
          </a:p>
          <a:p>
            <a:pPr lvl="0"/>
            <a:r>
              <a:rPr lang="en-US" dirty="0"/>
              <a:t>A</a:t>
            </a:r>
            <a:r>
              <a:rPr lang="en-US" dirty="0" smtClean="0"/>
              <a:t> </a:t>
            </a:r>
            <a:r>
              <a:rPr lang="en-US" dirty="0"/>
              <a:t>powerful vehicle for motivating </a:t>
            </a:r>
            <a:r>
              <a:rPr lang="en-US" dirty="0" err="1"/>
              <a:t>organisational</a:t>
            </a:r>
            <a:r>
              <a:rPr lang="en-US" dirty="0"/>
              <a:t> learning and activating cultural change</a:t>
            </a:r>
          </a:p>
          <a:p>
            <a:pPr lvl="0"/>
            <a:r>
              <a:rPr lang="en-US" dirty="0"/>
              <a:t>A</a:t>
            </a:r>
            <a:r>
              <a:rPr lang="en-US" dirty="0" smtClean="0"/>
              <a:t> </a:t>
            </a:r>
            <a:r>
              <a:rPr lang="en-US" dirty="0"/>
              <a:t>means of understanding and obtaining information on management systems</a:t>
            </a:r>
          </a:p>
          <a:p>
            <a:pPr lvl="0"/>
            <a:r>
              <a:rPr lang="en-US" dirty="0"/>
              <a:t>A</a:t>
            </a:r>
            <a:r>
              <a:rPr lang="en-US" dirty="0" smtClean="0"/>
              <a:t> </a:t>
            </a:r>
            <a:r>
              <a:rPr lang="en-US" dirty="0"/>
              <a:t>useful means of demonstrating the status of safety management in an </a:t>
            </a:r>
            <a:r>
              <a:rPr lang="en-US" dirty="0" err="1"/>
              <a:t>organisation</a:t>
            </a:r>
            <a:r>
              <a:rPr lang="en-US" dirty="0"/>
              <a:t> which in turn can be used to assist in litigation claims and developing arguments for lowering insurance premiums</a:t>
            </a:r>
          </a:p>
          <a:p>
            <a:r>
              <a:rPr lang="en-US" dirty="0"/>
              <a:t>P</a:t>
            </a:r>
            <a:r>
              <a:rPr lang="en-US" dirty="0" smtClean="0"/>
              <a:t>roviding </a:t>
            </a:r>
            <a:r>
              <a:rPr lang="en-US" dirty="0"/>
              <a:t>evidence of any discrepancy between what should be in place, </a:t>
            </a:r>
            <a:r>
              <a:rPr lang="en-US" dirty="0" err="1"/>
              <a:t>eg</a:t>
            </a:r>
            <a:r>
              <a:rPr lang="en-US" dirty="0"/>
              <a:t> safe systems of work, and what is actually </a:t>
            </a:r>
            <a:endParaRPr lang="en-US" sz="4400" dirty="0"/>
          </a:p>
        </p:txBody>
      </p:sp>
    </p:spTree>
    <p:extLst>
      <p:ext uri="{BB962C8B-B14F-4D97-AF65-F5344CB8AC3E}">
        <p14:creationId xmlns:p14="http://schemas.microsoft.com/office/powerpoint/2010/main" val="35019638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Risk Management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62500" lnSpcReduction="20000"/>
          </a:bodyPr>
          <a:lstStyle/>
          <a:p>
            <a:r>
              <a:rPr lang="en-US" dirty="0"/>
              <a:t>Risk Management forms an integral part of manufacturing enterprises management system. </a:t>
            </a:r>
            <a:endParaRPr lang="en-US" dirty="0" smtClean="0"/>
          </a:p>
          <a:p>
            <a:r>
              <a:rPr lang="en-US" dirty="0" smtClean="0"/>
              <a:t>Through </a:t>
            </a:r>
            <a:r>
              <a:rPr lang="en-US" dirty="0"/>
              <a:t>this process risks that can impact on the efficiency, safety and profitability of a company can be identified prior to an occurrence. </a:t>
            </a:r>
            <a:endParaRPr lang="en-US" dirty="0" smtClean="0"/>
          </a:p>
          <a:p>
            <a:r>
              <a:rPr lang="en-US" dirty="0" smtClean="0"/>
              <a:t>Mitigating </a:t>
            </a:r>
            <a:r>
              <a:rPr lang="en-US" dirty="0"/>
              <a:t>measures that can assist to prevent the occurrence or to manage the effects of an occurrence can be put in place before any incident actually occurs. </a:t>
            </a:r>
          </a:p>
          <a:p>
            <a:r>
              <a:rPr lang="en-US" dirty="0"/>
              <a:t>A risk management policy (and its related procedures) should be put in place:</a:t>
            </a:r>
          </a:p>
          <a:p>
            <a:pPr lvl="1"/>
            <a:r>
              <a:rPr lang="en-US" dirty="0"/>
              <a:t>Now, if you have not done it before</a:t>
            </a:r>
          </a:p>
          <a:p>
            <a:pPr lvl="1"/>
            <a:r>
              <a:rPr lang="en-US" dirty="0"/>
              <a:t>When a change occurs (for example changing work procedures)</a:t>
            </a:r>
          </a:p>
          <a:p>
            <a:pPr lvl="1"/>
            <a:r>
              <a:rPr lang="en-US" dirty="0"/>
              <a:t>After an incident or ‘near </a:t>
            </a:r>
            <a:r>
              <a:rPr lang="en-US" dirty="0" err="1"/>
              <a:t>miss’</a:t>
            </a:r>
            <a:r>
              <a:rPr lang="en-US" dirty="0"/>
              <a:t> occurs</a:t>
            </a:r>
          </a:p>
          <a:p>
            <a:pPr lvl="1"/>
            <a:r>
              <a:rPr lang="en-US" dirty="0"/>
              <a:t>At regularly scheduled times appropriate to the level of risk at your workplace.</a:t>
            </a:r>
          </a:p>
          <a:p>
            <a:r>
              <a:rPr lang="en-US" dirty="0"/>
              <a:t>Sugar mill operators and cane rail operators should consult with affected persons, including external duty holders where necessary, when conducting risk assessments in areas of joint responsibility.</a:t>
            </a:r>
            <a:endParaRPr lang="en-US" sz="4400" dirty="0"/>
          </a:p>
        </p:txBody>
      </p:sp>
    </p:spTree>
    <p:extLst>
      <p:ext uri="{BB962C8B-B14F-4D97-AF65-F5344CB8AC3E}">
        <p14:creationId xmlns:p14="http://schemas.microsoft.com/office/powerpoint/2010/main" val="721917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OHSA and Environmental </a:t>
            </a:r>
            <a:r>
              <a:rPr lang="en-ZA" sz="4800" dirty="0" smtClean="0"/>
              <a:t>Concepts</a:t>
            </a:r>
            <a:endParaRPr lang="en-ZA" sz="4800" dirty="0"/>
          </a:p>
        </p:txBody>
      </p:sp>
      <p:pic>
        <p:nvPicPr>
          <p:cNvPr id="6" name="Picture 5"/>
          <p:cNvPicPr/>
          <p:nvPr/>
        </p:nvPicPr>
        <p:blipFill rotWithShape="1">
          <a:blip r:embed="rId2">
            <a:extLst>
              <a:ext uri="{BEBA8EAE-BF5A-486C-A8C5-ECC9F3942E4B}">
                <a14:imgProps xmlns:a14="http://schemas.microsoft.com/office/drawing/2010/main">
                  <a14:imgLayer r:embed="rId3">
                    <a14:imgEffect>
                      <a14:brightnessContrast bright="40000"/>
                    </a14:imgEffect>
                  </a14:imgLayer>
                </a14:imgProps>
              </a:ext>
              <a:ext uri="{28A0092B-C50C-407E-A947-70E740481C1C}">
                <a14:useLocalDpi xmlns:a14="http://schemas.microsoft.com/office/drawing/2010/main" val="0"/>
              </a:ext>
            </a:extLst>
          </a:blip>
          <a:srcRect l="2423" t="4699" r="68943" b="14535"/>
          <a:stretch/>
        </p:blipFill>
        <p:spPr bwMode="auto">
          <a:xfrm>
            <a:off x="3347864" y="1484784"/>
            <a:ext cx="3024336" cy="519059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53640926-AAD7-44D8-BBD7-CCE9431645EC}">
              <a14:shadowObscured xmlns:a14="http://schemas.microsoft.com/office/drawing/2010/main"/>
            </a:ext>
          </a:extLst>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Risk Registers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92500"/>
          </a:bodyPr>
          <a:lstStyle/>
          <a:p>
            <a:pPr marL="0" indent="0">
              <a:buNone/>
            </a:pPr>
            <a:r>
              <a:rPr lang="en-US" dirty="0"/>
              <a:t>A risk register or list for all hazards at a workplace should be developed. Hazards can be classified under any one or more of the following areas:</a:t>
            </a:r>
          </a:p>
          <a:p>
            <a:pPr lvl="0"/>
            <a:r>
              <a:rPr lang="en-US" dirty="0"/>
              <a:t>Biological hazards</a:t>
            </a:r>
          </a:p>
          <a:p>
            <a:pPr lvl="0"/>
            <a:r>
              <a:rPr lang="en-US" dirty="0"/>
              <a:t>Energy and electricity</a:t>
            </a:r>
          </a:p>
          <a:p>
            <a:pPr lvl="0"/>
            <a:r>
              <a:rPr lang="en-US" dirty="0"/>
              <a:t>Hazardous manual tasks</a:t>
            </a:r>
          </a:p>
          <a:p>
            <a:pPr lvl="0"/>
            <a:r>
              <a:rPr lang="en-US" dirty="0"/>
              <a:t>Plant and equipment hazards</a:t>
            </a:r>
          </a:p>
          <a:p>
            <a:pPr lvl="0"/>
            <a:r>
              <a:rPr lang="en-US" dirty="0"/>
              <a:t>Hazardous chemicals</a:t>
            </a:r>
          </a:p>
          <a:p>
            <a:pPr lvl="0"/>
            <a:r>
              <a:rPr lang="en-US" dirty="0"/>
              <a:t>Work environment (Noise, inhalation, etc.).</a:t>
            </a:r>
          </a:p>
        </p:txBody>
      </p:sp>
    </p:spTree>
    <p:extLst>
      <p:ext uri="{BB962C8B-B14F-4D97-AF65-F5344CB8AC3E}">
        <p14:creationId xmlns:p14="http://schemas.microsoft.com/office/powerpoint/2010/main" val="4386787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Risk Management Process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100" dirty="0"/>
              <a:t>Operations Managers should consult workers and workplace health and safety representatives routinely at all stages to manage risk and to assist in the development of risk management procedures, including when:</a:t>
            </a:r>
          </a:p>
          <a:p>
            <a:pPr lvl="0">
              <a:spcBef>
                <a:spcPts val="0"/>
              </a:spcBef>
            </a:pPr>
            <a:r>
              <a:rPr lang="en-US" sz="2100" dirty="0"/>
              <a:t>New work processes/equipment/tools are being designed, purchased or modified (consult early to allow changes to be incorporated)</a:t>
            </a:r>
          </a:p>
          <a:p>
            <a:pPr lvl="0">
              <a:spcBef>
                <a:spcPts val="0"/>
              </a:spcBef>
            </a:pPr>
            <a:r>
              <a:rPr lang="en-US" sz="2100" dirty="0"/>
              <a:t>Identifying problem jobs which require assessment</a:t>
            </a:r>
          </a:p>
          <a:p>
            <a:pPr lvl="0">
              <a:spcBef>
                <a:spcPts val="0"/>
              </a:spcBef>
            </a:pPr>
            <a:r>
              <a:rPr lang="en-US" sz="2100" dirty="0"/>
              <a:t>Establishing priorities for the assessment of problem jobs and during the risk assessment process</a:t>
            </a:r>
          </a:p>
          <a:p>
            <a:pPr lvl="0">
              <a:spcBef>
                <a:spcPts val="0"/>
              </a:spcBef>
            </a:pPr>
            <a:r>
              <a:rPr lang="en-US" sz="2100" dirty="0"/>
              <a:t>Deciding on control strategies to reduce exposure to risk factors</a:t>
            </a:r>
          </a:p>
          <a:p>
            <a:pPr lvl="0">
              <a:spcBef>
                <a:spcPts val="0"/>
              </a:spcBef>
            </a:pPr>
            <a:r>
              <a:rPr lang="en-US" sz="2100" dirty="0"/>
              <a:t>Reviewing the effectiveness of implemented control measures and identifying whether further risks of injury have been created by the chosen controls</a:t>
            </a:r>
          </a:p>
          <a:p>
            <a:pPr>
              <a:spcBef>
                <a:spcPts val="0"/>
              </a:spcBef>
            </a:pPr>
            <a:r>
              <a:rPr lang="en-US" sz="2100" dirty="0"/>
              <a:t>The contents of procedural documents are being decided, as experienced workers can help make sure they are as relevant as possible to the actual work situation.</a:t>
            </a:r>
          </a:p>
        </p:txBody>
      </p:sp>
    </p:spTree>
    <p:extLst>
      <p:ext uri="{BB962C8B-B14F-4D97-AF65-F5344CB8AC3E}">
        <p14:creationId xmlns:p14="http://schemas.microsoft.com/office/powerpoint/2010/main" val="32194820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Risk Management Process</a:t>
            </a:r>
            <a:endParaRPr lang="en-ZA" sz="4800" dirty="0"/>
          </a:p>
        </p:txBody>
      </p:sp>
      <p:pic>
        <p:nvPicPr>
          <p:cNvPr id="6" name="Picture 5"/>
          <p:cNvPicPr/>
          <p:nvPr/>
        </p:nvPicPr>
        <p:blipFill rotWithShape="1">
          <a:blip r:embed="rId2">
            <a:extLst>
              <a:ext uri="{28A0092B-C50C-407E-A947-70E740481C1C}">
                <a14:useLocalDpi xmlns:a14="http://schemas.microsoft.com/office/drawing/2010/main" val="0"/>
              </a:ext>
            </a:extLst>
          </a:blip>
          <a:srcRect l="36835" r="7582" b="51373"/>
          <a:stretch/>
        </p:blipFill>
        <p:spPr bwMode="auto">
          <a:xfrm>
            <a:off x="467544" y="1484784"/>
            <a:ext cx="8064895" cy="468052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36429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Legislation of Relevance</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smtClean="0"/>
              <a:t>OCCUPATIONAL </a:t>
            </a:r>
            <a:r>
              <a:rPr lang="en-US" b="1" dirty="0"/>
              <a:t>HEALTH AND SAFETY ACT </a:t>
            </a:r>
          </a:p>
          <a:p>
            <a:r>
              <a:rPr lang="en-ZA" dirty="0"/>
              <a:t>R</a:t>
            </a:r>
            <a:r>
              <a:rPr lang="en-ZA" dirty="0" smtClean="0"/>
              <a:t>egulates </a:t>
            </a:r>
            <a:r>
              <a:rPr lang="en-ZA" dirty="0"/>
              <a:t>workplace safety, health and environmental protection including appointments, compliance audits, repercussion and personal </a:t>
            </a:r>
            <a:r>
              <a:rPr lang="en-ZA" dirty="0" smtClean="0"/>
              <a:t>liability.</a:t>
            </a:r>
            <a:endParaRPr lang="en-US" dirty="0"/>
          </a:p>
          <a:p>
            <a:r>
              <a:rPr lang="en-US" dirty="0" smtClean="0"/>
              <a:t>The </a:t>
            </a:r>
            <a:r>
              <a:rPr lang="en-US" dirty="0"/>
              <a:t>purpose of this Act is </a:t>
            </a:r>
            <a:r>
              <a:rPr lang="en-US" dirty="0" smtClean="0"/>
              <a:t>to:</a:t>
            </a:r>
          </a:p>
          <a:p>
            <a:pPr lvl="1"/>
            <a:r>
              <a:rPr lang="en-US" dirty="0" smtClean="0"/>
              <a:t>Provide </a:t>
            </a:r>
            <a:r>
              <a:rPr lang="en-US" dirty="0"/>
              <a:t>for the health and safety of persons at </a:t>
            </a:r>
            <a:r>
              <a:rPr lang="en-US" dirty="0" smtClean="0"/>
              <a:t>work</a:t>
            </a:r>
          </a:p>
          <a:p>
            <a:pPr lvl="1"/>
            <a:r>
              <a:rPr lang="en-US" dirty="0" smtClean="0"/>
              <a:t>For </a:t>
            </a:r>
            <a:r>
              <a:rPr lang="en-US" dirty="0"/>
              <a:t>the health and safety of persons in connection with the use of plant and </a:t>
            </a:r>
            <a:r>
              <a:rPr lang="en-US" dirty="0" smtClean="0"/>
              <a:t>machinery </a:t>
            </a:r>
          </a:p>
          <a:p>
            <a:pPr lvl="1"/>
            <a:r>
              <a:rPr lang="en-US" dirty="0" smtClean="0"/>
              <a:t>The </a:t>
            </a:r>
            <a:r>
              <a:rPr lang="en-US" dirty="0"/>
              <a:t>protection of persons other than persons at work against hazards to health and safety arising out of or in connection with the activities of persons at </a:t>
            </a:r>
            <a:r>
              <a:rPr lang="en-US" dirty="0" smtClean="0"/>
              <a:t>work </a:t>
            </a:r>
          </a:p>
          <a:p>
            <a:pPr lvl="1"/>
            <a:r>
              <a:rPr lang="en-US" dirty="0" smtClean="0"/>
              <a:t>To </a:t>
            </a:r>
            <a:r>
              <a:rPr lang="en-US" dirty="0"/>
              <a:t>establish an advisory council for occupational health and </a:t>
            </a:r>
            <a:r>
              <a:rPr lang="en-US" dirty="0" smtClean="0"/>
              <a:t>safety</a:t>
            </a:r>
          </a:p>
          <a:p>
            <a:pPr lvl="1"/>
            <a:r>
              <a:rPr lang="en-US" dirty="0" smtClean="0"/>
              <a:t>To </a:t>
            </a:r>
            <a:r>
              <a:rPr lang="en-US" dirty="0"/>
              <a:t>provide for matters connected therewith.</a:t>
            </a:r>
          </a:p>
        </p:txBody>
      </p:sp>
    </p:spTree>
    <p:extLst>
      <p:ext uri="{BB962C8B-B14F-4D97-AF65-F5344CB8AC3E}">
        <p14:creationId xmlns:p14="http://schemas.microsoft.com/office/powerpoint/2010/main" val="1851334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Legislation of Relevance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lnSpcReduction="10000"/>
          </a:bodyPr>
          <a:lstStyle/>
          <a:p>
            <a:pPr marL="0" indent="0">
              <a:buNone/>
            </a:pPr>
            <a:r>
              <a:rPr lang="en-US" b="1" dirty="0" smtClean="0"/>
              <a:t>OCCUPATIONAL </a:t>
            </a:r>
            <a:r>
              <a:rPr lang="en-US" b="1" dirty="0"/>
              <a:t>HEALTH AND SAFETY </a:t>
            </a:r>
            <a:r>
              <a:rPr lang="en-US" b="1" dirty="0" smtClean="0"/>
              <a:t>ACT (cont.) </a:t>
            </a:r>
            <a:endParaRPr lang="en-US" b="1" dirty="0"/>
          </a:p>
          <a:p>
            <a:r>
              <a:rPr lang="en-US" dirty="0"/>
              <a:t>The Occupational Health and Safety Act aims to make sure, as far as possible, that:</a:t>
            </a:r>
          </a:p>
          <a:p>
            <a:pPr lvl="1"/>
            <a:r>
              <a:rPr lang="en-US" dirty="0"/>
              <a:t>Every worker has a safe working environment;</a:t>
            </a:r>
          </a:p>
          <a:p>
            <a:pPr lvl="1"/>
            <a:r>
              <a:rPr lang="en-US" dirty="0"/>
              <a:t>Reduce incidents and accidents;</a:t>
            </a:r>
          </a:p>
          <a:p>
            <a:pPr lvl="1"/>
            <a:r>
              <a:rPr lang="en-US" dirty="0"/>
              <a:t>Protect the environment for workers and their communities;</a:t>
            </a:r>
          </a:p>
          <a:p>
            <a:pPr lvl="1"/>
            <a:r>
              <a:rPr lang="en-US" dirty="0"/>
              <a:t>Produce effective communication between workers, employers and communities.</a:t>
            </a:r>
          </a:p>
        </p:txBody>
      </p:sp>
    </p:spTree>
    <p:extLst>
      <p:ext uri="{BB962C8B-B14F-4D97-AF65-F5344CB8AC3E}">
        <p14:creationId xmlns:p14="http://schemas.microsoft.com/office/powerpoint/2010/main" val="3487984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Legislation of Relevance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b="1" dirty="0" smtClean="0"/>
              <a:t>THE </a:t>
            </a:r>
            <a:r>
              <a:rPr lang="en-US" sz="2800" b="1" dirty="0"/>
              <a:t>NATIONAL ENVIRONMENTAL MANAGEMENT ACT</a:t>
            </a:r>
          </a:p>
          <a:p>
            <a:r>
              <a:rPr lang="en-US" sz="2800" dirty="0" smtClean="0"/>
              <a:t>To </a:t>
            </a:r>
            <a:r>
              <a:rPr lang="en-US" sz="2800" dirty="0"/>
              <a:t>provide for co-operative environmental governance by establishing principles for decision-making on matters affecting the environment, </a:t>
            </a:r>
            <a:endParaRPr lang="en-US" sz="2800" dirty="0" smtClean="0"/>
          </a:p>
          <a:p>
            <a:r>
              <a:rPr lang="en-US" sz="2800" dirty="0" smtClean="0"/>
              <a:t>Institutions </a:t>
            </a:r>
            <a:r>
              <a:rPr lang="en-US" sz="2800" dirty="0"/>
              <a:t>that will promote co-operative governance and procedures for coordinating environmental functions exercised by organs of state; and </a:t>
            </a:r>
            <a:endParaRPr lang="en-US" sz="2800" dirty="0" smtClean="0"/>
          </a:p>
          <a:p>
            <a:r>
              <a:rPr lang="en-US" sz="2800" dirty="0" smtClean="0"/>
              <a:t>To </a:t>
            </a:r>
            <a:r>
              <a:rPr lang="en-US" sz="2800" dirty="0"/>
              <a:t>provide for matters connected therewith. </a:t>
            </a:r>
          </a:p>
        </p:txBody>
      </p:sp>
    </p:spTree>
    <p:extLst>
      <p:ext uri="{BB962C8B-B14F-4D97-AF65-F5344CB8AC3E}">
        <p14:creationId xmlns:p14="http://schemas.microsoft.com/office/powerpoint/2010/main" val="180646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Legislation of Relevance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70000" lnSpcReduction="20000"/>
          </a:bodyPr>
          <a:lstStyle/>
          <a:p>
            <a:pPr marL="0" indent="0">
              <a:buNone/>
            </a:pPr>
            <a:r>
              <a:rPr lang="en-US" sz="3400" b="1" dirty="0" smtClean="0"/>
              <a:t>The </a:t>
            </a:r>
            <a:r>
              <a:rPr lang="en-US" sz="3400" b="1" dirty="0"/>
              <a:t>National Environmental Management Act </a:t>
            </a:r>
            <a:r>
              <a:rPr lang="en-US" sz="3400" b="1" dirty="0" smtClean="0"/>
              <a:t>(cont.):</a:t>
            </a:r>
          </a:p>
          <a:p>
            <a:pPr marL="0" indent="0">
              <a:buNone/>
            </a:pPr>
            <a:r>
              <a:rPr lang="en-US" sz="3300" dirty="0"/>
              <a:t>The National Environmental Management Act aims to ensure that:</a:t>
            </a:r>
          </a:p>
          <a:p>
            <a:pPr lvl="0"/>
            <a:r>
              <a:rPr lang="en-US" sz="3300" dirty="0" smtClean="0"/>
              <a:t>Everyone </a:t>
            </a:r>
            <a:r>
              <a:rPr lang="en-US" sz="3300" dirty="0"/>
              <a:t>has the right to an environment that is not harmful to his or her health or </a:t>
            </a:r>
            <a:r>
              <a:rPr lang="en-US" sz="3300" dirty="0" smtClean="0"/>
              <a:t>wellbeing </a:t>
            </a:r>
            <a:endParaRPr lang="en-US" sz="3300" dirty="0"/>
          </a:p>
          <a:p>
            <a:pPr lvl="0"/>
            <a:r>
              <a:rPr lang="en-US" sz="3300" dirty="0"/>
              <a:t>The State must respect, protect, promote and fulfil the social, economic and environmental rights of everyone and strive to meet the basic needs of previously disadvantaged </a:t>
            </a:r>
            <a:r>
              <a:rPr lang="en-US" sz="3300" dirty="0" smtClean="0"/>
              <a:t>communities </a:t>
            </a:r>
            <a:endParaRPr lang="en-US" sz="3300" dirty="0"/>
          </a:p>
          <a:p>
            <a:pPr lvl="0"/>
            <a:r>
              <a:rPr lang="en-US" sz="3300" dirty="0"/>
              <a:t>Sustainable development must be ensured for future </a:t>
            </a:r>
            <a:r>
              <a:rPr lang="en-US" sz="3300" dirty="0" smtClean="0"/>
              <a:t>generations</a:t>
            </a:r>
            <a:endParaRPr lang="en-US" sz="3300" dirty="0"/>
          </a:p>
          <a:p>
            <a:pPr lvl="0"/>
            <a:r>
              <a:rPr lang="en-US" sz="3300" dirty="0"/>
              <a:t>Everyone has the right to have the environment protected, for the benefit of present and future generations, through reasonable legislative and other measures </a:t>
            </a:r>
          </a:p>
          <a:p>
            <a:pPr lvl="0"/>
            <a:r>
              <a:rPr lang="en-US" sz="3300" dirty="0"/>
              <a:t>Pollution and ecological degradation is </a:t>
            </a:r>
            <a:r>
              <a:rPr lang="en-US" sz="3300" dirty="0" smtClean="0"/>
              <a:t>prevented</a:t>
            </a:r>
            <a:endParaRPr lang="en-US" sz="3300" dirty="0"/>
          </a:p>
          <a:p>
            <a:pPr lvl="0"/>
            <a:r>
              <a:rPr lang="en-US" sz="3300" dirty="0"/>
              <a:t>Conservation is promoted.</a:t>
            </a:r>
          </a:p>
        </p:txBody>
      </p:sp>
    </p:spTree>
    <p:extLst>
      <p:ext uri="{BB962C8B-B14F-4D97-AF65-F5344CB8AC3E}">
        <p14:creationId xmlns:p14="http://schemas.microsoft.com/office/powerpoint/2010/main" val="3682254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Legislation of Relevance (cont.)</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smtClean="0"/>
              <a:t>COMPENSATION </a:t>
            </a:r>
            <a:r>
              <a:rPr lang="en-US" b="1" dirty="0"/>
              <a:t>FOR OCCUPATIONAL INJURIES AND DISEASES ACT</a:t>
            </a:r>
          </a:p>
          <a:p>
            <a:r>
              <a:rPr lang="en-ZA" dirty="0" smtClean="0"/>
              <a:t>The governing </a:t>
            </a:r>
            <a:r>
              <a:rPr lang="en-ZA" dirty="0"/>
              <a:t>Act that deals with occupational injuries and diseases. </a:t>
            </a:r>
            <a:endParaRPr lang="en-US" dirty="0"/>
          </a:p>
          <a:p>
            <a:r>
              <a:rPr lang="en-US" dirty="0"/>
              <a:t>The aim of the COIDA is to provide for Compensation in the case of disablement caused by occupational injuries or diseases, sustained or contracted by employees in the course of their employment, or death resulting from such injuries or disease; and to provide for matters connected therewith</a:t>
            </a:r>
            <a:r>
              <a:rPr lang="en-US" dirty="0" smtClean="0"/>
              <a:t>.</a:t>
            </a:r>
          </a:p>
          <a:p>
            <a:r>
              <a:rPr lang="en-US" dirty="0" smtClean="0"/>
              <a:t> </a:t>
            </a:r>
            <a:r>
              <a:rPr lang="en-US" dirty="0"/>
              <a:t>The COIDA basically prevents employees covered by the Act from suing their employers for damages in terms of common law.</a:t>
            </a:r>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Legislation of Relevance (cont.)</a:t>
            </a:r>
            <a:endParaRPr lang="en-ZA" sz="4800" dirty="0"/>
          </a:p>
        </p:txBody>
      </p:sp>
      <p:pic>
        <p:nvPicPr>
          <p:cNvPr id="6" name="Picture 5"/>
          <p:cNvPicPr/>
          <p:nvPr/>
        </p:nvPicPr>
        <p:blipFill rotWithShape="1">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l="8609" t="14521" r="9161" b="12549"/>
          <a:stretch/>
        </p:blipFill>
        <p:spPr bwMode="auto">
          <a:xfrm>
            <a:off x="1331640" y="2492896"/>
            <a:ext cx="6624736" cy="4176464"/>
          </a:xfrm>
          <a:prstGeom prst="rect">
            <a:avLst/>
          </a:prstGeom>
          <a:ln>
            <a:noFill/>
          </a:ln>
          <a:extLst>
            <a:ext uri="{53640926-AAD7-44D8-BBD7-CCE9431645EC}">
              <a14:shadowObscured xmlns:a14="http://schemas.microsoft.com/office/drawing/2010/main"/>
            </a:ext>
          </a:extLst>
        </p:spPr>
      </p:pic>
      <p:sp>
        <p:nvSpPr>
          <p:cNvPr id="7" name="Content Placeholder 2"/>
          <p:cNvSpPr>
            <a:spLocks noGrp="1"/>
          </p:cNvSpPr>
          <p:nvPr>
            <p:ph idx="1"/>
          </p:nvPr>
        </p:nvSpPr>
        <p:spPr>
          <a:xfrm>
            <a:off x="529208" y="1916832"/>
            <a:ext cx="8229600" cy="460648"/>
          </a:xfrm>
          <a:solidFill>
            <a:schemeClr val="bg1">
              <a:alpha val="75000"/>
            </a:schemeClr>
          </a:solidFill>
          <a:scene3d>
            <a:camera prst="orthographicFront"/>
            <a:lightRig rig="threePt" dir="t"/>
          </a:scene3d>
          <a:sp3d>
            <a:bevelT/>
          </a:sp3d>
        </p:spPr>
        <p:txBody>
          <a:bodyPr>
            <a:normAutofit/>
          </a:bodyPr>
          <a:lstStyle/>
          <a:p>
            <a:pPr marL="0" indent="0" algn="ctr">
              <a:buNone/>
            </a:pPr>
            <a:r>
              <a:rPr lang="en-US" sz="2000" b="1" dirty="0" smtClean="0"/>
              <a:t>An injury reduction incentive scheme put in place by a sugar mill</a:t>
            </a:r>
            <a:endParaRPr lang="en-US" sz="2000" dirty="0"/>
          </a:p>
        </p:txBody>
      </p:sp>
    </p:spTree>
    <p:extLst>
      <p:ext uri="{BB962C8B-B14F-4D97-AF65-F5344CB8AC3E}">
        <p14:creationId xmlns:p14="http://schemas.microsoft.com/office/powerpoint/2010/main" val="2462946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Legislation of Relevance (cont.)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a:t>COMPENSATION FOR OCCUPATIONAL INJURIES AND DISEASES </a:t>
            </a:r>
            <a:r>
              <a:rPr lang="en-US" b="1" dirty="0" smtClean="0"/>
              <a:t>ACT (cont.)</a:t>
            </a:r>
            <a:endParaRPr lang="en-US" b="1" dirty="0"/>
          </a:p>
          <a:p>
            <a:r>
              <a:rPr lang="en-US" dirty="0" smtClean="0"/>
              <a:t>Anyone </a:t>
            </a:r>
            <a:r>
              <a:rPr lang="en-US" dirty="0"/>
              <a:t>who employs one or more workers must register with the Compensation Fund and pay annual assessment fees. </a:t>
            </a:r>
            <a:endParaRPr lang="en-US" dirty="0" smtClean="0"/>
          </a:p>
          <a:p>
            <a:r>
              <a:rPr lang="en-US" dirty="0" smtClean="0"/>
              <a:t>Claims </a:t>
            </a:r>
            <a:r>
              <a:rPr lang="en-US" dirty="0"/>
              <a:t>for employees employed in the mining and building industries must be referred to the relevant mutual associations. </a:t>
            </a:r>
            <a:endParaRPr lang="en-US" dirty="0" smtClean="0"/>
          </a:p>
          <a:p>
            <a:r>
              <a:rPr lang="en-US" dirty="0" smtClean="0"/>
              <a:t>Claims </a:t>
            </a:r>
            <a:r>
              <a:rPr lang="en-US" dirty="0"/>
              <a:t>by employees working for individually liable employers (the state, parliament, the provincial authorities and local authorities which have been exempted from making payments to the compensation fund) must be referred to the employer. </a:t>
            </a:r>
          </a:p>
        </p:txBody>
      </p:sp>
    </p:spTree>
    <p:extLst>
      <p:ext uri="{BB962C8B-B14F-4D97-AF65-F5344CB8AC3E}">
        <p14:creationId xmlns:p14="http://schemas.microsoft.com/office/powerpoint/2010/main" val="3390436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14F979-3278-4715-82F1-2A408268CB91}"/>
</file>

<file path=customXml/itemProps2.xml><?xml version="1.0" encoding="utf-8"?>
<ds:datastoreItem xmlns:ds="http://schemas.openxmlformats.org/officeDocument/2006/customXml" ds:itemID="{AB5B53D2-F591-4869-8EB1-05C2401BB204}"/>
</file>

<file path=customXml/itemProps3.xml><?xml version="1.0" encoding="utf-8"?>
<ds:datastoreItem xmlns:ds="http://schemas.openxmlformats.org/officeDocument/2006/customXml" ds:itemID="{76990B59-9D2F-4DB5-A579-E40644DFCF96}"/>
</file>

<file path=docProps/app.xml><?xml version="1.0" encoding="utf-8"?>
<Properties xmlns="http://schemas.openxmlformats.org/officeDocument/2006/extended-properties" xmlns:vt="http://schemas.openxmlformats.org/officeDocument/2006/docPropsVTypes">
  <Template/>
  <TotalTime>4468</TotalTime>
  <Words>1769</Words>
  <Application>Microsoft Office PowerPoint</Application>
  <PresentationFormat>On-screen Show (4:3)</PresentationFormat>
  <Paragraphs>139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OHSA and Environmental Concepts</vt:lpstr>
      <vt:lpstr>Legislation of Relevance</vt:lpstr>
      <vt:lpstr>Legislation of Relevance (cont.)</vt:lpstr>
      <vt:lpstr>Legislation of Relevance (cont.)</vt:lpstr>
      <vt:lpstr>Legislation of Relevance (cont.)</vt:lpstr>
      <vt:lpstr>Legislation of Relevance (cont.)</vt:lpstr>
      <vt:lpstr>Legislation of Relevance (cont.)</vt:lpstr>
      <vt:lpstr>Legislation of Relevance (cont.)</vt:lpstr>
      <vt:lpstr>Incident Investigation</vt:lpstr>
      <vt:lpstr>Accident Reports</vt:lpstr>
      <vt:lpstr>Accident Reports (cont.)</vt:lpstr>
      <vt:lpstr>Accident Reports (cont.)</vt:lpstr>
      <vt:lpstr>Accident Reports (cont.)</vt:lpstr>
      <vt:lpstr>Accident Reports (cont.)</vt:lpstr>
      <vt:lpstr>Accident Reports (cont.)</vt:lpstr>
      <vt:lpstr>Requirements for Investigations</vt:lpstr>
      <vt:lpstr>Reasons for Investigations</vt:lpstr>
      <vt:lpstr>Risk Management</vt:lpstr>
      <vt:lpstr>Risk Registers</vt:lpstr>
      <vt:lpstr>Risk Management Process</vt:lpstr>
      <vt:lpstr>Risk Management Process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183</cp:revision>
  <dcterms:created xsi:type="dcterms:W3CDTF">2016-11-15T07:03:29Z</dcterms:created>
  <dcterms:modified xsi:type="dcterms:W3CDTF">2019-05-19T11:59:21Z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