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4.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403" r:id="rId4"/>
    <p:sldId id="415" r:id="rId5"/>
    <p:sldId id="413" r:id="rId6"/>
    <p:sldId id="424" r:id="rId7"/>
    <p:sldId id="425" r:id="rId8"/>
    <p:sldId id="426" r:id="rId9"/>
    <p:sldId id="404" r:id="rId10"/>
    <p:sldId id="384" r:id="rId11"/>
    <p:sldId id="414" r:id="rId12"/>
    <p:sldId id="405" r:id="rId13"/>
    <p:sldId id="406" r:id="rId14"/>
    <p:sldId id="386" r:id="rId15"/>
    <p:sldId id="292" r:id="rId16"/>
    <p:sldId id="428" r:id="rId17"/>
    <p:sldId id="427" r:id="rId18"/>
    <p:sldId id="429" r:id="rId19"/>
    <p:sldId id="416" r:id="rId20"/>
    <p:sldId id="41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5" autoAdjust="0"/>
    <p:restoredTop sz="94582" autoAdjust="0"/>
  </p:normalViewPr>
  <p:slideViewPr>
    <p:cSldViewPr>
      <p:cViewPr>
        <p:scale>
          <a:sx n="66" d="100"/>
          <a:sy n="66" d="100"/>
        </p:scale>
        <p:origin x="-13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2019/05/19</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2019/05/19</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2019/05/19</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2019/05/19</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2019/05/19</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2019/05/19</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2019/05/19</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2019/05/19</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a:t>
            </a:r>
            <a:r>
              <a:rPr lang="en-US" sz="2800" dirty="0" smtClean="0">
                <a:solidFill>
                  <a:srgbClr val="C0504D">
                    <a:lumMod val="75000"/>
                  </a:srgbClr>
                </a:solidFill>
              </a:rPr>
              <a:t>12: SAFETY, HEALTH, ENVIRONMENT, RISK AND QUALITY CONTROL (SHERQ): </a:t>
            </a:r>
            <a:r>
              <a:rPr lang="en-US" sz="2800" dirty="0" smtClean="0">
                <a:solidFill>
                  <a:srgbClr val="C0504D">
                    <a:lumMod val="75000"/>
                  </a:srgbClr>
                </a:solidFill>
              </a:rPr>
              <a:t>KNOWLEDGE TOPIC </a:t>
            </a:r>
            <a:r>
              <a:rPr lang="en-US" sz="2800" dirty="0">
                <a:solidFill>
                  <a:srgbClr val="C0504D">
                    <a:lumMod val="75000"/>
                  </a:srgbClr>
                </a:solidFill>
              </a:rPr>
              <a:t>3</a:t>
            </a:r>
            <a:r>
              <a:rPr lang="en-US" sz="2800" dirty="0" smtClean="0">
                <a:solidFill>
                  <a:srgbClr val="C0504D">
                    <a:lumMod val="75000"/>
                  </a:srgbClr>
                </a:solidFill>
              </a:rPr>
              <a:t>: CONTROLLING QUALITY</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Control </a:t>
            </a:r>
            <a:r>
              <a:rPr lang="en-ZA" sz="4800" dirty="0" smtClean="0"/>
              <a:t>Measures (cont</a:t>
            </a:r>
            <a:r>
              <a:rPr lang="en-ZA" sz="4800" dirty="0"/>
              <a:t>.)</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a:bodyPr>
          <a:lstStyle/>
          <a:p>
            <a:pPr marL="0" indent="0">
              <a:buNone/>
            </a:pPr>
            <a:r>
              <a:rPr lang="en-US" sz="3600" b="1" dirty="0"/>
              <a:t>Design controls include:</a:t>
            </a:r>
          </a:p>
          <a:p>
            <a:pPr lvl="0"/>
            <a:r>
              <a:rPr lang="en-US" sz="3600" dirty="0"/>
              <a:t>Job design/redesign – altering the way a job is done or making changes to the work area, tools or equipment </a:t>
            </a:r>
            <a:endParaRPr lang="en-US" sz="3600" dirty="0" smtClean="0"/>
          </a:p>
          <a:p>
            <a:pPr lvl="0"/>
            <a:r>
              <a:rPr lang="en-US" sz="3600" dirty="0" smtClean="0"/>
              <a:t>Mechanical </a:t>
            </a:r>
            <a:r>
              <a:rPr lang="en-US" sz="3600" dirty="0"/>
              <a:t>aids – providing mechanical aids to reduce the physical effort required by workers to do the job.</a:t>
            </a:r>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Control Measures (cont.)</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b="1" dirty="0"/>
              <a:t>Administrative controls </a:t>
            </a:r>
            <a:r>
              <a:rPr lang="en-US" dirty="0"/>
              <a:t>focus on reducing the amount of time workers are exposed to a risk factor. </a:t>
            </a:r>
            <a:endParaRPr lang="en-US" dirty="0" smtClean="0"/>
          </a:p>
          <a:p>
            <a:r>
              <a:rPr lang="en-US" dirty="0" smtClean="0"/>
              <a:t>They </a:t>
            </a:r>
            <a:r>
              <a:rPr lang="en-US" dirty="0"/>
              <a:t>are not preferred as they do not remove the cause of the problem, they may be forgotten under stressful conditions and they require ongoing supervision to ensure that they are used. </a:t>
            </a:r>
            <a:endParaRPr lang="en-US" dirty="0" smtClean="0"/>
          </a:p>
          <a:p>
            <a:r>
              <a:rPr lang="en-US" dirty="0" smtClean="0"/>
              <a:t>Administrative </a:t>
            </a:r>
            <a:r>
              <a:rPr lang="en-US" dirty="0"/>
              <a:t>controls include:</a:t>
            </a:r>
          </a:p>
          <a:p>
            <a:pPr lvl="1"/>
            <a:r>
              <a:rPr lang="en-US" dirty="0"/>
              <a:t>Work </a:t>
            </a:r>
            <a:r>
              <a:rPr lang="en-US" dirty="0" err="1"/>
              <a:t>organisation</a:t>
            </a:r>
            <a:r>
              <a:rPr lang="en-US" dirty="0"/>
              <a:t> – rotating workers, avoiding peaks in workflow, etc.</a:t>
            </a:r>
          </a:p>
          <a:p>
            <a:pPr lvl="1"/>
            <a:r>
              <a:rPr lang="en-US" dirty="0"/>
              <a:t>Task-specific training – ensuring that workers are trained in their specific work including the use of tools or mechanical aids</a:t>
            </a:r>
          </a:p>
          <a:p>
            <a:pPr lvl="1"/>
            <a:r>
              <a:rPr lang="en-US" dirty="0"/>
              <a:t>Maintenance programs – servicing and maintaining tools and lifting equipment on a regular basis</a:t>
            </a:r>
          </a:p>
          <a:p>
            <a:pPr lvl="1"/>
            <a:r>
              <a:rPr lang="en-US" dirty="0"/>
              <a:t>PPE – providing PPE such as knee pads or gloves where needed.</a:t>
            </a:r>
          </a:p>
        </p:txBody>
      </p:sp>
    </p:spTree>
    <p:extLst>
      <p:ext uri="{BB962C8B-B14F-4D97-AF65-F5344CB8AC3E}">
        <p14:creationId xmlns:p14="http://schemas.microsoft.com/office/powerpoint/2010/main" val="3390436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Control Measures (cont.)</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85000" lnSpcReduction="10000"/>
          </a:bodyPr>
          <a:lstStyle/>
          <a:p>
            <a:pPr marL="0" indent="0">
              <a:buNone/>
            </a:pPr>
            <a:r>
              <a:rPr lang="en-US" dirty="0"/>
              <a:t>Develop and implement solutions that work by:</a:t>
            </a:r>
          </a:p>
          <a:p>
            <a:pPr lvl="0"/>
            <a:r>
              <a:rPr lang="en-US" dirty="0"/>
              <a:t>Finding and selecting the best control option. All control options should be considered, however design type controls are best. Interim controls may need to be chosen where permanent controls will take time to implement.</a:t>
            </a:r>
          </a:p>
          <a:p>
            <a:pPr lvl="0"/>
            <a:r>
              <a:rPr lang="en-US" dirty="0"/>
              <a:t>Implementing the chosen control. It is recommended that controls be tested prior to implementation where possible to ensure that they are suitable, and</a:t>
            </a:r>
          </a:p>
          <a:p>
            <a:r>
              <a:rPr lang="en-US" dirty="0"/>
              <a:t>Monitoring and reviewing the corrective measures to ensure they are working as planned and they have not created a new risk or problem.</a:t>
            </a:r>
          </a:p>
        </p:txBody>
      </p:sp>
    </p:spTree>
    <p:extLst>
      <p:ext uri="{BB962C8B-B14F-4D97-AF65-F5344CB8AC3E}">
        <p14:creationId xmlns:p14="http://schemas.microsoft.com/office/powerpoint/2010/main" val="1659084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Critical Control Points</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92500"/>
          </a:bodyPr>
          <a:lstStyle/>
          <a:p>
            <a:r>
              <a:rPr lang="en-US" sz="2800" dirty="0"/>
              <a:t>Throughout this qualification emphasis has been placed on the quality requirements of the sugar product as it moves through the Sugar Mill or processing plant. </a:t>
            </a:r>
            <a:endParaRPr lang="en-US" sz="2800" dirty="0" smtClean="0"/>
          </a:p>
          <a:p>
            <a:r>
              <a:rPr lang="en-US" sz="2800" dirty="0" smtClean="0"/>
              <a:t>Every </a:t>
            </a:r>
            <a:r>
              <a:rPr lang="en-US" sz="2800" dirty="0"/>
              <a:t>process has its own particular temperature, pH, pressure or viscosity (etc.) requirements which need to be maintained or met to ensure that the product will meet the desired quality requirements when it leaves a particular process</a:t>
            </a:r>
            <a:r>
              <a:rPr lang="en-US" sz="2800" dirty="0" smtClean="0"/>
              <a:t>.</a:t>
            </a:r>
          </a:p>
          <a:p>
            <a:r>
              <a:rPr lang="en-US" sz="2800" dirty="0"/>
              <a:t>Those parameters within a process which can have an irreversibly negative effect on the final product are identified as critical control points. </a:t>
            </a:r>
            <a:r>
              <a:rPr lang="en-US" sz="2800" dirty="0" smtClean="0"/>
              <a:t> </a:t>
            </a:r>
            <a:endParaRPr lang="en-US" sz="2800" dirty="0"/>
          </a:p>
          <a:p>
            <a:endParaRPr lang="en-ZA" dirty="0"/>
          </a:p>
        </p:txBody>
      </p:sp>
    </p:spTree>
    <p:extLst>
      <p:ext uri="{BB962C8B-B14F-4D97-AF65-F5344CB8AC3E}">
        <p14:creationId xmlns:p14="http://schemas.microsoft.com/office/powerpoint/2010/main" val="42138739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Critical Control Points</a:t>
            </a:r>
            <a:r>
              <a:rPr lang="en-ZA" sz="4800" dirty="0" smtClean="0"/>
              <a:t> (cont.)</a:t>
            </a:r>
            <a:endParaRPr lang="en-ZA" sz="4800" dirty="0"/>
          </a:p>
        </p:txBody>
      </p:sp>
      <p:sp>
        <p:nvSpPr>
          <p:cNvPr id="5" name="Content Placeholder 2"/>
          <p:cNvSpPr>
            <a:spLocks noGrp="1"/>
          </p:cNvSpPr>
          <p:nvPr>
            <p:ph idx="1"/>
          </p:nvPr>
        </p:nvSpPr>
        <p:spPr>
          <a:xfrm>
            <a:off x="457200" y="1600200"/>
            <a:ext cx="8229600" cy="4925144"/>
          </a:xfrm>
          <a:solidFill>
            <a:schemeClr val="bg1">
              <a:lumMod val="95000"/>
              <a:alpha val="75000"/>
            </a:schemeClr>
          </a:solidFill>
          <a:scene3d>
            <a:camera prst="orthographicFront"/>
            <a:lightRig rig="threePt" dir="t"/>
          </a:scene3d>
          <a:sp3d>
            <a:bevelT/>
          </a:sp3d>
        </p:spPr>
        <p:txBody>
          <a:bodyPr>
            <a:noAutofit/>
          </a:bodyPr>
          <a:lstStyle/>
          <a:p>
            <a:r>
              <a:rPr lang="en-US" sz="2400" dirty="0"/>
              <a:t>O</a:t>
            </a:r>
            <a:r>
              <a:rPr lang="en-US" sz="2400" dirty="0" smtClean="0"/>
              <a:t>perators </a:t>
            </a:r>
            <a:r>
              <a:rPr lang="en-US" sz="2400" dirty="0"/>
              <a:t>should pay particular attention that the parameters required by a particular process are kept within the recommended norms. </a:t>
            </a:r>
            <a:endParaRPr lang="en-US" sz="2400" dirty="0" smtClean="0"/>
          </a:p>
          <a:p>
            <a:r>
              <a:rPr lang="en-US" sz="2400" dirty="0" smtClean="0"/>
              <a:t>If </a:t>
            </a:r>
            <a:r>
              <a:rPr lang="en-US" sz="2400" dirty="0"/>
              <a:t>these critical parameters are not adhered to there is a risk for:</a:t>
            </a:r>
          </a:p>
          <a:p>
            <a:pPr lvl="1"/>
            <a:r>
              <a:rPr lang="en-US" sz="2400" dirty="0"/>
              <a:t>waste</a:t>
            </a:r>
          </a:p>
          <a:p>
            <a:pPr lvl="1"/>
            <a:r>
              <a:rPr lang="en-US" sz="2400" dirty="0"/>
              <a:t>rework</a:t>
            </a:r>
          </a:p>
          <a:p>
            <a:pPr lvl="1"/>
            <a:r>
              <a:rPr lang="en-US" sz="2400" dirty="0"/>
              <a:t>recall</a:t>
            </a:r>
          </a:p>
          <a:p>
            <a:r>
              <a:rPr lang="en-US" sz="2400" dirty="0"/>
              <a:t>Aside from the negative financial implication of spoilt product, there are also Health and Safety risks and Environmental risks (such as undue increase in pressure in a vessel, spillages due to leaking or bursting pipes etc.)</a:t>
            </a:r>
          </a:p>
        </p:txBody>
      </p:sp>
    </p:spTree>
    <p:extLst>
      <p:ext uri="{BB962C8B-B14F-4D97-AF65-F5344CB8AC3E}">
        <p14:creationId xmlns:p14="http://schemas.microsoft.com/office/powerpoint/2010/main" val="4043317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Indicators at Critical Stages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sz="3600" dirty="0"/>
              <a:t>The different steps of sugar production from cane are controlled by sampling and analyzing bagasse, juices, </a:t>
            </a:r>
            <a:r>
              <a:rPr lang="en-US" sz="3600" dirty="0" err="1"/>
              <a:t>massecuites</a:t>
            </a:r>
            <a:r>
              <a:rPr lang="en-US" sz="3600" dirty="0"/>
              <a:t> etc. and by observing readings of meters, gauges and recorders.</a:t>
            </a:r>
          </a:p>
          <a:p>
            <a:r>
              <a:rPr lang="en-US" sz="3600" dirty="0"/>
              <a:t>At the Milling train, for example, the steam pressure on and the revolution of the engines are recorded. </a:t>
            </a:r>
            <a:endParaRPr lang="en-US" sz="3600" dirty="0" smtClean="0"/>
          </a:p>
          <a:p>
            <a:r>
              <a:rPr lang="en-US" sz="3600" dirty="0" smtClean="0"/>
              <a:t>There </a:t>
            </a:r>
            <a:r>
              <a:rPr lang="en-US" sz="3600" dirty="0"/>
              <a:t>are indicators which show the lift of the top rollers. </a:t>
            </a:r>
            <a:endParaRPr lang="en-US" sz="3600" dirty="0" smtClean="0"/>
          </a:p>
          <a:p>
            <a:r>
              <a:rPr lang="en-US" sz="3600" dirty="0" smtClean="0"/>
              <a:t>Juices </a:t>
            </a:r>
            <a:r>
              <a:rPr lang="en-US" sz="3600" dirty="0"/>
              <a:t>from the first, second and last Mill are sampled and </a:t>
            </a:r>
            <a:r>
              <a:rPr lang="en-US" sz="3600" dirty="0" err="1"/>
              <a:t>analysed</a:t>
            </a:r>
            <a:r>
              <a:rPr lang="en-US" sz="3600" dirty="0"/>
              <a:t>.</a:t>
            </a:r>
          </a:p>
          <a:p>
            <a:r>
              <a:rPr lang="en-US" sz="3600" dirty="0"/>
              <a:t>Mixed juice is weighed and </a:t>
            </a:r>
            <a:r>
              <a:rPr lang="en-US" sz="3600" dirty="0" err="1"/>
              <a:t>analysed</a:t>
            </a:r>
            <a:r>
              <a:rPr lang="en-US" sz="3600" dirty="0"/>
              <a:t>. </a:t>
            </a:r>
            <a:endParaRPr lang="en-US" sz="3600" dirty="0" smtClean="0"/>
          </a:p>
        </p:txBody>
      </p:sp>
    </p:spTree>
    <p:extLst>
      <p:ext uri="{BB962C8B-B14F-4D97-AF65-F5344CB8AC3E}">
        <p14:creationId xmlns:p14="http://schemas.microsoft.com/office/powerpoint/2010/main" val="13828241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Indicators at Critical Stages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92500" lnSpcReduction="20000"/>
          </a:bodyPr>
          <a:lstStyle/>
          <a:p>
            <a:r>
              <a:rPr lang="en-US" sz="3600" dirty="0" smtClean="0"/>
              <a:t>Of </a:t>
            </a:r>
            <a:r>
              <a:rPr lang="en-US" sz="3600" dirty="0"/>
              <a:t>the juice heaters, the temperature is recorded. </a:t>
            </a:r>
            <a:endParaRPr lang="en-US" sz="3600" dirty="0" smtClean="0"/>
          </a:p>
          <a:p>
            <a:r>
              <a:rPr lang="en-US" sz="3600" dirty="0" smtClean="0"/>
              <a:t>Filter-cake </a:t>
            </a:r>
            <a:r>
              <a:rPr lang="en-US" sz="3600" dirty="0"/>
              <a:t>is weighed and </a:t>
            </a:r>
            <a:r>
              <a:rPr lang="en-US" sz="3600" dirty="0" err="1"/>
              <a:t>analysed</a:t>
            </a:r>
            <a:r>
              <a:rPr lang="en-US" sz="3600" dirty="0"/>
              <a:t>. </a:t>
            </a:r>
            <a:endParaRPr lang="en-US" sz="3600" dirty="0" smtClean="0"/>
          </a:p>
          <a:p>
            <a:r>
              <a:rPr lang="en-US" sz="3600" dirty="0" smtClean="0"/>
              <a:t>Clear </a:t>
            </a:r>
            <a:r>
              <a:rPr lang="en-US" sz="3600" dirty="0"/>
              <a:t>juice is also </a:t>
            </a:r>
            <a:r>
              <a:rPr lang="en-US" sz="3600" dirty="0" err="1"/>
              <a:t>analysed</a:t>
            </a:r>
            <a:r>
              <a:rPr lang="en-US" sz="3600" dirty="0"/>
              <a:t> continuously.</a:t>
            </a:r>
          </a:p>
          <a:p>
            <a:r>
              <a:rPr lang="en-US" sz="3600" dirty="0"/>
              <a:t>Of the evaporators the temperature of the juice and pressure of the </a:t>
            </a:r>
            <a:r>
              <a:rPr lang="en-US" sz="3600" dirty="0" err="1"/>
              <a:t>vapour</a:t>
            </a:r>
            <a:r>
              <a:rPr lang="en-US" sz="3600" dirty="0"/>
              <a:t> of all vessels is measured and the syrup concentration is checked. </a:t>
            </a:r>
            <a:endParaRPr lang="en-US" sz="3600" dirty="0" smtClean="0"/>
          </a:p>
          <a:p>
            <a:r>
              <a:rPr lang="en-US" sz="3600" dirty="0" smtClean="0"/>
              <a:t>Boiling </a:t>
            </a:r>
            <a:r>
              <a:rPr lang="en-US" sz="3600" dirty="0"/>
              <a:t>is checked by means of conductivity, which is recorded for all the pans</a:t>
            </a:r>
            <a:r>
              <a:rPr lang="en-US" sz="3600" dirty="0" smtClean="0"/>
              <a:t>.</a:t>
            </a:r>
            <a:endParaRPr lang="en-US" sz="3600" dirty="0"/>
          </a:p>
        </p:txBody>
      </p:sp>
    </p:spTree>
    <p:extLst>
      <p:ext uri="{BB962C8B-B14F-4D97-AF65-F5344CB8AC3E}">
        <p14:creationId xmlns:p14="http://schemas.microsoft.com/office/powerpoint/2010/main" val="3057433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Indicators at Critical Stages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sz="3600" dirty="0" smtClean="0"/>
              <a:t>Vacuum </a:t>
            </a:r>
            <a:r>
              <a:rPr lang="en-US" sz="3600" dirty="0"/>
              <a:t>in the pan and steam pressure in the steam chest is measured.</a:t>
            </a:r>
          </a:p>
          <a:p>
            <a:r>
              <a:rPr lang="en-US" sz="3600" dirty="0"/>
              <a:t>All condensates are checked on sugar, as it is very dangerous to have sugar in the boiler </a:t>
            </a:r>
            <a:r>
              <a:rPr lang="en-US" sz="3600" dirty="0" err="1"/>
              <a:t>feedwater</a:t>
            </a:r>
            <a:r>
              <a:rPr lang="en-US" sz="3600" dirty="0"/>
              <a:t>. </a:t>
            </a:r>
          </a:p>
          <a:p>
            <a:r>
              <a:rPr lang="en-US" sz="3600" dirty="0"/>
              <a:t>There are a host of other meters in the factory and samples taken and </a:t>
            </a:r>
            <a:r>
              <a:rPr lang="en-US" sz="3600" dirty="0" err="1"/>
              <a:t>analysed</a:t>
            </a:r>
            <a:r>
              <a:rPr lang="en-US" sz="3600" dirty="0"/>
              <a:t>, which are not mentioned here. </a:t>
            </a:r>
            <a:endParaRPr lang="en-US" sz="3600" dirty="0" smtClean="0"/>
          </a:p>
          <a:p>
            <a:r>
              <a:rPr lang="en-US" sz="3600" dirty="0" smtClean="0"/>
              <a:t>One </a:t>
            </a:r>
            <a:r>
              <a:rPr lang="en-US" sz="3600" dirty="0"/>
              <a:t>of the main duties of both day and night duty employees is the collection and analysis of samples for quality control.</a:t>
            </a:r>
          </a:p>
          <a:p>
            <a:r>
              <a:rPr lang="en-US" sz="3600" dirty="0"/>
              <a:t>Every operator is required to check the readings of the motors and gauges at his station regularly. </a:t>
            </a:r>
            <a:endParaRPr lang="en-US" sz="3600" dirty="0" smtClean="0"/>
          </a:p>
        </p:txBody>
      </p:sp>
    </p:spTree>
    <p:extLst>
      <p:ext uri="{BB962C8B-B14F-4D97-AF65-F5344CB8AC3E}">
        <p14:creationId xmlns:p14="http://schemas.microsoft.com/office/powerpoint/2010/main" val="391218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Indicators at Critical Stages</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fontScale="92500" lnSpcReduction="10000"/>
          </a:bodyPr>
          <a:lstStyle/>
          <a:p>
            <a:r>
              <a:rPr lang="en-US" sz="3600" dirty="0" smtClean="0"/>
              <a:t>For </a:t>
            </a:r>
            <a:r>
              <a:rPr lang="en-US" sz="3600" dirty="0"/>
              <a:t>the Supervisor it would be impossible to perform their task of having the factory operate properly without meters, recorders, gauges and the laboratory.</a:t>
            </a:r>
          </a:p>
          <a:p>
            <a:r>
              <a:rPr lang="en-US" sz="3600" dirty="0"/>
              <a:t>These readings and measurements are recorded and reported by employees to supervisors continuously. </a:t>
            </a:r>
            <a:endParaRPr lang="en-US" sz="3600" dirty="0" smtClean="0"/>
          </a:p>
          <a:p>
            <a:r>
              <a:rPr lang="en-US" sz="3600" dirty="0" smtClean="0"/>
              <a:t>It </a:t>
            </a:r>
            <a:r>
              <a:rPr lang="en-US" sz="3600" dirty="0"/>
              <a:t>is through these reports that quality can be monitored and maintained and corrective action taken when necessary.</a:t>
            </a:r>
          </a:p>
        </p:txBody>
      </p:sp>
    </p:spTree>
    <p:extLst>
      <p:ext uri="{BB962C8B-B14F-4D97-AF65-F5344CB8AC3E}">
        <p14:creationId xmlns:p14="http://schemas.microsoft.com/office/powerpoint/2010/main" val="12441235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Quality Indicators at Critical Stages</a:t>
            </a:r>
            <a:endParaRPr lang="en-ZA" sz="4800"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971600" y="1628800"/>
            <a:ext cx="7056784" cy="48245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890674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Control </a:t>
            </a:r>
            <a:r>
              <a:rPr lang="en-ZA" sz="4800" dirty="0" smtClean="0"/>
              <a:t>Concepts</a:t>
            </a:r>
            <a:endParaRPr lang="en-ZA" sz="48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700808"/>
            <a:ext cx="5112568" cy="4896544"/>
          </a:xfrm>
          <a:prstGeom prst="rect">
            <a:avLst/>
          </a:prstGeom>
          <a:noFill/>
          <a:ln>
            <a:noFill/>
          </a:ln>
        </p:spPr>
      </p:pic>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3600" dirty="0" smtClean="0"/>
              <a:t>Quality Problems and Remedial Actions</a:t>
            </a:r>
            <a:endParaRPr lang="en-ZA" sz="36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rmAutofit lnSpcReduction="10000"/>
          </a:bodyPr>
          <a:lstStyle/>
          <a:p>
            <a:r>
              <a:rPr lang="en-ZA" sz="2800" dirty="0"/>
              <a:t>At each step of the sugar manufacturing process, quality must be managed. </a:t>
            </a:r>
            <a:endParaRPr lang="en-ZA" sz="2800" dirty="0" smtClean="0"/>
          </a:p>
          <a:p>
            <a:r>
              <a:rPr lang="en-ZA" sz="2800" dirty="0" smtClean="0"/>
              <a:t>Samples </a:t>
            </a:r>
            <a:r>
              <a:rPr lang="en-ZA" sz="2800" dirty="0"/>
              <a:t>need to be taken and process parameters must be adhered to. </a:t>
            </a:r>
            <a:endParaRPr lang="en-ZA" sz="2800" dirty="0" smtClean="0"/>
          </a:p>
          <a:p>
            <a:r>
              <a:rPr lang="en-ZA" sz="2800" dirty="0" smtClean="0"/>
              <a:t>The </a:t>
            </a:r>
            <a:r>
              <a:rPr lang="en-ZA" sz="2800" dirty="0"/>
              <a:t>sampling and process parameters differ for each process step. </a:t>
            </a:r>
            <a:endParaRPr lang="en-US" sz="2800" dirty="0"/>
          </a:p>
          <a:p>
            <a:r>
              <a:rPr lang="en-ZA" sz="2800" dirty="0"/>
              <a:t>The quality parameters of each process stage must be identified and adhered to.</a:t>
            </a:r>
            <a:endParaRPr lang="en-US" sz="2800" dirty="0"/>
          </a:p>
          <a:p>
            <a:r>
              <a:rPr lang="en-ZA" sz="2800" dirty="0" smtClean="0"/>
              <a:t>You </a:t>
            </a:r>
            <a:r>
              <a:rPr lang="en-ZA" sz="2800" dirty="0"/>
              <a:t>are invited to identify those quality guidelines for each of the other stages of the sugar manufacturing process.</a:t>
            </a:r>
            <a:endParaRPr lang="en-US" sz="2800" dirty="0"/>
          </a:p>
        </p:txBody>
      </p:sp>
    </p:spTree>
    <p:extLst>
      <p:ext uri="{BB962C8B-B14F-4D97-AF65-F5344CB8AC3E}">
        <p14:creationId xmlns:p14="http://schemas.microsoft.com/office/powerpoint/2010/main" val="15607107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Quality Control vs. Quality Assurance</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62500" lnSpcReduction="20000"/>
          </a:bodyPr>
          <a:lstStyle/>
          <a:p>
            <a:r>
              <a:rPr lang="en-US" dirty="0"/>
              <a:t>The terms "quality control" and "quality assurance" are not synonymous. </a:t>
            </a:r>
            <a:endParaRPr lang="en-US" dirty="0" smtClean="0"/>
          </a:p>
          <a:p>
            <a:r>
              <a:rPr lang="en-US" dirty="0"/>
              <a:t>Q</a:t>
            </a:r>
            <a:r>
              <a:rPr lang="en-US" dirty="0" smtClean="0"/>
              <a:t>uality </a:t>
            </a:r>
            <a:r>
              <a:rPr lang="en-US" dirty="0"/>
              <a:t>assurance is meant to prevent </a:t>
            </a:r>
            <a:r>
              <a:rPr lang="en-US" dirty="0" smtClean="0"/>
              <a:t>problems</a:t>
            </a:r>
          </a:p>
          <a:p>
            <a:r>
              <a:rPr lang="en-US" dirty="0" smtClean="0"/>
              <a:t>Quality </a:t>
            </a:r>
            <a:r>
              <a:rPr lang="en-US" dirty="0"/>
              <a:t>control detects any problems that </a:t>
            </a:r>
            <a:r>
              <a:rPr lang="en-US" dirty="0" smtClean="0"/>
              <a:t>occur</a:t>
            </a:r>
          </a:p>
          <a:p>
            <a:r>
              <a:rPr lang="en-US" dirty="0" smtClean="0"/>
              <a:t>Internationally </a:t>
            </a:r>
            <a:r>
              <a:rPr lang="en-US" dirty="0"/>
              <a:t>recognized standards for both procedures come under the International Organization for Standardization (ISO standards).</a:t>
            </a:r>
          </a:p>
          <a:p>
            <a:r>
              <a:rPr lang="en-US" dirty="0"/>
              <a:t>Quality control describes a product-based approach rather than a process. </a:t>
            </a:r>
            <a:endParaRPr lang="en-US" dirty="0" smtClean="0"/>
          </a:p>
          <a:p>
            <a:r>
              <a:rPr lang="en-US" dirty="0" smtClean="0"/>
              <a:t>In </a:t>
            </a:r>
            <a:r>
              <a:rPr lang="en-US" dirty="0"/>
              <a:t>a product life cycle, it comes after the product is made and before it is delivered to customers. </a:t>
            </a:r>
            <a:endParaRPr lang="en-US" dirty="0" smtClean="0"/>
          </a:p>
          <a:p>
            <a:r>
              <a:rPr lang="en-US" dirty="0" smtClean="0"/>
              <a:t>The </a:t>
            </a:r>
            <a:r>
              <a:rPr lang="en-US" dirty="0"/>
              <a:t>quality control department checks that items conform to specific standards. </a:t>
            </a:r>
            <a:endParaRPr lang="en-US" dirty="0" smtClean="0"/>
          </a:p>
          <a:p>
            <a:r>
              <a:rPr lang="en-US" dirty="0" smtClean="0"/>
              <a:t>If </a:t>
            </a:r>
            <a:r>
              <a:rPr lang="en-US" dirty="0"/>
              <a:t>changes are necessary, the quality control personnel state what is needed. </a:t>
            </a:r>
            <a:endParaRPr lang="en-US" dirty="0" smtClean="0"/>
          </a:p>
          <a:p>
            <a:r>
              <a:rPr lang="en-US" dirty="0" smtClean="0"/>
              <a:t>Compared </a:t>
            </a:r>
            <a:r>
              <a:rPr lang="en-US" dirty="0"/>
              <a:t>with quality assurance, quality control is reactive, or corrective, in that it exists to identify defects and correct them. </a:t>
            </a:r>
            <a:endParaRPr lang="en-US" dirty="0" smtClean="0"/>
          </a:p>
          <a:p>
            <a:r>
              <a:rPr lang="en-US" dirty="0" smtClean="0"/>
              <a:t>Quality </a:t>
            </a:r>
            <a:r>
              <a:rPr lang="en-US" dirty="0"/>
              <a:t>control is usually devised and supervised by engineers and inspectors, particularly in a manufacturing environment.</a:t>
            </a:r>
          </a:p>
        </p:txBody>
      </p:sp>
    </p:spTree>
    <p:extLst>
      <p:ext uri="{BB962C8B-B14F-4D97-AF65-F5344CB8AC3E}">
        <p14:creationId xmlns:p14="http://schemas.microsoft.com/office/powerpoint/2010/main" val="1851334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Good Manufacturing Practices</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lnSpcReduction="10000"/>
          </a:bodyPr>
          <a:lstStyle/>
          <a:p>
            <a:r>
              <a:rPr lang="en-US" dirty="0"/>
              <a:t>These guidelines provide minimum requirements that a food product manufacturer must meet to assure that the products are of a high quality and do not pose any risk to the consumer or public. </a:t>
            </a:r>
            <a:endParaRPr lang="en-US" dirty="0" smtClean="0"/>
          </a:p>
          <a:p>
            <a:r>
              <a:rPr lang="en-US" dirty="0" smtClean="0"/>
              <a:t>Good </a:t>
            </a:r>
            <a:r>
              <a:rPr lang="en-US" dirty="0"/>
              <a:t>Manufacturing Practice guidelines provide guidance for manufacturing, testing and quality assurance in order to ensure that a food product (in this case) is safe for consumption</a:t>
            </a:r>
          </a:p>
        </p:txBody>
      </p:sp>
    </p:spTree>
    <p:extLst>
      <p:ext uri="{BB962C8B-B14F-4D97-AF65-F5344CB8AC3E}">
        <p14:creationId xmlns:p14="http://schemas.microsoft.com/office/powerpoint/2010/main" val="3487984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a:t>
            </a:r>
            <a:r>
              <a:rPr lang="en-ZA" sz="4000" dirty="0" smtClean="0"/>
              <a:t>Practices (cont</a:t>
            </a:r>
            <a:r>
              <a:rPr lang="en-ZA" sz="4000" dirty="0"/>
              <a: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dirty="0" smtClean="0"/>
              <a:t>GMP </a:t>
            </a:r>
            <a:r>
              <a:rPr lang="en-US" sz="2800" dirty="0"/>
              <a:t>systems have the following general attributes:</a:t>
            </a:r>
          </a:p>
          <a:p>
            <a:pPr lvl="0"/>
            <a:r>
              <a:rPr lang="en-US" sz="2800" dirty="0"/>
              <a:t>Hygiene: The manufacturing facility must maintain a clean and hygienic manufacturing area.</a:t>
            </a:r>
          </a:p>
          <a:p>
            <a:pPr lvl="0"/>
            <a:r>
              <a:rPr lang="en-US" sz="2800" dirty="0"/>
              <a:t>Controlled environmental conditions in order to prevent cross contamination of product from other extraneous particulate matter which may render the product unsafe for consumption.</a:t>
            </a:r>
          </a:p>
          <a:p>
            <a:pPr lvl="0"/>
            <a:r>
              <a:rPr lang="en-US" sz="2800" dirty="0"/>
              <a:t>Manufacturing processes are clearly defined and controlled. All critical processes are validated to ensure consistency and compliance with specifications</a:t>
            </a:r>
            <a:r>
              <a:rPr lang="en-US" sz="2800" dirty="0" smtClean="0"/>
              <a:t>.</a:t>
            </a:r>
            <a:endParaRPr lang="en-US" sz="2800" dirty="0"/>
          </a:p>
        </p:txBody>
      </p:sp>
    </p:spTree>
    <p:extLst>
      <p:ext uri="{BB962C8B-B14F-4D97-AF65-F5344CB8AC3E}">
        <p14:creationId xmlns:p14="http://schemas.microsoft.com/office/powerpoint/2010/main" val="180646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a:t>
            </a:r>
            <a:r>
              <a:rPr lang="en-ZA" sz="4000" dirty="0" smtClean="0"/>
              <a:t>Practices (cont</a:t>
            </a:r>
            <a:r>
              <a:rPr lang="en-ZA" sz="4000" dirty="0"/>
              <a: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dirty="0" smtClean="0"/>
              <a:t>GMP </a:t>
            </a:r>
            <a:r>
              <a:rPr lang="en-US" sz="2800" dirty="0"/>
              <a:t>systems have the following general attributes:</a:t>
            </a:r>
          </a:p>
          <a:p>
            <a:pPr lvl="0"/>
            <a:r>
              <a:rPr lang="en-US" sz="2800" dirty="0" smtClean="0"/>
              <a:t>Manufacturing </a:t>
            </a:r>
            <a:r>
              <a:rPr lang="en-US" sz="2800" dirty="0"/>
              <a:t>processes are controlled, and any changes to the process are evaluated. Changes that have an impact on the quality of the product are validated as necessary.</a:t>
            </a:r>
          </a:p>
          <a:p>
            <a:pPr lvl="0"/>
            <a:r>
              <a:rPr lang="en-US" sz="2800" dirty="0"/>
              <a:t>Instructions and procedures are written in clear and unambiguous language. (Good Documentation Practices)</a:t>
            </a:r>
          </a:p>
          <a:p>
            <a:pPr lvl="0"/>
            <a:r>
              <a:rPr lang="en-US" sz="2800" dirty="0"/>
              <a:t>Operators are trained to carry out and document procedures. </a:t>
            </a:r>
          </a:p>
        </p:txBody>
      </p:sp>
    </p:spTree>
    <p:extLst>
      <p:ext uri="{BB962C8B-B14F-4D97-AF65-F5344CB8AC3E}">
        <p14:creationId xmlns:p14="http://schemas.microsoft.com/office/powerpoint/2010/main" val="1412743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a:t>
            </a:r>
            <a:r>
              <a:rPr lang="en-ZA" sz="4000" dirty="0" smtClean="0"/>
              <a:t>Practices (cont</a:t>
            </a:r>
            <a:r>
              <a:rPr lang="en-ZA" sz="4000" dirty="0"/>
              <a: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dirty="0" smtClean="0"/>
              <a:t>GMP </a:t>
            </a:r>
            <a:r>
              <a:rPr lang="en-US" sz="2800" dirty="0"/>
              <a:t>systems have the following general attributes:</a:t>
            </a:r>
          </a:p>
          <a:p>
            <a:pPr lvl="0"/>
            <a:r>
              <a:rPr lang="en-US" sz="2800" dirty="0" smtClean="0"/>
              <a:t>Records </a:t>
            </a:r>
            <a:r>
              <a:rPr lang="en-US" sz="2800" dirty="0"/>
              <a:t>are made, manually or by instruments, during manufacture that demonstrate that all the steps required by the defined procedures and instructions were in fact taken and that the quantity and quality of the product was as expected. Deviations are investigated and documented.</a:t>
            </a:r>
          </a:p>
          <a:p>
            <a:pPr lvl="0"/>
            <a:r>
              <a:rPr lang="en-US" sz="2800" dirty="0"/>
              <a:t>Records of manufacture (including distribution) that enable the complete history of a batch to be traced are retained in a comprehensible and accessible form</a:t>
            </a:r>
            <a:r>
              <a:rPr lang="en-US" sz="2800" dirty="0" smtClean="0"/>
              <a:t>.</a:t>
            </a:r>
            <a:endParaRPr lang="en-US" sz="2800" dirty="0"/>
          </a:p>
        </p:txBody>
      </p:sp>
    </p:spTree>
    <p:extLst>
      <p:ext uri="{BB962C8B-B14F-4D97-AF65-F5344CB8AC3E}">
        <p14:creationId xmlns:p14="http://schemas.microsoft.com/office/powerpoint/2010/main" val="2272834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a:t>
            </a:r>
            <a:r>
              <a:rPr lang="en-ZA" sz="4000" dirty="0" smtClean="0"/>
              <a:t>Practices (cont</a:t>
            </a:r>
            <a:r>
              <a:rPr lang="en-ZA" sz="4000" dirty="0"/>
              <a: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dirty="0" smtClean="0"/>
              <a:t>GMP </a:t>
            </a:r>
            <a:r>
              <a:rPr lang="en-US" sz="2800" dirty="0"/>
              <a:t>systems have the following general attributes:</a:t>
            </a:r>
          </a:p>
          <a:p>
            <a:pPr lvl="0"/>
            <a:r>
              <a:rPr lang="en-US" sz="2800" dirty="0" smtClean="0"/>
              <a:t>The </a:t>
            </a:r>
            <a:r>
              <a:rPr lang="en-US" sz="2800" dirty="0"/>
              <a:t>distribution of the product minimizes any risk to their quality.</a:t>
            </a:r>
          </a:p>
          <a:p>
            <a:pPr lvl="0"/>
            <a:r>
              <a:rPr lang="en-US" sz="2800" dirty="0"/>
              <a:t>A system is available for recalling any batch of product from sale or supply.</a:t>
            </a:r>
          </a:p>
          <a:p>
            <a:r>
              <a:rPr lang="en-US" sz="2800" dirty="0"/>
              <a:t>Complaints about marketed products are examined, the causes of quality defects are investigated, and appropriate measures are taken with respect to the defective product to prevent recurrence.</a:t>
            </a:r>
          </a:p>
        </p:txBody>
      </p:sp>
    </p:spTree>
    <p:extLst>
      <p:ext uri="{BB962C8B-B14F-4D97-AF65-F5344CB8AC3E}">
        <p14:creationId xmlns:p14="http://schemas.microsoft.com/office/powerpoint/2010/main" val="30275926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Control Measures</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sz="2800" dirty="0"/>
              <a:t>The control measures used to control risks in the sugar industry should be chosen according to their effectiveness. </a:t>
            </a:r>
            <a:endParaRPr lang="en-US" sz="2800" dirty="0" smtClean="0"/>
          </a:p>
          <a:p>
            <a:r>
              <a:rPr lang="en-US" sz="2800" dirty="0" smtClean="0"/>
              <a:t>The </a:t>
            </a:r>
            <a:r>
              <a:rPr lang="en-US" sz="2800" dirty="0"/>
              <a:t>‘hierarchy of control’ ranks the ways of controlling the risk from the highest level of protection and reliability to the lowest. </a:t>
            </a:r>
            <a:endParaRPr lang="en-US" sz="2800" dirty="0" smtClean="0"/>
          </a:p>
          <a:p>
            <a:r>
              <a:rPr lang="en-US" sz="2800" dirty="0" smtClean="0"/>
              <a:t>Duty </a:t>
            </a:r>
            <a:r>
              <a:rPr lang="en-US" sz="2800" dirty="0"/>
              <a:t>holders must always aim to eliminate a hazard, which is the most effective control. </a:t>
            </a:r>
            <a:endParaRPr lang="en-US" sz="2800" dirty="0" smtClean="0"/>
          </a:p>
          <a:p>
            <a:r>
              <a:rPr lang="en-US" sz="2800" dirty="0" smtClean="0"/>
              <a:t>If </a:t>
            </a:r>
            <a:r>
              <a:rPr lang="en-US" sz="2800" dirty="0"/>
              <a:t>this is not reasonably practicable, you should </a:t>
            </a:r>
            <a:r>
              <a:rPr lang="en-US" sz="2800" dirty="0" err="1"/>
              <a:t>minimise</a:t>
            </a:r>
            <a:r>
              <a:rPr lang="en-US" sz="2800" dirty="0"/>
              <a:t> the risk by working through the other alternatives in the hierarchy.</a:t>
            </a:r>
          </a:p>
          <a:p>
            <a:r>
              <a:rPr lang="en-US" sz="2800" dirty="0"/>
              <a:t>Several control options are often used in combination. </a:t>
            </a:r>
            <a:endParaRPr lang="en-US" sz="2800" dirty="0" smtClean="0"/>
          </a:p>
          <a:p>
            <a:r>
              <a:rPr lang="en-US" sz="2800" dirty="0" smtClean="0"/>
              <a:t>Personal </a:t>
            </a:r>
            <a:r>
              <a:rPr lang="en-US" sz="2800" dirty="0"/>
              <a:t>protective equipment (PPE) is usually used in conjunction with other control measures.</a:t>
            </a:r>
          </a:p>
          <a:p>
            <a:r>
              <a:rPr lang="en-US" sz="2800" dirty="0"/>
              <a:t>Design controls involve the alteration of the work process or physical aspects of the workplace such as the equipment or the workstation. </a:t>
            </a:r>
            <a:endParaRPr lang="en-US" sz="2800" dirty="0" smtClean="0"/>
          </a:p>
          <a:p>
            <a:r>
              <a:rPr lang="en-US" sz="2800" dirty="0" smtClean="0"/>
              <a:t>Design </a:t>
            </a:r>
            <a:r>
              <a:rPr lang="en-US" sz="2800" dirty="0"/>
              <a:t>controls are preferred as they are permanent and they can eliminate or </a:t>
            </a:r>
            <a:r>
              <a:rPr lang="en-US" sz="2800" dirty="0" err="1"/>
              <a:t>minimise</a:t>
            </a:r>
            <a:r>
              <a:rPr lang="en-US" sz="2800" dirty="0"/>
              <a:t> exposure to the risk factors. </a:t>
            </a:r>
            <a:endParaRPr lang="en-US" sz="3300" dirty="0"/>
          </a:p>
        </p:txBody>
      </p:sp>
    </p:spTree>
    <p:extLst>
      <p:ext uri="{BB962C8B-B14F-4D97-AF65-F5344CB8AC3E}">
        <p14:creationId xmlns:p14="http://schemas.microsoft.com/office/powerpoint/2010/main" val="3682254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6509E3-4BB0-433D-93E2-4A01E79A1497}"/>
</file>

<file path=customXml/itemProps2.xml><?xml version="1.0" encoding="utf-8"?>
<ds:datastoreItem xmlns:ds="http://schemas.openxmlformats.org/officeDocument/2006/customXml" ds:itemID="{AF47E03A-087C-4106-AA34-E25F079804B3}"/>
</file>

<file path=customXml/itemProps3.xml><?xml version="1.0" encoding="utf-8"?>
<ds:datastoreItem xmlns:ds="http://schemas.openxmlformats.org/officeDocument/2006/customXml" ds:itemID="{2A239D69-DA3D-4820-A3B8-12C82AE8E220}"/>
</file>

<file path=docProps/app.xml><?xml version="1.0" encoding="utf-8"?>
<Properties xmlns="http://schemas.openxmlformats.org/officeDocument/2006/extended-properties" xmlns:vt="http://schemas.openxmlformats.org/officeDocument/2006/docPropsVTypes">
  <Template/>
  <TotalTime>4488</TotalTime>
  <Words>1558</Words>
  <Application>Microsoft Office PowerPoint</Application>
  <PresentationFormat>On-screen Show (4:3)</PresentationFormat>
  <Paragraphs>102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Quality Control Concepts</vt:lpstr>
      <vt:lpstr>Quality Control vs. Quality Assurance</vt:lpstr>
      <vt:lpstr>Good Manufacturing Practices</vt:lpstr>
      <vt:lpstr>Good Manufacturing Practices (cont.)</vt:lpstr>
      <vt:lpstr>Good Manufacturing Practices (cont.)</vt:lpstr>
      <vt:lpstr>Good Manufacturing Practices (cont.)</vt:lpstr>
      <vt:lpstr>Good Manufacturing Practices (cont.)</vt:lpstr>
      <vt:lpstr>Control Measures</vt:lpstr>
      <vt:lpstr>Control Measures (cont.)</vt:lpstr>
      <vt:lpstr>Control Measures (cont.)</vt:lpstr>
      <vt:lpstr>Control Measures (cont.)</vt:lpstr>
      <vt:lpstr>Critical Control Points</vt:lpstr>
      <vt:lpstr>Critical Control Points (cont.)</vt:lpstr>
      <vt:lpstr>Quality Indicators at Critical Stages</vt:lpstr>
      <vt:lpstr>Quality Indicators at Critical Stages</vt:lpstr>
      <vt:lpstr>Quality Indicators at Critical Stages</vt:lpstr>
      <vt:lpstr>Quality Indicators at Critical Stages</vt:lpstr>
      <vt:lpstr>Quality Indicators at Critical Stages</vt:lpstr>
      <vt:lpstr>Quality Problems and Remedial Actions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185</cp:revision>
  <dcterms:created xsi:type="dcterms:W3CDTF">2016-11-15T07:03:29Z</dcterms:created>
  <dcterms:modified xsi:type="dcterms:W3CDTF">2019-05-19T12:19:20Z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