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3" r:id="rId2"/>
    <p:sldId id="373" r:id="rId3"/>
    <p:sldId id="403" r:id="rId4"/>
    <p:sldId id="413" r:id="rId5"/>
    <p:sldId id="404" r:id="rId6"/>
    <p:sldId id="415" r:id="rId7"/>
    <p:sldId id="384" r:id="rId8"/>
    <p:sldId id="385" r:id="rId9"/>
    <p:sldId id="414" r:id="rId10"/>
    <p:sldId id="416" r:id="rId11"/>
    <p:sldId id="405" r:id="rId12"/>
    <p:sldId id="406" r:id="rId13"/>
    <p:sldId id="386" r:id="rId14"/>
    <p:sldId id="292" r:id="rId15"/>
    <p:sldId id="407" r:id="rId16"/>
    <p:sldId id="417" r:id="rId17"/>
    <p:sldId id="418" r:id="rId18"/>
    <p:sldId id="419" r:id="rId19"/>
    <p:sldId id="420" r:id="rId20"/>
    <p:sldId id="421" r:id="rId21"/>
    <p:sldId id="422" r:id="rId22"/>
    <p:sldId id="42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75" autoAdjust="0"/>
    <p:restoredTop sz="94582" autoAdjust="0"/>
  </p:normalViewPr>
  <p:slideViewPr>
    <p:cSldViewPr>
      <p:cViewPr>
        <p:scale>
          <a:sx n="66" d="100"/>
          <a:sy n="66" d="100"/>
        </p:scale>
        <p:origin x="-15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395536" y="476672"/>
            <a:ext cx="5544616" cy="1754326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C00000"/>
                </a:solidFill>
                <a:latin typeface="+mj-lt"/>
              </a:rPr>
              <a:t>NQF 5: OCCUPATIONAL CERTIFICATE: SUGAR PROCESSING CONTROLLER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501695"/>
            <a:ext cx="2160240" cy="133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24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2019/05/19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49108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2019/05/19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5833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2019/05/19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6583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2019/05/19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445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2019/05/19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2287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2019/05/19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6008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2019/05/19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3666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2019/05/19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99279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2019/05/19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7775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2019/05/19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8462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3D3F1-B886-4AA3-90B5-F60263DF2F6E}" type="datetimeFigureOut">
              <a:rPr lang="en-ZA" smtClean="0"/>
              <a:t>2019/05/19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F74FE-4481-45CF-9C4D-C8C0AA2C68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500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691680" y="2996952"/>
            <a:ext cx="7056784" cy="2232248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2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dirty="0" smtClean="0">
              <a:solidFill>
                <a:srgbClr val="C0504D">
                  <a:lumMod val="75000"/>
                </a:srgbClr>
              </a:solidFill>
            </a:endParaRPr>
          </a:p>
          <a:p>
            <a:pPr algn="ctr"/>
            <a:r>
              <a:rPr lang="en-US" sz="2800" dirty="0" smtClean="0">
                <a:solidFill>
                  <a:srgbClr val="C0504D">
                    <a:lumMod val="75000"/>
                  </a:srgbClr>
                </a:solidFill>
              </a:rPr>
              <a:t>KNOWLEDGE COMPONENT: MODULE 12: SAFETY, HEALTH, ENVIRONMENT, RISK AND QUALITY CONTROL (SHERQ): KNOWLEDGE TOPIC </a:t>
            </a:r>
            <a:r>
              <a:rPr lang="en-US" sz="2800" dirty="0" smtClean="0">
                <a:solidFill>
                  <a:srgbClr val="C0504D">
                    <a:lumMod val="75000"/>
                  </a:srgbClr>
                </a:solidFill>
              </a:rPr>
              <a:t>4: ENVIRONMENTAL PROTECTION AND POLLUTION CONCEPTS</a:t>
            </a:r>
            <a:endParaRPr lang="en-US" sz="2800" dirty="0" smtClean="0">
              <a:solidFill>
                <a:srgbClr val="C0504D">
                  <a:lumMod val="75000"/>
                </a:srgbClr>
              </a:solidFill>
            </a:endParaRPr>
          </a:p>
          <a:p>
            <a:endParaRPr lang="en-US" sz="2400" dirty="0" smtClean="0">
              <a:solidFill>
                <a:srgbClr val="C0504D">
                  <a:lumMod val="75000"/>
                </a:srgbClr>
              </a:solidFill>
            </a:endParaRPr>
          </a:p>
          <a:p>
            <a:endParaRPr lang="en-ZA" sz="2400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09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 smtClean="0"/>
              <a:t>Running Losses (cont.)</a:t>
            </a:r>
            <a:endParaRPr lang="en-ZA" sz="4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lvl="0"/>
            <a:r>
              <a:rPr lang="en-ZA" dirty="0" smtClean="0"/>
              <a:t>Bagasse</a:t>
            </a:r>
            <a:r>
              <a:rPr lang="en-ZA" dirty="0"/>
              <a:t>: Bagasse undergoes slow biological degradation.</a:t>
            </a:r>
            <a:endParaRPr lang="en-US" dirty="0"/>
          </a:p>
          <a:p>
            <a:pPr lvl="0"/>
            <a:r>
              <a:rPr lang="en-ZA" dirty="0"/>
              <a:t>Fly Ash: Scrubbers separate fly ash from boiler gases. Scrubber water (or smuts water) is high in suspended solids.</a:t>
            </a:r>
            <a:endParaRPr lang="en-US" dirty="0"/>
          </a:p>
          <a:p>
            <a:pPr lvl="0"/>
            <a:r>
              <a:rPr lang="en-ZA" dirty="0"/>
              <a:t>Lubricants: Drains from the crushing mills are the main sources of oil contamination.</a:t>
            </a:r>
            <a:endParaRPr lang="en-US" dirty="0"/>
          </a:p>
          <a:p>
            <a:pPr lvl="0"/>
            <a:r>
              <a:rPr lang="en-ZA" dirty="0"/>
              <a:t>Condensate: Though not of high purity, the high temperature is unacceptable.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8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 smtClean="0"/>
              <a:t>Cleaning Losses</a:t>
            </a:r>
            <a:endParaRPr lang="en-ZA" sz="4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85000" lnSpcReduction="10000"/>
          </a:bodyPr>
          <a:lstStyle/>
          <a:p>
            <a:pPr lvl="0"/>
            <a:r>
              <a:rPr lang="en-ZA" dirty="0"/>
              <a:t>Heaters: Scale can be handled by the solids disposal system, or the effluent plant.</a:t>
            </a:r>
            <a:endParaRPr lang="en-US" dirty="0"/>
          </a:p>
          <a:p>
            <a:pPr lvl="0"/>
            <a:r>
              <a:rPr lang="en-ZA" dirty="0"/>
              <a:t>Clarifier: Over long stops, stale juice may have to be dumped. Dumping should be spread over few days so as not to overload the effluent plant.</a:t>
            </a:r>
            <a:endParaRPr lang="en-US" dirty="0"/>
          </a:p>
          <a:p>
            <a:r>
              <a:rPr lang="en-ZA" dirty="0"/>
              <a:t>Evaporators, Pans and Boilers: When chemical cleaning is used, spent chemicals may be disposed of safely by being added very slowly to the effluent system. </a:t>
            </a:r>
            <a:endParaRPr lang="en-ZA" dirty="0" smtClean="0"/>
          </a:p>
          <a:p>
            <a:r>
              <a:rPr lang="en-ZA" dirty="0" smtClean="0"/>
              <a:t>A </a:t>
            </a:r>
            <a:r>
              <a:rPr lang="en-ZA" dirty="0"/>
              <a:t>specialist company must be used to handle hazardous waste e.g. Lead acetate waste from the laboratory and spent caustic soda from evaporator cleaning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08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 smtClean="0"/>
              <a:t>The General Standard for Water released from a Sugar Mill</a:t>
            </a:r>
            <a:endParaRPr lang="en-ZA" sz="4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85000" lnSpcReduction="20000"/>
          </a:bodyPr>
          <a:lstStyle/>
          <a:p>
            <a:pPr lvl="0"/>
            <a:r>
              <a:rPr lang="en-ZA" sz="2800" dirty="0"/>
              <a:t>Colour, taste and odour : Shall not contain any substance in a concentration capable of producing colour, taste or odour</a:t>
            </a:r>
            <a:endParaRPr lang="en-US" sz="2800" dirty="0"/>
          </a:p>
          <a:p>
            <a:pPr lvl="0"/>
            <a:r>
              <a:rPr lang="en-ZA" sz="2800" dirty="0"/>
              <a:t>pH shall be between 5.5 – 9.5</a:t>
            </a:r>
            <a:endParaRPr lang="en-US" sz="2800" dirty="0"/>
          </a:p>
          <a:p>
            <a:pPr lvl="0"/>
            <a:r>
              <a:rPr lang="en-ZA" sz="2800" dirty="0"/>
              <a:t>Dissolved oxygen : Shall be at least 75% saturated</a:t>
            </a:r>
            <a:endParaRPr lang="en-US" sz="2800" dirty="0"/>
          </a:p>
          <a:p>
            <a:pPr lvl="0"/>
            <a:r>
              <a:rPr lang="en-ZA" sz="2800" dirty="0"/>
              <a:t>Typical (faecal) </a:t>
            </a:r>
            <a:r>
              <a:rPr lang="en-ZA" sz="2800" i="1" dirty="0"/>
              <a:t>E. coli</a:t>
            </a:r>
            <a:r>
              <a:rPr lang="en-ZA" sz="2800" dirty="0"/>
              <a:t> : Shall not contain any typical (faecal) </a:t>
            </a:r>
            <a:r>
              <a:rPr lang="en-ZA" sz="2800" i="1" dirty="0"/>
              <a:t>E. coli</a:t>
            </a:r>
            <a:r>
              <a:rPr lang="en-ZA" sz="2800" dirty="0"/>
              <a:t> per 100 ml</a:t>
            </a:r>
            <a:endParaRPr lang="en-US" sz="2800" dirty="0"/>
          </a:p>
          <a:p>
            <a:pPr lvl="0"/>
            <a:r>
              <a:rPr lang="en-ZA" sz="2800" dirty="0"/>
              <a:t>Temperature : Shall not exceed 35°C</a:t>
            </a:r>
            <a:endParaRPr lang="en-US" sz="2800" dirty="0"/>
          </a:p>
          <a:p>
            <a:pPr lvl="0"/>
            <a:r>
              <a:rPr lang="en-ZA" sz="2800" dirty="0"/>
              <a:t>Chemical oxygen demand : Shall not exceed 75 mgl</a:t>
            </a:r>
            <a:r>
              <a:rPr lang="en-ZA" sz="2800" baseline="30000" dirty="0"/>
              <a:t>-1</a:t>
            </a:r>
            <a:endParaRPr lang="en-US" sz="2800" dirty="0"/>
          </a:p>
          <a:p>
            <a:pPr lvl="0"/>
            <a:r>
              <a:rPr lang="en-ZA" sz="2800" dirty="0"/>
              <a:t>Conductivity : Shall not be increased by more than 75 </a:t>
            </a:r>
            <a:r>
              <a:rPr lang="en-ZA" sz="2800" dirty="0" err="1"/>
              <a:t>milli</a:t>
            </a:r>
            <a:r>
              <a:rPr lang="en-ZA" sz="2800" dirty="0"/>
              <a:t>-Siemens per meter over that of the intake water</a:t>
            </a:r>
            <a:endParaRPr lang="en-US" sz="2800" dirty="0"/>
          </a:p>
          <a:p>
            <a:pPr lvl="0"/>
            <a:r>
              <a:rPr lang="en-ZA" sz="2800" dirty="0"/>
              <a:t>Suspended solids : Shall not exceed 25mgl</a:t>
            </a:r>
            <a:r>
              <a:rPr lang="en-ZA" sz="2800" baseline="30000" dirty="0"/>
              <a:t>-1</a:t>
            </a:r>
            <a:endParaRPr lang="en-US" sz="2800" dirty="0"/>
          </a:p>
          <a:p>
            <a:pPr lvl="0"/>
            <a:r>
              <a:rPr lang="en-ZA" sz="2800" dirty="0"/>
              <a:t>Sodium: Shall not be increased by over 90mgl</a:t>
            </a:r>
            <a:r>
              <a:rPr lang="en-ZA" sz="2800" baseline="30000" dirty="0"/>
              <a:t>-1</a:t>
            </a:r>
            <a:r>
              <a:rPr lang="en-ZA" sz="2800" dirty="0"/>
              <a:t> above that of the intake water</a:t>
            </a:r>
            <a:endParaRPr lang="en-US" sz="2800" dirty="0"/>
          </a:p>
          <a:p>
            <a:r>
              <a:rPr lang="en-ZA" sz="2800" dirty="0"/>
              <a:t>Soap, oil, grease : Shall not exceed 2.5mgl</a:t>
            </a:r>
            <a:r>
              <a:rPr lang="en-ZA" sz="2800" baseline="30000" dirty="0"/>
              <a:t>-1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1387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 smtClean="0"/>
              <a:t>Waste Control</a:t>
            </a:r>
            <a:endParaRPr lang="en-ZA" sz="4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US" dirty="0"/>
              <a:t>The term “waste” refers to any type of waste that happens during any part of the production process. 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can refer to materials waste, time wastage &amp; waste of services (such as electricity and compressed air).  </a:t>
            </a:r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/>
              <a:t>no matter what kind of waste you are referring to, wastage ultimately leads to loss of productivity.</a:t>
            </a:r>
          </a:p>
        </p:txBody>
      </p:sp>
    </p:spTree>
    <p:extLst>
      <p:ext uri="{BB962C8B-B14F-4D97-AF65-F5344CB8AC3E}">
        <p14:creationId xmlns:p14="http://schemas.microsoft.com/office/powerpoint/2010/main" val="404331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 smtClean="0"/>
              <a:t>Waste Management</a:t>
            </a:r>
            <a:endParaRPr lang="en-ZA" sz="4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70000" lnSpcReduction="20000"/>
          </a:bodyPr>
          <a:lstStyle/>
          <a:p>
            <a:r>
              <a:rPr lang="en-US" sz="3600" dirty="0"/>
              <a:t>Waste is costly.  </a:t>
            </a:r>
            <a:endParaRPr lang="en-US" sz="3600" dirty="0" smtClean="0"/>
          </a:p>
          <a:p>
            <a:r>
              <a:rPr lang="en-US" sz="3600" dirty="0" smtClean="0"/>
              <a:t>The </a:t>
            </a:r>
            <a:r>
              <a:rPr lang="en-US" sz="3600" dirty="0"/>
              <a:t>earth is a closed system and any nutrients and resources being taken out of the system (and buried in a landfill or burnt) are resources lost to us.  </a:t>
            </a:r>
            <a:endParaRPr lang="en-US" sz="3600" dirty="0" smtClean="0"/>
          </a:p>
          <a:p>
            <a:r>
              <a:rPr lang="en-US" sz="3600" dirty="0" smtClean="0"/>
              <a:t>Aesthetically </a:t>
            </a:r>
            <a:r>
              <a:rPr lang="en-US" sz="3600" dirty="0"/>
              <a:t>waste causes various forms of pollution, from land to water pollution to blocked drains caused by littering.</a:t>
            </a:r>
          </a:p>
          <a:p>
            <a:r>
              <a:rPr lang="en-US" sz="3600" dirty="0"/>
              <a:t>It is therefore important to follow the waste hierarchy wherever possible:</a:t>
            </a:r>
          </a:p>
          <a:p>
            <a:pPr lvl="1"/>
            <a:r>
              <a:rPr lang="en-ZA" dirty="0"/>
              <a:t>Waste minimisation</a:t>
            </a:r>
            <a:endParaRPr lang="en-US" dirty="0"/>
          </a:p>
          <a:p>
            <a:pPr lvl="1"/>
            <a:r>
              <a:rPr lang="en-ZA" dirty="0"/>
              <a:t>Reduce</a:t>
            </a:r>
            <a:endParaRPr lang="en-US" dirty="0"/>
          </a:p>
          <a:p>
            <a:pPr lvl="1"/>
            <a:r>
              <a:rPr lang="en-ZA" dirty="0"/>
              <a:t>Re-use</a:t>
            </a:r>
            <a:endParaRPr lang="en-US" dirty="0"/>
          </a:p>
          <a:p>
            <a:pPr lvl="1"/>
            <a:r>
              <a:rPr lang="en-ZA" dirty="0"/>
              <a:t>Recycle</a:t>
            </a:r>
            <a:endParaRPr lang="en-US" dirty="0"/>
          </a:p>
          <a:p>
            <a:r>
              <a:rPr lang="en-US" sz="3600" b="1" dirty="0"/>
              <a:t>W</a:t>
            </a:r>
            <a:r>
              <a:rPr lang="en-US" sz="3600" b="1" dirty="0" smtClean="0"/>
              <a:t>aste </a:t>
            </a:r>
            <a:r>
              <a:rPr lang="en-US" sz="3600" b="1" dirty="0"/>
              <a:t>is generated at all stages of extraction, production and consumption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8282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/>
              <a:t>Waste </a:t>
            </a:r>
            <a:r>
              <a:rPr lang="en-ZA" sz="4800" dirty="0" smtClean="0"/>
              <a:t>Management (cont.)</a:t>
            </a:r>
            <a:endParaRPr lang="en-ZA" sz="4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dirty="0"/>
              <a:t>The sugar mills manage waste by:</a:t>
            </a:r>
            <a:endParaRPr lang="en-US" dirty="0"/>
          </a:p>
          <a:p>
            <a:pPr lvl="0"/>
            <a:r>
              <a:rPr lang="en-ZA" dirty="0"/>
              <a:t>Determining the origin of waste streams; </a:t>
            </a:r>
            <a:endParaRPr lang="en-US" dirty="0"/>
          </a:p>
          <a:p>
            <a:pPr lvl="0"/>
            <a:r>
              <a:rPr lang="en-ZA" dirty="0"/>
              <a:t>Classifying waste into categories, </a:t>
            </a:r>
            <a:endParaRPr lang="en-US" dirty="0"/>
          </a:p>
          <a:p>
            <a:pPr lvl="0"/>
            <a:r>
              <a:rPr lang="en-ZA" dirty="0"/>
              <a:t>Implementation of on-site waste management systems</a:t>
            </a:r>
            <a:endParaRPr lang="en-US" dirty="0"/>
          </a:p>
          <a:p>
            <a:pPr lvl="0"/>
            <a:r>
              <a:rPr lang="en-ZA" dirty="0"/>
              <a:t>Managing the disposal of waste in accordance with NEM: Waste 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26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 smtClean="0"/>
              <a:t>Air Pollution Effects</a:t>
            </a:r>
            <a:endParaRPr lang="en-ZA" sz="4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Breathing polluted air puts you at a higher risk for asthma and other respiratory diseases.</a:t>
            </a:r>
          </a:p>
          <a:p>
            <a:pPr lvl="0"/>
            <a:r>
              <a:rPr lang="en-US" dirty="0"/>
              <a:t>When exposed to ground ozone for 6 to 7 hours, scientific evidence show that healthy people’s lung function decreased and they suffered from respiratory inflammation.</a:t>
            </a:r>
          </a:p>
          <a:p>
            <a:pPr lvl="0"/>
            <a:r>
              <a:rPr lang="en-US" dirty="0"/>
              <a:t>Air pollutants are mostly carcinogens and living in a polluted area can put people at risk of Cancer.</a:t>
            </a:r>
          </a:p>
          <a:p>
            <a:pPr lvl="0"/>
            <a:r>
              <a:rPr lang="en-US" dirty="0"/>
              <a:t>Coughing and wheezing are common symptoms observed in urban areas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00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 smtClean="0"/>
              <a:t>Air Pollution Effects (cont.)</a:t>
            </a:r>
            <a:endParaRPr lang="en-ZA" sz="4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Damages </a:t>
            </a:r>
            <a:r>
              <a:rPr lang="en-US" dirty="0"/>
              <a:t>the immune system, endocrine and reproductive systems.</a:t>
            </a:r>
          </a:p>
          <a:p>
            <a:pPr lvl="0"/>
            <a:r>
              <a:rPr lang="en-US" dirty="0"/>
              <a:t>High levels of particle pollution have been associated with higher incidents of heart problems.</a:t>
            </a:r>
          </a:p>
          <a:p>
            <a:pPr lvl="0"/>
            <a:r>
              <a:rPr lang="en-US" dirty="0"/>
              <a:t>The burning of fossil fuels and the release of carbon dioxide in the atmosphere are causing the Earth to become warmer. </a:t>
            </a:r>
          </a:p>
          <a:p>
            <a:pPr lvl="0"/>
            <a:r>
              <a:rPr lang="en-US" dirty="0"/>
              <a:t>The toxic chemicals released into the air settle into plants and water sources. Animals eat the contaminated plants and drink the water. The poison then travels up the food chain – to us.</a:t>
            </a:r>
          </a:p>
        </p:txBody>
      </p:sp>
    </p:spTree>
    <p:extLst>
      <p:ext uri="{BB962C8B-B14F-4D97-AF65-F5344CB8AC3E}">
        <p14:creationId xmlns:p14="http://schemas.microsoft.com/office/powerpoint/2010/main" val="139206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 smtClean="0"/>
              <a:t>Water Pollution Effects</a:t>
            </a:r>
            <a:endParaRPr lang="en-ZA" sz="4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Diseases such as </a:t>
            </a:r>
            <a:r>
              <a:rPr lang="en-US" dirty="0" err="1"/>
              <a:t>amoebiasis</a:t>
            </a:r>
            <a:r>
              <a:rPr lang="en-US" dirty="0"/>
              <a:t>, typhoid and hookworm are caused by polluted drinking water.</a:t>
            </a:r>
          </a:p>
          <a:p>
            <a:pPr lvl="0"/>
            <a:r>
              <a:rPr lang="en-US" dirty="0"/>
              <a:t>Water polluted by chemicals such as heavy metals, lead, pesticides and hydrocarbon can cause hormonal and reproductive problems, damage to the nervous system, liver and kidney damage and cancer – to name a few. Being exposed to mercury causes Parkinson’s disease, Alzheimer’s, heart disease and death.</a:t>
            </a:r>
          </a:p>
          <a:p>
            <a:pPr lvl="0"/>
            <a:r>
              <a:rPr lang="en-US" dirty="0"/>
              <a:t>A polluted beach causes rashes, hepatitis, gastroenteritis, diarrhea, encephalitis, stomach aches and vomiting.</a:t>
            </a:r>
          </a:p>
          <a:p>
            <a:r>
              <a:rPr lang="en-US" dirty="0"/>
              <a:t>Water pollution affects marine life which is one of our food sources. Remember the stories of contaminated shellfish and how those who ate them died?</a:t>
            </a:r>
          </a:p>
        </p:txBody>
      </p:sp>
    </p:spTree>
    <p:extLst>
      <p:ext uri="{BB962C8B-B14F-4D97-AF65-F5344CB8AC3E}">
        <p14:creationId xmlns:p14="http://schemas.microsoft.com/office/powerpoint/2010/main" val="369032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 smtClean="0"/>
              <a:t>Green Production</a:t>
            </a:r>
            <a:endParaRPr lang="en-ZA" sz="4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85000" lnSpcReduction="20000"/>
          </a:bodyPr>
          <a:lstStyle/>
          <a:p>
            <a:r>
              <a:rPr lang="en-US" dirty="0"/>
              <a:t>Green manufacturing is the renewal of production processes and the establishment of environmentally-friendly operations within the manufacturing field. </a:t>
            </a:r>
            <a:endParaRPr lang="en-US" dirty="0" smtClean="0"/>
          </a:p>
          <a:p>
            <a:r>
              <a:rPr lang="en-US" dirty="0" smtClean="0"/>
              <a:t>Green </a:t>
            </a:r>
            <a:r>
              <a:rPr lang="en-US" dirty="0"/>
              <a:t>manufacturers research, develop, or utilize technologies and practices to lessen their impact on the environment.</a:t>
            </a:r>
          </a:p>
          <a:p>
            <a:r>
              <a:rPr lang="en-US" dirty="0"/>
              <a:t>Sustainable manufacturing is the creation of manufactured products through economically-sound processes that minimize negative environmental impacts while conserving energy and natural resources. </a:t>
            </a:r>
            <a:endParaRPr lang="en-US" dirty="0" smtClean="0"/>
          </a:p>
          <a:p>
            <a:r>
              <a:rPr lang="en-US" dirty="0" smtClean="0"/>
              <a:t>Sustainable </a:t>
            </a:r>
            <a:r>
              <a:rPr lang="en-US" dirty="0"/>
              <a:t>manufacturing also enhances employee, community and product safety.</a:t>
            </a:r>
          </a:p>
        </p:txBody>
      </p:sp>
    </p:spTree>
    <p:extLst>
      <p:ext uri="{BB962C8B-B14F-4D97-AF65-F5344CB8AC3E}">
        <p14:creationId xmlns:p14="http://schemas.microsoft.com/office/powerpoint/2010/main" val="216480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 smtClean="0"/>
              <a:t>Environmental Concepts</a:t>
            </a:r>
            <a:endParaRPr lang="en-ZA" sz="48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136904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007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 smtClean="0"/>
              <a:t>Green Production (cont.)</a:t>
            </a:r>
            <a:endParaRPr lang="en-ZA" sz="4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5616624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70000" lnSpcReduction="20000"/>
          </a:bodyPr>
          <a:lstStyle/>
          <a:p>
            <a:r>
              <a:rPr lang="en-US" dirty="0"/>
              <a:t>The goal of green manufacturing is to prevent pollution and save energy through the discovery and development of new knowledge that reduces and/or eliminates the use or generation of hazardous substances in the design, manufacture, and application of chemical products or processes.</a:t>
            </a:r>
          </a:p>
          <a:p>
            <a:r>
              <a:rPr lang="en-US" dirty="0"/>
              <a:t>Companies must be more environmentally conscious, focus on sustainable practices and materials, and become more socially responsible corporations. </a:t>
            </a:r>
            <a:endParaRPr lang="en-US" dirty="0" smtClean="0"/>
          </a:p>
          <a:p>
            <a:r>
              <a:rPr lang="en-US" dirty="0" smtClean="0"/>
              <a:t>Current </a:t>
            </a:r>
            <a:r>
              <a:rPr lang="en-US" dirty="0"/>
              <a:t>manufacturing activities have caused the degradation of the environment, the depletion of resources at an accelerated rate, global warming, and affected the quality of life. 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1" b="19032"/>
          <a:stretch>
            <a:fillRect/>
          </a:stretch>
        </p:blipFill>
        <p:spPr bwMode="auto">
          <a:xfrm>
            <a:off x="5508104" y="2780928"/>
            <a:ext cx="3342005" cy="205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6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 smtClean="0"/>
              <a:t>Green Production (cont.)</a:t>
            </a:r>
            <a:endParaRPr lang="en-ZA" sz="4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77500" lnSpcReduction="20000"/>
          </a:bodyPr>
          <a:lstStyle/>
          <a:p>
            <a:r>
              <a:rPr lang="en-US" dirty="0"/>
              <a:t>New technologies and the short life cycle of products consumes resources that hinder sustainable growth. </a:t>
            </a:r>
            <a:endParaRPr lang="en-US" dirty="0" smtClean="0"/>
          </a:p>
          <a:p>
            <a:r>
              <a:rPr lang="en-US" dirty="0" smtClean="0"/>
              <a:t>Thus</a:t>
            </a:r>
            <a:r>
              <a:rPr lang="en-US" dirty="0"/>
              <a:t>, companies have to transform their manufacturing activities, not only to increase competitiveness but to consider the impact of their activities on the environment in a socially responsible manner. </a:t>
            </a:r>
            <a:endParaRPr lang="en-US" dirty="0" smtClean="0"/>
          </a:p>
          <a:p>
            <a:r>
              <a:rPr lang="en-US" dirty="0" smtClean="0"/>
              <a:t>Environmentally </a:t>
            </a:r>
            <a:r>
              <a:rPr lang="en-US" dirty="0"/>
              <a:t>conscious manufacturing, when practiced, addresses environmental concerns and provides the means of managing the depletion of resources. </a:t>
            </a:r>
            <a:endParaRPr lang="en-US" dirty="0" smtClean="0"/>
          </a:p>
          <a:p>
            <a:r>
              <a:rPr lang="en-US" dirty="0" smtClean="0"/>
              <a:t>Enhancing </a:t>
            </a:r>
            <a:r>
              <a:rPr lang="en-US" dirty="0"/>
              <a:t>the understanding of the practices of Environmental Conscious Manufacturing or “Green” manufacturing and their reduced impacts on the environment will enable companies to develop their green manufacturing strategies. </a:t>
            </a:r>
          </a:p>
        </p:txBody>
      </p:sp>
    </p:spTree>
    <p:extLst>
      <p:ext uri="{BB962C8B-B14F-4D97-AF65-F5344CB8AC3E}">
        <p14:creationId xmlns:p14="http://schemas.microsoft.com/office/powerpoint/2010/main" val="19716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lated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782" y="188640"/>
            <a:ext cx="4243482" cy="6669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436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 smtClean="0"/>
              <a:t>Environmental Pollution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77500" lnSpcReduction="20000"/>
          </a:bodyPr>
          <a:lstStyle/>
          <a:p>
            <a:r>
              <a:rPr lang="en-US" dirty="0"/>
              <a:t>Environmental pollution is any substance, emission, product or by-product of </a:t>
            </a:r>
            <a:r>
              <a:rPr lang="en-US" dirty="0" err="1"/>
              <a:t>industrialisation</a:t>
            </a:r>
            <a:r>
              <a:rPr lang="en-US" dirty="0"/>
              <a:t> which causes or has the potential to cause fouling, contamination or destruction of ground, air or water resources.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pollution may have a temporary or permanent effect.</a:t>
            </a:r>
          </a:p>
          <a:p>
            <a:r>
              <a:rPr lang="en-US" dirty="0"/>
              <a:t>It is caused by emissions which are generated by industrial processes which pass, or are transported beyond the confines of the </a:t>
            </a:r>
            <a:r>
              <a:rPr lang="en-US" dirty="0" err="1"/>
              <a:t>organisation</a:t>
            </a:r>
            <a:r>
              <a:rPr lang="en-US" dirty="0"/>
              <a:t>.</a:t>
            </a:r>
          </a:p>
          <a:p>
            <a:r>
              <a:rPr lang="en-US" dirty="0"/>
              <a:t>Industry has a moral responsibility to accept their role in society, with the emphasis on the short or long term effects of today's manufacturing and marketing policies.</a:t>
            </a:r>
          </a:p>
          <a:p>
            <a:r>
              <a:rPr lang="en-US" dirty="0"/>
              <a:t>They also have a legal responsibility in terms of the OHS Act to prevent any process, substance or emission affecting the community, either on a day-to-day basis, or as the effect of a major hazard incident.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133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/>
              <a:t>Environmental </a:t>
            </a:r>
            <a:r>
              <a:rPr lang="en-ZA" sz="4800" dirty="0" smtClean="0"/>
              <a:t>Pollution (</a:t>
            </a:r>
            <a:r>
              <a:rPr lang="en-ZA" sz="4800" dirty="0"/>
              <a:t>cont</a:t>
            </a:r>
            <a:r>
              <a:rPr lang="en-ZA" sz="4800" dirty="0" smtClean="0"/>
              <a:t>.)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Common sources of pollution include:</a:t>
            </a:r>
          </a:p>
          <a:p>
            <a:pPr lvl="0"/>
            <a:r>
              <a:rPr lang="en-US" sz="1600" dirty="0"/>
              <a:t>Volatile organic compounds.</a:t>
            </a:r>
          </a:p>
          <a:p>
            <a:pPr lvl="0"/>
            <a:r>
              <a:rPr lang="en-US" sz="1600" dirty="0"/>
              <a:t>Ozone depleting chemicals (CFC's or </a:t>
            </a:r>
            <a:r>
              <a:rPr lang="en-US" sz="1600" dirty="0" err="1"/>
              <a:t>Chloroflourocarbons</a:t>
            </a:r>
            <a:r>
              <a:rPr lang="en-US" sz="1600" dirty="0"/>
              <a:t>, Carbon Tetrachloride, Methyl Chloroform, </a:t>
            </a:r>
            <a:r>
              <a:rPr lang="en-US" sz="1600" dirty="0" err="1"/>
              <a:t>Trichloroethanes</a:t>
            </a:r>
            <a:r>
              <a:rPr lang="en-US" sz="1600" dirty="0"/>
              <a:t>).</a:t>
            </a:r>
          </a:p>
          <a:p>
            <a:pPr lvl="0"/>
            <a:r>
              <a:rPr lang="en-US" sz="1600" dirty="0"/>
              <a:t>Asbestos.</a:t>
            </a:r>
          </a:p>
          <a:p>
            <a:pPr lvl="0"/>
            <a:r>
              <a:rPr lang="en-US" sz="1600" dirty="0"/>
              <a:t>Dusts.</a:t>
            </a:r>
          </a:p>
          <a:p>
            <a:pPr lvl="0"/>
            <a:r>
              <a:rPr lang="en-US" sz="1600" dirty="0"/>
              <a:t>Lead laden combustion fumes or leachate from dumps.</a:t>
            </a:r>
          </a:p>
          <a:p>
            <a:pPr lvl="0"/>
            <a:r>
              <a:rPr lang="en-US" sz="1600" dirty="0"/>
              <a:t>Carbon Monoxide generated from fuel consumption.</a:t>
            </a:r>
          </a:p>
          <a:p>
            <a:pPr lvl="0"/>
            <a:r>
              <a:rPr lang="en-US" sz="1600" dirty="0"/>
              <a:t>Acid or alkali dumps into water drainage systems as well as any toxic chemicals or carcinogenic substances which may not, in themselves be toxic, but pose a threat to the ecological balance and systems (e.g. insecticides, pesticides, organic phosphates, </a:t>
            </a:r>
            <a:r>
              <a:rPr lang="en-US" sz="1600" dirty="0" err="1"/>
              <a:t>etc</a:t>
            </a:r>
            <a:r>
              <a:rPr lang="en-US" sz="1600" dirty="0"/>
              <a:t>).</a:t>
            </a:r>
          </a:p>
          <a:p>
            <a:pPr lvl="0"/>
            <a:r>
              <a:rPr lang="en-US" sz="1600" dirty="0"/>
              <a:t>Carbon products from various combustion processes, (power stations, boilers, etc.).</a:t>
            </a:r>
          </a:p>
          <a:p>
            <a:pPr lvl="0"/>
            <a:r>
              <a:rPr lang="en-US" sz="1600" dirty="0"/>
              <a:t>Benzene, petroleum products leaching through ground soils or into water supplies (often from poorly controlled "run off").</a:t>
            </a:r>
          </a:p>
          <a:p>
            <a:pPr lvl="0"/>
            <a:r>
              <a:rPr lang="en-US" sz="1600" dirty="0"/>
              <a:t>Formaldehydes (especially when they are incinerated).</a:t>
            </a:r>
          </a:p>
          <a:p>
            <a:pPr lvl="0"/>
            <a:r>
              <a:rPr lang="en-US" sz="1600" dirty="0"/>
              <a:t>Packaging products which contain PVC's etc. or other materials which are not biodegradable.</a:t>
            </a:r>
          </a:p>
        </p:txBody>
      </p:sp>
    </p:spTree>
    <p:extLst>
      <p:ext uri="{BB962C8B-B14F-4D97-AF65-F5344CB8AC3E}">
        <p14:creationId xmlns:p14="http://schemas.microsoft.com/office/powerpoint/2010/main" val="18064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400" dirty="0"/>
              <a:t>Environmental Pollution (cont.)</a:t>
            </a:r>
            <a:endParaRPr lang="en-ZA" sz="44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b="1" dirty="0"/>
              <a:t>Each employee is advised to assist with pollution control. </a:t>
            </a:r>
          </a:p>
          <a:p>
            <a:pPr lvl="0"/>
            <a:r>
              <a:rPr lang="en-US" dirty="0"/>
              <a:t>Report, not only accidents, but anything that you see that you believe could be harmful to the environment.</a:t>
            </a:r>
          </a:p>
          <a:p>
            <a:pPr lvl="0"/>
            <a:r>
              <a:rPr lang="en-US" dirty="0"/>
              <a:t>Ensure that you follow all laid down procedures when shutting down equipment.</a:t>
            </a:r>
          </a:p>
          <a:p>
            <a:pPr lvl="0"/>
            <a:r>
              <a:rPr lang="en-US" dirty="0"/>
              <a:t>Do not allow dust to accumulate in and around your work area.</a:t>
            </a:r>
          </a:p>
          <a:p>
            <a:pPr lvl="0"/>
            <a:r>
              <a:rPr lang="en-US" dirty="0"/>
              <a:t>Ensure that you know exactly what to do in case of an environmental emergency.</a:t>
            </a:r>
          </a:p>
          <a:p>
            <a:pPr lvl="0"/>
            <a:r>
              <a:rPr lang="en-US" dirty="0"/>
              <a:t>The Work Instructions that you use have been designed to ensure that the safest and healthiest method of performing a task has been identified - always follow them.</a:t>
            </a:r>
          </a:p>
          <a:p>
            <a:pPr lvl="0"/>
            <a:r>
              <a:rPr lang="en-US" dirty="0"/>
              <a:t>Ensure that you read, and understand, the Material Safety Data Sheets for any hazardous substances that are used in your work area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5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400" dirty="0"/>
              <a:t>Environmental Pollution (cont.)</a:t>
            </a:r>
            <a:endParaRPr lang="en-ZA" sz="44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b="1" dirty="0"/>
              <a:t>Each employee is advised to assist with pollution </a:t>
            </a:r>
            <a:r>
              <a:rPr lang="en-US" sz="3100" b="1" dirty="0" smtClean="0"/>
              <a:t>control (cont.). </a:t>
            </a:r>
            <a:endParaRPr lang="en-US" sz="3100" b="1" dirty="0"/>
          </a:p>
          <a:p>
            <a:pPr lvl="0"/>
            <a:r>
              <a:rPr lang="en-US" dirty="0" smtClean="0"/>
              <a:t>Never </a:t>
            </a:r>
            <a:r>
              <a:rPr lang="en-US" dirty="0"/>
              <a:t>loosen a coupling or a flange on any pipeline unless you have been </a:t>
            </a:r>
            <a:r>
              <a:rPr lang="en-US" dirty="0" err="1"/>
              <a:t>authorised</a:t>
            </a:r>
            <a:r>
              <a:rPr lang="en-US" dirty="0"/>
              <a:t> to do so.</a:t>
            </a:r>
          </a:p>
          <a:p>
            <a:pPr lvl="0"/>
            <a:r>
              <a:rPr lang="en-US" dirty="0"/>
              <a:t>Do not store large amounts of hazardous substances in your work area.</a:t>
            </a:r>
          </a:p>
          <a:p>
            <a:pPr lvl="0"/>
            <a:r>
              <a:rPr lang="en-US" dirty="0"/>
              <a:t>Pay special attention, and follow, the rules and suggestions contained in any Environmental Awareness training course.</a:t>
            </a:r>
          </a:p>
          <a:p>
            <a:pPr lvl="0"/>
            <a:r>
              <a:rPr lang="en-US" dirty="0"/>
              <a:t>Never pour chemicals (cleaning fluids, paraffin oil etc.) down drains.</a:t>
            </a:r>
          </a:p>
          <a:p>
            <a:pPr lvl="0"/>
            <a:r>
              <a:rPr lang="en-US" dirty="0"/>
              <a:t>If special waste containers for various items (paper, glass, plastics, metals etc.) are provided, always use them.</a:t>
            </a:r>
          </a:p>
          <a:p>
            <a:r>
              <a:rPr lang="en-US" dirty="0"/>
              <a:t>Never burn plastics in the open air.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0302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3600" dirty="0" smtClean="0"/>
              <a:t>Pollution Specific to the Sugar Industry</a:t>
            </a:r>
            <a:endParaRPr lang="en-ZA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069160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77500" lnSpcReduction="20000"/>
          </a:bodyPr>
          <a:lstStyle/>
          <a:p>
            <a:r>
              <a:rPr lang="en-ZA" dirty="0"/>
              <a:t>Sugar Mill effluent cannot be discharged directly into a river or stream. </a:t>
            </a:r>
            <a:endParaRPr lang="en-ZA" dirty="0" smtClean="0"/>
          </a:p>
          <a:p>
            <a:r>
              <a:rPr lang="en-ZA" dirty="0" smtClean="0"/>
              <a:t>Although </a:t>
            </a:r>
            <a:r>
              <a:rPr lang="en-ZA" dirty="0"/>
              <a:t>sugar is non-toxic, it provides a food source for aerobic bacteria which consume the dissolved oxygen in the water faster than it can be replaced. </a:t>
            </a:r>
            <a:endParaRPr lang="en-ZA" dirty="0" smtClean="0"/>
          </a:p>
          <a:p>
            <a:r>
              <a:rPr lang="en-ZA" dirty="0" smtClean="0"/>
              <a:t>Fish </a:t>
            </a:r>
            <a:r>
              <a:rPr lang="en-ZA" dirty="0"/>
              <a:t>and other aquatic life subsequently “suffocate” in the deoxygenated water. </a:t>
            </a:r>
            <a:endParaRPr lang="en-ZA" dirty="0" smtClean="0"/>
          </a:p>
          <a:p>
            <a:r>
              <a:rPr lang="en-ZA" dirty="0" smtClean="0"/>
              <a:t>When </a:t>
            </a:r>
            <a:r>
              <a:rPr lang="en-ZA" dirty="0"/>
              <a:t>there is no more oxygen, anaerobic organisms begin to multiply, producing methane, hydrogen sulphide and ammonia. </a:t>
            </a:r>
            <a:endParaRPr lang="en-ZA" dirty="0" smtClean="0"/>
          </a:p>
          <a:p>
            <a:r>
              <a:rPr lang="en-ZA" dirty="0" smtClean="0"/>
              <a:t>The </a:t>
            </a:r>
            <a:r>
              <a:rPr lang="en-ZA" dirty="0"/>
              <a:t>water stinks and tastes bitter. </a:t>
            </a:r>
            <a:endParaRPr lang="en-ZA" dirty="0" smtClean="0"/>
          </a:p>
          <a:p>
            <a:r>
              <a:rPr lang="en-ZA" dirty="0" smtClean="0"/>
              <a:t>Usually </a:t>
            </a:r>
            <a:r>
              <a:rPr lang="en-ZA" dirty="0"/>
              <a:t>insoluble metals become soluble, turning the water black. </a:t>
            </a:r>
            <a:endParaRPr lang="en-ZA" dirty="0" smtClean="0"/>
          </a:p>
          <a:p>
            <a:r>
              <a:rPr lang="en-ZA" dirty="0" smtClean="0"/>
              <a:t>The </a:t>
            </a:r>
            <a:r>
              <a:rPr lang="en-ZA" dirty="0"/>
              <a:t>sugar concentration in the water may only be in parts per million, but its effect on aquatic life is devastating.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56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 smtClean="0"/>
              <a:t>Sources of Pollution in a Factory</a:t>
            </a:r>
            <a:endParaRPr lang="en-ZA" sz="4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/>
          </a:bodyPr>
          <a:lstStyle/>
          <a:p>
            <a:r>
              <a:rPr lang="en-ZA" u="sng" dirty="0"/>
              <a:t>Running losses</a:t>
            </a:r>
            <a:r>
              <a:rPr lang="en-ZA" dirty="0"/>
              <a:t> occur continuously, to a greater or lesser extent. </a:t>
            </a:r>
            <a:endParaRPr lang="en-ZA" dirty="0" smtClean="0"/>
          </a:p>
          <a:p>
            <a:r>
              <a:rPr lang="en-ZA" dirty="0" smtClean="0"/>
              <a:t>Leaking </a:t>
            </a:r>
            <a:r>
              <a:rPr lang="en-ZA" dirty="0"/>
              <a:t>joints and overflowing tanks are common examples. </a:t>
            </a:r>
            <a:endParaRPr lang="en-ZA" dirty="0" smtClean="0"/>
          </a:p>
          <a:p>
            <a:r>
              <a:rPr lang="en-ZA" dirty="0" smtClean="0"/>
              <a:t>Careful </a:t>
            </a:r>
            <a:r>
              <a:rPr lang="en-ZA" dirty="0"/>
              <a:t>operation can all but eliminate running losses. </a:t>
            </a:r>
            <a:endParaRPr lang="en-ZA" dirty="0" smtClean="0"/>
          </a:p>
          <a:p>
            <a:r>
              <a:rPr lang="en-ZA" u="sng" dirty="0" smtClean="0"/>
              <a:t>Cleaning </a:t>
            </a:r>
            <a:r>
              <a:rPr lang="en-ZA" u="sng" dirty="0"/>
              <a:t>losses</a:t>
            </a:r>
            <a:r>
              <a:rPr lang="en-ZA" dirty="0"/>
              <a:t> occur only during cleaning operations. </a:t>
            </a:r>
            <a:endParaRPr lang="en-ZA" dirty="0" smtClean="0"/>
          </a:p>
          <a:p>
            <a:r>
              <a:rPr lang="en-ZA" dirty="0" smtClean="0"/>
              <a:t>Heater </a:t>
            </a:r>
            <a:r>
              <a:rPr lang="en-ZA" dirty="0"/>
              <a:t>and evaporator scale are examples of this.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94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 smtClean="0"/>
              <a:t>Running Losses</a:t>
            </a:r>
            <a:endParaRPr lang="en-ZA" sz="4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85000" lnSpcReduction="20000"/>
          </a:bodyPr>
          <a:lstStyle/>
          <a:p>
            <a:pPr lvl="0"/>
            <a:r>
              <a:rPr lang="en-ZA" dirty="0" smtClean="0"/>
              <a:t>Milling </a:t>
            </a:r>
            <a:r>
              <a:rPr lang="en-ZA" dirty="0"/>
              <a:t>and Diffusion. Gutters should collect spillages and return it to process. Leaks must be attended to.</a:t>
            </a:r>
            <a:endParaRPr lang="en-US" dirty="0"/>
          </a:p>
          <a:p>
            <a:pPr lvl="0"/>
            <a:r>
              <a:rPr lang="en-ZA" dirty="0"/>
              <a:t>Clarification: Filter cake spills can be carried away in floor washings and overload the effluent plant.</a:t>
            </a:r>
            <a:endParaRPr lang="en-US" dirty="0"/>
          </a:p>
          <a:p>
            <a:pPr lvl="0"/>
            <a:r>
              <a:rPr lang="en-ZA" dirty="0"/>
              <a:t>Evaporation and Pan Boiling: Entrainment can contaminate the cooling water system, which could overload the effluent plant if some cooling water is bled off to the effluent plant.</a:t>
            </a:r>
            <a:endParaRPr lang="en-US" dirty="0"/>
          </a:p>
          <a:p>
            <a:pPr lvl="0"/>
            <a:r>
              <a:rPr lang="en-ZA" dirty="0"/>
              <a:t>Centrifugation: Leakages and overflowing gutters can be a source of pollution.</a:t>
            </a:r>
            <a:endParaRPr lang="en-US" dirty="0"/>
          </a:p>
          <a:p>
            <a:pPr lvl="0"/>
            <a:r>
              <a:rPr lang="en-ZA" dirty="0"/>
              <a:t>Drying: Sugar dust may not be a serious pollution hazard, but does represent a loss of pol</a:t>
            </a:r>
            <a:r>
              <a:rPr lang="en-ZA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43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83F3D944B9D242BC2B2B737E9F12DD" ma:contentTypeVersion="0" ma:contentTypeDescription="Create a new document." ma:contentTypeScope="" ma:versionID="ed1326efab41682ffb28ddec2618079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53f2d8843fd2aa64b81f9e8c63a661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BE8B95-3E4E-4AA9-99E9-77B052E631D0}"/>
</file>

<file path=customXml/itemProps2.xml><?xml version="1.0" encoding="utf-8"?>
<ds:datastoreItem xmlns:ds="http://schemas.openxmlformats.org/officeDocument/2006/customXml" ds:itemID="{BB57D92B-9DDA-4C86-97D9-B2261A12036F}"/>
</file>

<file path=customXml/itemProps3.xml><?xml version="1.0" encoding="utf-8"?>
<ds:datastoreItem xmlns:ds="http://schemas.openxmlformats.org/officeDocument/2006/customXml" ds:itemID="{8194FE22-5C84-4D81-93C9-DA9F5797272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4460</TotalTime>
  <Words>1915</Words>
  <Application>Microsoft Office PowerPoint</Application>
  <PresentationFormat>On-screen Show (4:3)</PresentationFormat>
  <Paragraphs>128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Environmental Concepts</vt:lpstr>
      <vt:lpstr>Environmental Pollution</vt:lpstr>
      <vt:lpstr>Environmental Pollution (cont.)</vt:lpstr>
      <vt:lpstr>Environmental Pollution (cont.)</vt:lpstr>
      <vt:lpstr>Environmental Pollution (cont.)</vt:lpstr>
      <vt:lpstr>Pollution Specific to the Sugar Industry</vt:lpstr>
      <vt:lpstr>Sources of Pollution in a Factory</vt:lpstr>
      <vt:lpstr>Running Losses</vt:lpstr>
      <vt:lpstr>Running Losses (cont.)</vt:lpstr>
      <vt:lpstr>Cleaning Losses</vt:lpstr>
      <vt:lpstr>The General Standard for Water released from a Sugar Mill</vt:lpstr>
      <vt:lpstr>Waste Control</vt:lpstr>
      <vt:lpstr>Waste Management</vt:lpstr>
      <vt:lpstr>Waste Management (cont.)</vt:lpstr>
      <vt:lpstr>Air Pollution Effects</vt:lpstr>
      <vt:lpstr>Air Pollution Effects (cont.)</vt:lpstr>
      <vt:lpstr>Water Pollution Effects</vt:lpstr>
      <vt:lpstr>Green Production</vt:lpstr>
      <vt:lpstr>Green Production (cont.)</vt:lpstr>
      <vt:lpstr>Green Production (cont.)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Merida Roets</dc:creator>
  <cp:lastModifiedBy>User</cp:lastModifiedBy>
  <cp:revision>183</cp:revision>
  <dcterms:created xsi:type="dcterms:W3CDTF">2016-11-15T07:03:29Z</dcterms:created>
  <dcterms:modified xsi:type="dcterms:W3CDTF">2019-05-19T12:42:55Z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0x010100D883F3D944B9D242BC2B2B737E9F12DD</vt:lpwstr>
  </property>
</Properties>
</file>