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73" r:id="rId3"/>
    <p:sldId id="403" r:id="rId4"/>
    <p:sldId id="426" r:id="rId5"/>
    <p:sldId id="442" r:id="rId6"/>
    <p:sldId id="424" r:id="rId7"/>
    <p:sldId id="413" r:id="rId8"/>
    <p:sldId id="404" r:id="rId9"/>
    <p:sldId id="443" r:id="rId10"/>
    <p:sldId id="415" r:id="rId11"/>
    <p:sldId id="425" r:id="rId12"/>
    <p:sldId id="384" r:id="rId13"/>
    <p:sldId id="385" r:id="rId14"/>
    <p:sldId id="444" r:id="rId15"/>
    <p:sldId id="414" r:id="rId16"/>
    <p:sldId id="445" r:id="rId17"/>
    <p:sldId id="446" r:id="rId18"/>
    <p:sldId id="447" r:id="rId19"/>
    <p:sldId id="448" r:id="rId20"/>
    <p:sldId id="427" r:id="rId21"/>
    <p:sldId id="449" r:id="rId22"/>
    <p:sldId id="416" r:id="rId23"/>
    <p:sldId id="405" r:id="rId24"/>
    <p:sldId id="428" r:id="rId25"/>
    <p:sldId id="450" r:id="rId26"/>
    <p:sldId id="451" r:id="rId27"/>
    <p:sldId id="429" r:id="rId28"/>
    <p:sldId id="430" r:id="rId29"/>
    <p:sldId id="431" r:id="rId30"/>
    <p:sldId id="432" r:id="rId31"/>
    <p:sldId id="433" r:id="rId32"/>
    <p:sldId id="452" r:id="rId33"/>
    <p:sldId id="453" r:id="rId34"/>
    <p:sldId id="434" r:id="rId35"/>
    <p:sldId id="435" r:id="rId36"/>
    <p:sldId id="436" r:id="rId37"/>
    <p:sldId id="437" r:id="rId38"/>
    <p:sldId id="438" r:id="rId39"/>
    <p:sldId id="439" r:id="rId40"/>
    <p:sldId id="440" r:id="rId41"/>
    <p:sldId id="454" r:id="rId42"/>
    <p:sldId id="441" r:id="rId43"/>
    <p:sldId id="455" r:id="rId44"/>
    <p:sldId id="456" r:id="rId45"/>
    <p:sldId id="457" r:id="rId46"/>
    <p:sldId id="458" r:id="rId47"/>
    <p:sldId id="459" r:id="rId48"/>
    <p:sldId id="46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5" autoAdjust="0"/>
    <p:restoredTop sz="94582" autoAdjust="0"/>
  </p:normalViewPr>
  <p:slideViewPr>
    <p:cSldViewPr>
      <p:cViewPr>
        <p:scale>
          <a:sx n="66" d="100"/>
          <a:sy n="66" d="100"/>
        </p:scale>
        <p:origin x="-36"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5544616" cy="1754326"/>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600" b="1" dirty="0" smtClean="0">
                <a:solidFill>
                  <a:srgbClr val="C00000"/>
                </a:solidFill>
                <a:latin typeface="+mj-lt"/>
              </a:rPr>
              <a:t>NQF 5: OCCUPATIONAL CERTIFICATE: SUGAR PROCESSING CONTROLLER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5" y="5501695"/>
            <a:ext cx="2160240" cy="13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2019/05/19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2019/05/19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2019/05/19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2019/05/19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2019/05/19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2019/05/19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2996952"/>
            <a:ext cx="7056784" cy="2232248"/>
          </a:xfrm>
          <a:prstGeom prst="rect">
            <a:avLst/>
          </a:prstGeom>
          <a:solidFill>
            <a:schemeClr val="bg1">
              <a:lumMod val="85000"/>
            </a:schemeClr>
          </a:solidFill>
          <a:scene3d>
            <a:camera prst="orthographicFront"/>
            <a:lightRig rig="threePt" dir="t"/>
          </a:scene3d>
          <a:sp3d>
            <a:bevelT/>
          </a:sp3d>
        </p:spPr>
        <p:txBody>
          <a:bodyPr>
            <a:normAutofit fontScale="925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r>
              <a:rPr lang="en-US" sz="2800" dirty="0" smtClean="0">
                <a:solidFill>
                  <a:srgbClr val="C0504D">
                    <a:lumMod val="75000"/>
                  </a:srgbClr>
                </a:solidFill>
              </a:rPr>
              <a:t>KNOWLEDGE COMPONENT: MODULE 12: SAFETY, HEALTH, ENVIRONMENT, RISK AND QUALITY CONTROL (SHERQ): KNOWLEDGE TOPIC </a:t>
            </a:r>
            <a:r>
              <a:rPr lang="en-US" sz="2800" dirty="0">
                <a:solidFill>
                  <a:srgbClr val="C0504D">
                    <a:lumMod val="75000"/>
                  </a:srgbClr>
                </a:solidFill>
              </a:rPr>
              <a:t>6</a:t>
            </a:r>
            <a:r>
              <a:rPr lang="en-US" sz="2800" dirty="0" smtClean="0">
                <a:solidFill>
                  <a:srgbClr val="C0504D">
                    <a:lumMod val="75000"/>
                  </a:srgbClr>
                </a:solidFill>
              </a:rPr>
              <a:t>: RISK CONTROL AND SAFETY PRACTICES</a:t>
            </a:r>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Equipment and Mechanical Safety</a:t>
            </a:r>
            <a:endParaRPr lang="en-ZA" sz="44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lnSpcReduction="10000"/>
          </a:bodyPr>
          <a:lstStyle/>
          <a:p>
            <a:pPr marL="0" indent="0">
              <a:buNone/>
            </a:pPr>
            <a:r>
              <a:rPr lang="en-US" sz="2400" b="1" dirty="0" smtClean="0"/>
              <a:t>Non-Mechanical Hazards</a:t>
            </a:r>
          </a:p>
          <a:p>
            <a:r>
              <a:rPr lang="en-US" sz="2400" dirty="0"/>
              <a:t>Non-mechanical hazards associated with machinery and equipment can include </a:t>
            </a:r>
            <a:r>
              <a:rPr lang="en-US" sz="2400" b="1" dirty="0"/>
              <a:t>harmful emissions, contained fluids or gas under pressure, chemicals and chemical by-products, electricity and noise</a:t>
            </a:r>
            <a:r>
              <a:rPr lang="en-US" sz="2400" dirty="0"/>
              <a:t>, all of which can cause serious injury if not adequately controlled. </a:t>
            </a:r>
            <a:endParaRPr lang="en-US" sz="2400" dirty="0" smtClean="0"/>
          </a:p>
          <a:p>
            <a:r>
              <a:rPr lang="en-US" sz="2400" dirty="0" smtClean="0"/>
              <a:t>In </a:t>
            </a:r>
            <a:r>
              <a:rPr lang="en-US" sz="2400" dirty="0"/>
              <a:t>some cases, people exposed to these hazards may not show signs of injury or illness for years. </a:t>
            </a:r>
            <a:endParaRPr lang="en-US" sz="2400" dirty="0" smtClean="0"/>
          </a:p>
          <a:p>
            <a:r>
              <a:rPr lang="en-US" sz="2400" dirty="0" smtClean="0"/>
              <a:t>Where </a:t>
            </a:r>
            <a:r>
              <a:rPr lang="en-US" sz="2400" dirty="0"/>
              <a:t>people are at risk of injury due to harmful emissions from machinery and equipment, the emissions should be controlled at their source.</a:t>
            </a:r>
          </a:p>
          <a:p>
            <a:r>
              <a:rPr lang="en-US" sz="2400" dirty="0"/>
              <a:t>When assessing machinery and equipment for possible non-mechanical hazards, consider how machinery and equipment can affect the area (environment) around them.</a:t>
            </a:r>
          </a:p>
        </p:txBody>
      </p:sp>
    </p:spTree>
    <p:extLst>
      <p:ext uri="{BB962C8B-B14F-4D97-AF65-F5344CB8AC3E}">
        <p14:creationId xmlns:p14="http://schemas.microsoft.com/office/powerpoint/2010/main" val="1703020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smtClean="0"/>
              <a:t>Unsafe Conditions</a:t>
            </a:r>
            <a:endParaRPr lang="en-ZA" sz="5400" dirty="0"/>
          </a:p>
        </p:txBody>
      </p:sp>
      <p:sp>
        <p:nvSpPr>
          <p:cNvPr id="9" name="Content Placeholder 2"/>
          <p:cNvSpPr>
            <a:spLocks noGrp="1"/>
          </p:cNvSpPr>
          <p:nvPr>
            <p:ph idx="1"/>
          </p:nvPr>
        </p:nvSpPr>
        <p:spPr>
          <a:xfrm>
            <a:off x="457200" y="1600200"/>
            <a:ext cx="6419056" cy="4997152"/>
          </a:xfrm>
          <a:solidFill>
            <a:schemeClr val="bg1">
              <a:lumMod val="95000"/>
              <a:alpha val="75000"/>
            </a:schemeClr>
          </a:solidFill>
          <a:scene3d>
            <a:camera prst="orthographicFront"/>
            <a:lightRig rig="threePt" dir="t"/>
          </a:scene3d>
          <a:sp3d>
            <a:bevelT/>
          </a:sp3d>
        </p:spPr>
        <p:txBody>
          <a:bodyPr>
            <a:normAutofit fontScale="92500" lnSpcReduction="20000"/>
          </a:bodyPr>
          <a:lstStyle/>
          <a:p>
            <a:r>
              <a:rPr lang="en-ZA" sz="2400" dirty="0"/>
              <a:t>Faulty equipment such as </a:t>
            </a:r>
            <a:r>
              <a:rPr lang="en-ZA" sz="2400" b="1" dirty="0"/>
              <a:t>machines</a:t>
            </a:r>
            <a:r>
              <a:rPr lang="en-ZA" sz="2400" dirty="0"/>
              <a:t>, engines, pumps, vehicles, electrical apparatus and hand tools that could cause injury, and which in general, could have been corrected, create unsafe conditions. </a:t>
            </a:r>
            <a:endParaRPr lang="en-ZA" sz="2400" dirty="0" smtClean="0"/>
          </a:p>
          <a:p>
            <a:r>
              <a:rPr lang="en-ZA" sz="2400" dirty="0" smtClean="0"/>
              <a:t>Examples </a:t>
            </a:r>
            <a:r>
              <a:rPr lang="en-ZA" sz="2400" dirty="0"/>
              <a:t>of unsafe conditions include:</a:t>
            </a:r>
            <a:endParaRPr lang="en-US" sz="2400" dirty="0"/>
          </a:p>
          <a:p>
            <a:pPr lvl="1"/>
            <a:r>
              <a:rPr lang="en-ZA" sz="2000" dirty="0"/>
              <a:t>Machines with </a:t>
            </a:r>
            <a:r>
              <a:rPr lang="en-ZA" sz="2000" b="1" dirty="0"/>
              <a:t>unguarded</a:t>
            </a:r>
            <a:r>
              <a:rPr lang="en-ZA" sz="2000" dirty="0"/>
              <a:t> pulleys, gears or other dangerous moving parts.</a:t>
            </a:r>
            <a:endParaRPr lang="en-US" sz="2000" dirty="0"/>
          </a:p>
          <a:p>
            <a:pPr lvl="1"/>
            <a:r>
              <a:rPr lang="en-ZA" sz="2000" b="1" dirty="0"/>
              <a:t>Slippery</a:t>
            </a:r>
            <a:r>
              <a:rPr lang="en-ZA" sz="2000" dirty="0"/>
              <a:t> floors.</a:t>
            </a:r>
            <a:endParaRPr lang="en-US" sz="2000" dirty="0"/>
          </a:p>
          <a:p>
            <a:pPr lvl="1"/>
            <a:r>
              <a:rPr lang="en-ZA" sz="2000" b="1" dirty="0"/>
              <a:t>Sharp</a:t>
            </a:r>
            <a:r>
              <a:rPr lang="en-ZA" sz="2000" dirty="0"/>
              <a:t> objects.</a:t>
            </a:r>
            <a:endParaRPr lang="en-US" sz="2000" dirty="0"/>
          </a:p>
          <a:p>
            <a:pPr lvl="1"/>
            <a:r>
              <a:rPr lang="en-ZA" sz="2000" dirty="0"/>
              <a:t>Unsafe </a:t>
            </a:r>
            <a:r>
              <a:rPr lang="en-ZA" sz="2000" b="1" dirty="0"/>
              <a:t>storage</a:t>
            </a:r>
            <a:r>
              <a:rPr lang="en-ZA" sz="2000" dirty="0"/>
              <a:t>.</a:t>
            </a:r>
            <a:endParaRPr lang="en-US" sz="2000" dirty="0"/>
          </a:p>
          <a:p>
            <a:pPr lvl="1"/>
            <a:r>
              <a:rPr lang="en-ZA" sz="2000" dirty="0"/>
              <a:t>Poor </a:t>
            </a:r>
            <a:r>
              <a:rPr lang="en-ZA" sz="2000" b="1" dirty="0"/>
              <a:t>lighting</a:t>
            </a:r>
            <a:r>
              <a:rPr lang="en-ZA" sz="2000" dirty="0"/>
              <a:t>.</a:t>
            </a:r>
            <a:endParaRPr lang="en-US" sz="2000" dirty="0"/>
          </a:p>
          <a:p>
            <a:pPr lvl="1"/>
            <a:r>
              <a:rPr lang="en-ZA" sz="2000" dirty="0"/>
              <a:t>Improper </a:t>
            </a:r>
            <a:r>
              <a:rPr lang="en-ZA" sz="2000" b="1" dirty="0"/>
              <a:t>ventilation</a:t>
            </a:r>
            <a:r>
              <a:rPr lang="en-ZA" sz="2000" dirty="0"/>
              <a:t>.</a:t>
            </a:r>
            <a:endParaRPr lang="en-US" sz="2000" dirty="0"/>
          </a:p>
          <a:p>
            <a:pPr lvl="1"/>
            <a:r>
              <a:rPr lang="en-ZA" sz="2000" dirty="0"/>
              <a:t>Noise.</a:t>
            </a:r>
            <a:endParaRPr lang="en-US" sz="2000" dirty="0"/>
          </a:p>
          <a:p>
            <a:r>
              <a:rPr lang="en-ZA" sz="2400" dirty="0"/>
              <a:t>If you see any hazardous conditions whilst doing your job, be sure to report it to your supervisor who will see that it is made safe.</a:t>
            </a:r>
            <a:endParaRPr lang="en-US"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1772816"/>
            <a:ext cx="1224136" cy="4860583"/>
          </a:xfrm>
          <a:prstGeom prst="rect">
            <a:avLst/>
          </a:prstGeom>
          <a:noFill/>
          <a:ln>
            <a:noFill/>
          </a:ln>
        </p:spPr>
      </p:pic>
    </p:spTree>
    <p:extLst>
      <p:ext uri="{BB962C8B-B14F-4D97-AF65-F5344CB8AC3E}">
        <p14:creationId xmlns:p14="http://schemas.microsoft.com/office/powerpoint/2010/main" val="254492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smtClean="0"/>
              <a:t>Unsafe Acts</a:t>
            </a:r>
            <a:endParaRPr lang="en-ZA" sz="5400" dirty="0"/>
          </a:p>
        </p:txBody>
      </p:sp>
      <p:sp>
        <p:nvSpPr>
          <p:cNvPr id="5" name="Content Placeholder 2"/>
          <p:cNvSpPr>
            <a:spLocks noGrp="1"/>
          </p:cNvSpPr>
          <p:nvPr>
            <p:ph idx="1"/>
          </p:nvPr>
        </p:nvSpPr>
        <p:spPr>
          <a:xfrm>
            <a:off x="251520" y="1600200"/>
            <a:ext cx="6192688" cy="5069160"/>
          </a:xfrm>
          <a:solidFill>
            <a:schemeClr val="bg1">
              <a:lumMod val="95000"/>
              <a:alpha val="75000"/>
            </a:schemeClr>
          </a:solidFill>
          <a:scene3d>
            <a:camera prst="orthographicFront"/>
            <a:lightRig rig="threePt" dir="t"/>
          </a:scene3d>
          <a:sp3d>
            <a:bevelT/>
          </a:sp3d>
        </p:spPr>
        <p:txBody>
          <a:bodyPr>
            <a:normAutofit fontScale="70000" lnSpcReduction="20000"/>
          </a:bodyPr>
          <a:lstStyle/>
          <a:p>
            <a:r>
              <a:rPr lang="en-ZA" dirty="0"/>
              <a:t>An unsafe </a:t>
            </a:r>
            <a:r>
              <a:rPr lang="en-ZA" b="1" dirty="0"/>
              <a:t>act is that violation of a commonly accepted safety rule</a:t>
            </a:r>
            <a:r>
              <a:rPr lang="en-ZA" dirty="0"/>
              <a:t>, which is sure to cause an accident or incident.  Unsafe acts account for more than </a:t>
            </a:r>
            <a:r>
              <a:rPr lang="en-ZA" b="1" dirty="0"/>
              <a:t>80% of accidents and incidents</a:t>
            </a:r>
            <a:r>
              <a:rPr lang="en-ZA" dirty="0"/>
              <a:t>. </a:t>
            </a:r>
            <a:endParaRPr lang="en-ZA" dirty="0" smtClean="0"/>
          </a:p>
          <a:p>
            <a:r>
              <a:rPr lang="en-ZA" dirty="0" smtClean="0"/>
              <a:t>Examples </a:t>
            </a:r>
            <a:r>
              <a:rPr lang="en-ZA" dirty="0"/>
              <a:t>are:</a:t>
            </a:r>
            <a:endParaRPr lang="en-US" dirty="0"/>
          </a:p>
          <a:p>
            <a:pPr lvl="1"/>
            <a:r>
              <a:rPr lang="en-ZA" b="1" dirty="0"/>
              <a:t>Operating</a:t>
            </a:r>
            <a:r>
              <a:rPr lang="en-ZA" dirty="0"/>
              <a:t> vehicles, tools or equipment without the necessary permission.</a:t>
            </a:r>
            <a:endParaRPr lang="en-US" dirty="0"/>
          </a:p>
          <a:p>
            <a:pPr lvl="1"/>
            <a:r>
              <a:rPr lang="en-ZA" dirty="0"/>
              <a:t>Working at </a:t>
            </a:r>
            <a:r>
              <a:rPr lang="en-ZA" b="1" dirty="0"/>
              <a:t>unsafe speeds</a:t>
            </a:r>
            <a:r>
              <a:rPr lang="en-ZA" dirty="0"/>
              <a:t>.</a:t>
            </a:r>
            <a:endParaRPr lang="en-US" dirty="0"/>
          </a:p>
          <a:p>
            <a:pPr lvl="1"/>
            <a:r>
              <a:rPr lang="en-ZA" b="1" dirty="0"/>
              <a:t>Making</a:t>
            </a:r>
            <a:r>
              <a:rPr lang="en-ZA" dirty="0"/>
              <a:t> safety devices inoperative, or by </a:t>
            </a:r>
            <a:r>
              <a:rPr lang="en-ZA" b="1" dirty="0"/>
              <a:t>removing</a:t>
            </a:r>
            <a:r>
              <a:rPr lang="en-ZA" dirty="0"/>
              <a:t> machine </a:t>
            </a:r>
            <a:r>
              <a:rPr lang="en-ZA" b="1" dirty="0"/>
              <a:t>guards</a:t>
            </a:r>
            <a:r>
              <a:rPr lang="en-ZA" dirty="0"/>
              <a:t>.</a:t>
            </a:r>
            <a:endParaRPr lang="en-US" dirty="0"/>
          </a:p>
          <a:p>
            <a:pPr lvl="1"/>
            <a:r>
              <a:rPr lang="en-ZA" dirty="0"/>
              <a:t>Unsafe </a:t>
            </a:r>
            <a:r>
              <a:rPr lang="en-ZA" b="1" dirty="0"/>
              <a:t>loading</a:t>
            </a:r>
            <a:r>
              <a:rPr lang="en-ZA" dirty="0"/>
              <a:t> of vehicles.</a:t>
            </a:r>
            <a:endParaRPr lang="en-US" dirty="0"/>
          </a:p>
          <a:p>
            <a:pPr lvl="1"/>
            <a:r>
              <a:rPr lang="en-ZA" b="1" dirty="0"/>
              <a:t>Cleaning</a:t>
            </a:r>
            <a:r>
              <a:rPr lang="en-ZA" dirty="0"/>
              <a:t>, adjusting or oiling </a:t>
            </a:r>
            <a:r>
              <a:rPr lang="en-ZA" b="1" dirty="0"/>
              <a:t>moving machinery</a:t>
            </a:r>
            <a:r>
              <a:rPr lang="en-ZA" dirty="0"/>
              <a:t>.</a:t>
            </a:r>
            <a:endParaRPr lang="en-US" dirty="0"/>
          </a:p>
          <a:p>
            <a:pPr lvl="1"/>
            <a:r>
              <a:rPr lang="en-ZA" b="1" dirty="0"/>
              <a:t>Failing</a:t>
            </a:r>
            <a:r>
              <a:rPr lang="en-ZA" dirty="0"/>
              <a:t> to use </a:t>
            </a:r>
            <a:r>
              <a:rPr lang="en-ZA" b="1" dirty="0"/>
              <a:t>personal protective equipment</a:t>
            </a:r>
            <a:r>
              <a:rPr lang="en-ZA" dirty="0"/>
              <a:t> such as goggles, gloves, safety shoes, etc.</a:t>
            </a:r>
            <a:endParaRPr lang="en-US" dirty="0"/>
          </a:p>
          <a:p>
            <a:r>
              <a:rPr lang="en-ZA" dirty="0"/>
              <a:t>Most accidents </a:t>
            </a:r>
            <a:r>
              <a:rPr lang="en-ZA" b="1" dirty="0"/>
              <a:t>CAN </a:t>
            </a:r>
            <a:r>
              <a:rPr lang="en-ZA" dirty="0"/>
              <a:t>be prevented if everybody adheres to safety rules and takes care when the situation demands it.</a:t>
            </a:r>
            <a:endParaRPr lang="en-US" dirty="0"/>
          </a:p>
        </p:txBody>
      </p:sp>
      <p:pic>
        <p:nvPicPr>
          <p:cNvPr id="6" name="Picture 5" descr="..\SHE\Posters\Beneath Load.jpg"/>
          <p:cNvPicPr/>
          <p:nvPr/>
        </p:nvPicPr>
        <p:blipFill>
          <a:blip r:embed="rId2">
            <a:lum bright="6000" contrast="18000"/>
            <a:grayscl/>
            <a:extLst>
              <a:ext uri="{28A0092B-C50C-407E-A947-70E740481C1C}">
                <a14:useLocalDpi xmlns:a14="http://schemas.microsoft.com/office/drawing/2010/main" val="0"/>
              </a:ext>
            </a:extLst>
          </a:blip>
          <a:srcRect/>
          <a:stretch>
            <a:fillRect/>
          </a:stretch>
        </p:blipFill>
        <p:spPr bwMode="auto">
          <a:xfrm>
            <a:off x="6660232" y="2348880"/>
            <a:ext cx="2216150" cy="2896235"/>
          </a:xfrm>
          <a:prstGeom prst="rect">
            <a:avLst/>
          </a:prstGeom>
          <a:noFill/>
          <a:ln>
            <a:noFill/>
          </a:ln>
        </p:spPr>
      </p:pic>
    </p:spTree>
    <p:extLst>
      <p:ext uri="{BB962C8B-B14F-4D97-AF65-F5344CB8AC3E}">
        <p14:creationId xmlns:p14="http://schemas.microsoft.com/office/powerpoint/2010/main" val="2675567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Basic Electrical Safety</a:t>
            </a:r>
            <a:endParaRPr lang="en-ZA" sz="4800" dirty="0"/>
          </a:p>
        </p:txBody>
      </p:sp>
      <p:sp>
        <p:nvSpPr>
          <p:cNvPr id="5" name="Content Placeholder 2"/>
          <p:cNvSpPr>
            <a:spLocks noGrp="1"/>
          </p:cNvSpPr>
          <p:nvPr>
            <p:ph idx="1"/>
          </p:nvPr>
        </p:nvSpPr>
        <p:spPr>
          <a:xfrm>
            <a:off x="251520" y="1600200"/>
            <a:ext cx="6336704"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100" dirty="0"/>
              <a:t>The proper mixture of suspended sugar dust represents a potential explosive atmosphere that may result in a catastrophe. </a:t>
            </a:r>
            <a:endParaRPr lang="en-US" sz="2100" dirty="0" smtClean="0"/>
          </a:p>
          <a:p>
            <a:pPr>
              <a:spcBef>
                <a:spcPts val="0"/>
              </a:spcBef>
            </a:pPr>
            <a:r>
              <a:rPr lang="en-US" sz="2100" dirty="0" smtClean="0"/>
              <a:t>The </a:t>
            </a:r>
            <a:r>
              <a:rPr lang="en-US" sz="2100" dirty="0"/>
              <a:t>only missing ingredient is a source of ignition. </a:t>
            </a:r>
            <a:endParaRPr lang="en-US" sz="2100" dirty="0" smtClean="0"/>
          </a:p>
          <a:p>
            <a:pPr>
              <a:spcBef>
                <a:spcPts val="0"/>
              </a:spcBef>
            </a:pPr>
            <a:r>
              <a:rPr lang="en-US" sz="2100" dirty="0" smtClean="0"/>
              <a:t>Any </a:t>
            </a:r>
            <a:r>
              <a:rPr lang="en-US" sz="2100" dirty="0"/>
              <a:t>electrical equipment, that is improperly selected installed or maintained, can present that source of ignition. </a:t>
            </a:r>
            <a:endParaRPr lang="en-US" sz="2100" dirty="0" smtClean="0"/>
          </a:p>
          <a:p>
            <a:pPr>
              <a:spcBef>
                <a:spcPts val="0"/>
              </a:spcBef>
            </a:pPr>
            <a:r>
              <a:rPr lang="en-US" sz="2100" dirty="0" smtClean="0"/>
              <a:t>Only </a:t>
            </a:r>
            <a:r>
              <a:rPr lang="en-US" sz="2100" dirty="0"/>
              <a:t>electrical equipment that is specifically approved for use in atmospheres that may contain dust in explosive or ignitable mixtures should be used.</a:t>
            </a:r>
          </a:p>
          <a:p>
            <a:pPr>
              <a:spcBef>
                <a:spcPts val="0"/>
              </a:spcBef>
            </a:pPr>
            <a:r>
              <a:rPr lang="en-US" sz="2100" dirty="0"/>
              <a:t>Electricity follows the path of least resistance. </a:t>
            </a:r>
            <a:endParaRPr lang="en-US" sz="2100" dirty="0" smtClean="0"/>
          </a:p>
          <a:p>
            <a:pPr>
              <a:spcBef>
                <a:spcPts val="0"/>
              </a:spcBef>
            </a:pPr>
            <a:r>
              <a:rPr lang="en-US" sz="2100" dirty="0" smtClean="0"/>
              <a:t>The </a:t>
            </a:r>
            <a:r>
              <a:rPr lang="en-US" sz="2100" dirty="0"/>
              <a:t>human body offers little resistance to electricity. </a:t>
            </a:r>
            <a:endParaRPr lang="en-US" sz="2100" dirty="0" smtClean="0"/>
          </a:p>
          <a:p>
            <a:pPr>
              <a:spcBef>
                <a:spcPts val="0"/>
              </a:spcBef>
            </a:pPr>
            <a:r>
              <a:rPr lang="en-US" sz="2100" dirty="0" smtClean="0"/>
              <a:t>Electrical </a:t>
            </a:r>
            <a:r>
              <a:rPr lang="en-US" sz="2100" dirty="0"/>
              <a:t>injury, including electrocution, can result from contact with electricity. </a:t>
            </a:r>
            <a:endParaRPr lang="en-US" sz="2100" dirty="0" smtClean="0"/>
          </a:p>
        </p:txBody>
      </p:sp>
      <p:pic>
        <p:nvPicPr>
          <p:cNvPr id="7" name="Picture 6"/>
          <p:cNvPicPr/>
          <p:nvPr/>
        </p:nvPicPr>
        <p:blipFill>
          <a:blip r:embed="rId2">
            <a:lum contrast="12000"/>
            <a:grayscl/>
            <a:extLst>
              <a:ext uri="{28A0092B-C50C-407E-A947-70E740481C1C}">
                <a14:useLocalDpi xmlns:a14="http://schemas.microsoft.com/office/drawing/2010/main" val="0"/>
              </a:ext>
            </a:extLst>
          </a:blip>
          <a:srcRect/>
          <a:stretch>
            <a:fillRect/>
          </a:stretch>
        </p:blipFill>
        <p:spPr bwMode="auto">
          <a:xfrm>
            <a:off x="6588224" y="2780928"/>
            <a:ext cx="2273300" cy="2273300"/>
          </a:xfrm>
          <a:prstGeom prst="rect">
            <a:avLst/>
          </a:prstGeom>
          <a:noFill/>
          <a:ln>
            <a:noFill/>
          </a:ln>
        </p:spPr>
      </p:pic>
    </p:spTree>
    <p:extLst>
      <p:ext uri="{BB962C8B-B14F-4D97-AF65-F5344CB8AC3E}">
        <p14:creationId xmlns:p14="http://schemas.microsoft.com/office/powerpoint/2010/main" val="2462946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Basic Electrical Safety (cont.)</a:t>
            </a:r>
            <a:endParaRPr lang="en-ZA" sz="4800" dirty="0"/>
          </a:p>
        </p:txBody>
      </p:sp>
      <p:sp>
        <p:nvSpPr>
          <p:cNvPr id="5" name="Content Placeholder 2"/>
          <p:cNvSpPr>
            <a:spLocks noGrp="1"/>
          </p:cNvSpPr>
          <p:nvPr>
            <p:ph idx="1"/>
          </p:nvPr>
        </p:nvSpPr>
        <p:spPr>
          <a:xfrm>
            <a:off x="457200" y="1600200"/>
            <a:ext cx="6131024" cy="4853136"/>
          </a:xfrm>
          <a:solidFill>
            <a:schemeClr val="bg1">
              <a:lumMod val="95000"/>
              <a:alpha val="75000"/>
            </a:schemeClr>
          </a:solidFill>
          <a:scene3d>
            <a:camera prst="orthographicFront"/>
            <a:lightRig rig="threePt" dir="t"/>
          </a:scene3d>
          <a:sp3d>
            <a:bevelT/>
          </a:sp3d>
        </p:spPr>
        <p:txBody>
          <a:bodyPr>
            <a:normAutofit/>
          </a:bodyPr>
          <a:lstStyle/>
          <a:p>
            <a:r>
              <a:rPr lang="en-US" sz="2300" dirty="0"/>
              <a:t>Even low voltages can cause serious injury or death, depending on the amperage and the path that the current takes through the body. </a:t>
            </a:r>
          </a:p>
          <a:p>
            <a:r>
              <a:rPr lang="en-US" sz="2300" dirty="0" smtClean="0"/>
              <a:t>Electricity </a:t>
            </a:r>
            <a:r>
              <a:rPr lang="en-US" sz="2300" dirty="0"/>
              <a:t>must be respected. Since a variety of electrical equipment is present in sugar plants, only qualified, certified electricians should install and maintain electrical equipment. </a:t>
            </a:r>
            <a:endParaRPr lang="en-US" sz="2300" dirty="0" smtClean="0"/>
          </a:p>
          <a:p>
            <a:r>
              <a:rPr lang="en-US" sz="2300" dirty="0" smtClean="0"/>
              <a:t>Such </a:t>
            </a:r>
            <a:r>
              <a:rPr lang="en-US" sz="2300" dirty="0"/>
              <a:t>electrical equipment includes motors, controls, tools and lighting. </a:t>
            </a:r>
            <a:endParaRPr lang="en-US" sz="2300" dirty="0" smtClean="0"/>
          </a:p>
          <a:p>
            <a:r>
              <a:rPr lang="en-US" sz="2300" dirty="0" smtClean="0"/>
              <a:t>Employees </a:t>
            </a:r>
            <a:r>
              <a:rPr lang="en-US" sz="2300" dirty="0"/>
              <a:t>without proper training and supervision by a knowledgeable person should not attempt to perform any electrical work.</a:t>
            </a:r>
          </a:p>
        </p:txBody>
      </p:sp>
      <p:pic>
        <p:nvPicPr>
          <p:cNvPr id="7" name="Picture 6"/>
          <p:cNvPicPr/>
          <p:nvPr/>
        </p:nvPicPr>
        <p:blipFill>
          <a:blip r:embed="rId2">
            <a:lum contrast="12000"/>
            <a:grayscl/>
            <a:extLst>
              <a:ext uri="{28A0092B-C50C-407E-A947-70E740481C1C}">
                <a14:useLocalDpi xmlns:a14="http://schemas.microsoft.com/office/drawing/2010/main" val="0"/>
              </a:ext>
            </a:extLst>
          </a:blip>
          <a:srcRect/>
          <a:stretch>
            <a:fillRect/>
          </a:stretch>
        </p:blipFill>
        <p:spPr bwMode="auto">
          <a:xfrm>
            <a:off x="6588224" y="2780928"/>
            <a:ext cx="2273300" cy="2273300"/>
          </a:xfrm>
          <a:prstGeom prst="rect">
            <a:avLst/>
          </a:prstGeom>
          <a:noFill/>
          <a:ln>
            <a:noFill/>
          </a:ln>
        </p:spPr>
      </p:pic>
    </p:spTree>
    <p:extLst>
      <p:ext uri="{BB962C8B-B14F-4D97-AF65-F5344CB8AC3E}">
        <p14:creationId xmlns:p14="http://schemas.microsoft.com/office/powerpoint/2010/main" val="937082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a:t>Basic Electrical Safety (cont.)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b="1" dirty="0"/>
              <a:t>Employees should:</a:t>
            </a:r>
          </a:p>
          <a:p>
            <a:pPr lvl="0"/>
            <a:r>
              <a:rPr lang="en-US" dirty="0"/>
              <a:t>Report broken or defective electrical equipment to their employer immediately; for example, broken conduits, exposed electrical conductors, missing covers or bolts in controls, and improper electrical equipment.</a:t>
            </a:r>
          </a:p>
          <a:p>
            <a:pPr lvl="0"/>
            <a:r>
              <a:rPr lang="en-US" dirty="0"/>
              <a:t>Reset a circuit breaker only once; if it trips a second time, consult a qualified electrician to determine the cause of the overload</a:t>
            </a:r>
            <a:r>
              <a:rPr lang="en-US" dirty="0" smtClean="0"/>
              <a:t>.</a:t>
            </a:r>
            <a:endParaRPr lang="en-US" dirty="0"/>
          </a:p>
        </p:txBody>
      </p:sp>
    </p:spTree>
    <p:extLst>
      <p:ext uri="{BB962C8B-B14F-4D97-AF65-F5344CB8AC3E}">
        <p14:creationId xmlns:p14="http://schemas.microsoft.com/office/powerpoint/2010/main" val="3390436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a:t>Basic Electrical Safety (cont.)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b="1" dirty="0"/>
              <a:t>Employees should:</a:t>
            </a:r>
          </a:p>
          <a:p>
            <a:pPr lvl="0"/>
            <a:r>
              <a:rPr lang="en-US" dirty="0" smtClean="0"/>
              <a:t>Do </a:t>
            </a:r>
            <a:r>
              <a:rPr lang="en-US" dirty="0"/>
              <a:t>not bypass fuses; if a fuse blows, replace it with a fuse of the same (proper) size.</a:t>
            </a:r>
          </a:p>
          <a:p>
            <a:pPr lvl="0"/>
            <a:r>
              <a:rPr lang="en-US" dirty="0"/>
              <a:t>Do not use metal ladders around electrical equipment; use only nonconductive ladders, such as wood or fiberglass.</a:t>
            </a:r>
          </a:p>
          <a:p>
            <a:pPr lvl="0"/>
            <a:r>
              <a:rPr lang="en-US" dirty="0"/>
              <a:t>Ground all electrical equipment and systems properly</a:t>
            </a:r>
            <a:r>
              <a:rPr lang="en-US" dirty="0" smtClean="0"/>
              <a:t>.</a:t>
            </a:r>
            <a:endParaRPr lang="en-US" dirty="0"/>
          </a:p>
        </p:txBody>
      </p:sp>
    </p:spTree>
    <p:extLst>
      <p:ext uri="{BB962C8B-B14F-4D97-AF65-F5344CB8AC3E}">
        <p14:creationId xmlns:p14="http://schemas.microsoft.com/office/powerpoint/2010/main" val="1219874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a:t>Basic Electrical Safety (cont.)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b="1" dirty="0"/>
              <a:t>Employees should:</a:t>
            </a:r>
          </a:p>
          <a:p>
            <a:pPr lvl="0"/>
            <a:r>
              <a:rPr lang="en-US" dirty="0" smtClean="0"/>
              <a:t>Do </a:t>
            </a:r>
            <a:r>
              <a:rPr lang="en-US" dirty="0"/>
              <a:t>not run extension cords under rugs, across walkways, through walls, etc.</a:t>
            </a:r>
          </a:p>
          <a:p>
            <a:pPr lvl="0"/>
            <a:r>
              <a:rPr lang="en-US" dirty="0"/>
              <a:t>Use extension cords rated for the service required.</a:t>
            </a:r>
          </a:p>
          <a:p>
            <a:pPr lvl="0"/>
            <a:r>
              <a:rPr lang="en-US" dirty="0"/>
              <a:t>Extension cords should be inspected before use for nicks cuts or breaks in the insulation; the ground prong on the extension cord should never be removed</a:t>
            </a:r>
            <a:r>
              <a:rPr lang="en-US" dirty="0" smtClean="0"/>
              <a:t>.</a:t>
            </a:r>
            <a:endParaRPr lang="en-US" dirty="0"/>
          </a:p>
        </p:txBody>
      </p:sp>
    </p:spTree>
    <p:extLst>
      <p:ext uri="{BB962C8B-B14F-4D97-AF65-F5344CB8AC3E}">
        <p14:creationId xmlns:p14="http://schemas.microsoft.com/office/powerpoint/2010/main" val="3435471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a:t>Basic Electrical Safety (cont.)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b="1" dirty="0"/>
              <a:t>Employees should:</a:t>
            </a:r>
          </a:p>
          <a:p>
            <a:pPr lvl="0"/>
            <a:r>
              <a:rPr lang="en-US" dirty="0" smtClean="0"/>
              <a:t>Electrical </a:t>
            </a:r>
            <a:r>
              <a:rPr lang="en-US" dirty="0"/>
              <a:t>tools may provide a source of ignition and should not be used in ignitable or explosive atmospheres.</a:t>
            </a:r>
          </a:p>
          <a:p>
            <a:pPr lvl="0"/>
            <a:r>
              <a:rPr lang="en-US" dirty="0"/>
              <a:t>Electrical tools should be inspected before use for cracks in the housing or cord. Double-insulated electrical tools are preferred.</a:t>
            </a:r>
          </a:p>
          <a:p>
            <a:pPr lvl="0"/>
            <a:r>
              <a:rPr lang="en-US" dirty="0"/>
              <a:t>If you are wet or standing in water, never touch any electrical equipment</a:t>
            </a:r>
            <a:r>
              <a:rPr lang="en-US" dirty="0" smtClean="0"/>
              <a:t>.</a:t>
            </a:r>
            <a:endParaRPr lang="en-US" dirty="0"/>
          </a:p>
        </p:txBody>
      </p:sp>
    </p:spTree>
    <p:extLst>
      <p:ext uri="{BB962C8B-B14F-4D97-AF65-F5344CB8AC3E}">
        <p14:creationId xmlns:p14="http://schemas.microsoft.com/office/powerpoint/2010/main" val="2461411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a:t>Basic Electrical Safety (cont.)</a:t>
            </a:r>
            <a:endParaRPr lang="en-ZA" sz="4800" dirty="0"/>
          </a:p>
        </p:txBody>
      </p:sp>
      <p:sp>
        <p:nvSpPr>
          <p:cNvPr id="5"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US" b="1" dirty="0"/>
              <a:t>Employees should:</a:t>
            </a:r>
          </a:p>
          <a:p>
            <a:pPr lvl="0">
              <a:spcBef>
                <a:spcPts val="0"/>
              </a:spcBef>
            </a:pPr>
            <a:r>
              <a:rPr lang="en-US" dirty="0" smtClean="0"/>
              <a:t>Do </a:t>
            </a:r>
            <a:r>
              <a:rPr lang="en-US" dirty="0"/>
              <a:t>not overload electrical circuits.</a:t>
            </a:r>
          </a:p>
          <a:p>
            <a:pPr lvl="0">
              <a:spcBef>
                <a:spcPts val="0"/>
              </a:spcBef>
            </a:pPr>
            <a:r>
              <a:rPr lang="en-US" dirty="0"/>
              <a:t>Stay away from power lines. Pay particular attention to moving equipment that may contact these lines. Remember that these lines are not insulated and current may arc to equipment that comes in close proximity to them.</a:t>
            </a:r>
          </a:p>
          <a:p>
            <a:pPr>
              <a:spcBef>
                <a:spcPts val="0"/>
              </a:spcBef>
            </a:pPr>
            <a:r>
              <a:rPr lang="en-US" dirty="0"/>
              <a:t>Label electrical circuits and fuses to indicate the equipment they control.</a:t>
            </a:r>
            <a:endParaRPr lang="en-US" sz="3200" dirty="0" smtClean="0"/>
          </a:p>
        </p:txBody>
      </p:sp>
    </p:spTree>
    <p:extLst>
      <p:ext uri="{BB962C8B-B14F-4D97-AF65-F5344CB8AC3E}">
        <p14:creationId xmlns:p14="http://schemas.microsoft.com/office/powerpoint/2010/main" val="2215850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Risk</a:t>
            </a:r>
            <a:r>
              <a:rPr lang="en-ZA" sz="4800" dirty="0" smtClean="0"/>
              <a:t> Control</a:t>
            </a:r>
            <a:endParaRPr lang="en-ZA" sz="4800" dirty="0"/>
          </a:p>
        </p:txBody>
      </p:sp>
      <p:pic>
        <p:nvPicPr>
          <p:cNvPr id="7" name="Picture 6" descr="http://www.store-safe.com/ProductImages/Safety%20Signs/Hazard%20Warning%20Signs/PW26.jpg"/>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772816"/>
            <a:ext cx="4248471" cy="4896544"/>
          </a:xfrm>
          <a:prstGeom prst="rect">
            <a:avLst/>
          </a:prstGeom>
          <a:noFill/>
          <a:ln>
            <a:noFill/>
          </a:ln>
        </p:spPr>
      </p:pic>
    </p:spTree>
    <p:extLst>
      <p:ext uri="{BB962C8B-B14F-4D97-AF65-F5344CB8AC3E}">
        <p14:creationId xmlns:p14="http://schemas.microsoft.com/office/powerpoint/2010/main" val="3970076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Emergency Response</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Autofit/>
          </a:bodyPr>
          <a:lstStyle/>
          <a:p>
            <a:r>
              <a:rPr lang="en-US" sz="3000" dirty="0"/>
              <a:t>The purpose of an emergency plan is to prepare employees for anticipated emergencies, both natural and man‐made. </a:t>
            </a:r>
            <a:endParaRPr lang="en-US" sz="3000" dirty="0" smtClean="0"/>
          </a:p>
          <a:p>
            <a:r>
              <a:rPr lang="en-US" sz="3000" dirty="0" smtClean="0"/>
              <a:t>Natural </a:t>
            </a:r>
            <a:r>
              <a:rPr lang="en-US" sz="3000" dirty="0"/>
              <a:t>disasters include: Fire, Flood, Storm, Earthquake, Tornado, Hurricane, Loss of Power or Water, and Gas Leaks. </a:t>
            </a:r>
            <a:endParaRPr lang="en-US" sz="3000" dirty="0" smtClean="0"/>
          </a:p>
          <a:p>
            <a:r>
              <a:rPr lang="en-US" sz="3000" dirty="0" smtClean="0"/>
              <a:t>The </a:t>
            </a:r>
            <a:r>
              <a:rPr lang="en-US" sz="3000" dirty="0"/>
              <a:t>emergency plan should address both preparation and mitigation strategies as well as the response during a disaster and the recovery process after the disaster has passed. </a:t>
            </a:r>
          </a:p>
        </p:txBody>
      </p:sp>
    </p:spTree>
    <p:extLst>
      <p:ext uri="{BB962C8B-B14F-4D97-AF65-F5344CB8AC3E}">
        <p14:creationId xmlns:p14="http://schemas.microsoft.com/office/powerpoint/2010/main" val="2772447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Emergency Response (cont.)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Autofit/>
          </a:bodyPr>
          <a:lstStyle/>
          <a:p>
            <a:r>
              <a:rPr lang="en-US" sz="2600" dirty="0" smtClean="0"/>
              <a:t>Man‐made </a:t>
            </a:r>
            <a:r>
              <a:rPr lang="en-US" sz="2600" dirty="0"/>
              <a:t>disasters are hazards resulting from human intent, negligence, error, or the failure of a man‐made system. </a:t>
            </a:r>
            <a:endParaRPr lang="en-US" sz="2600" dirty="0" smtClean="0"/>
          </a:p>
          <a:p>
            <a:r>
              <a:rPr lang="en-US" sz="2600" dirty="0" smtClean="0"/>
              <a:t>Examples </a:t>
            </a:r>
            <a:r>
              <a:rPr lang="en-US" sz="2600" dirty="0"/>
              <a:t>include disasters from violent or criminal acts (active shooter, terrorist attacks) and chemical spills. </a:t>
            </a:r>
            <a:endParaRPr lang="en-US" sz="2600" dirty="0" smtClean="0"/>
          </a:p>
          <a:p>
            <a:r>
              <a:rPr lang="en-US" sz="2600" dirty="0" smtClean="0"/>
              <a:t>The </a:t>
            </a:r>
            <a:r>
              <a:rPr lang="en-US" sz="2600" dirty="0"/>
              <a:t>emergency plan should address only the most relevant threats to a property. </a:t>
            </a:r>
            <a:endParaRPr lang="en-US" sz="2600" dirty="0" smtClean="0"/>
          </a:p>
          <a:p>
            <a:r>
              <a:rPr lang="en-US" sz="2600" dirty="0" smtClean="0"/>
              <a:t>It </a:t>
            </a:r>
            <a:r>
              <a:rPr lang="en-US" sz="2600" dirty="0"/>
              <a:t>is highly recommended that all emergency plans are reviewed and vetted by local emergency service agencies, including those located on‐campus.</a:t>
            </a:r>
          </a:p>
        </p:txBody>
      </p:sp>
    </p:spTree>
    <p:extLst>
      <p:ext uri="{BB962C8B-B14F-4D97-AF65-F5344CB8AC3E}">
        <p14:creationId xmlns:p14="http://schemas.microsoft.com/office/powerpoint/2010/main" val="918710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Supplies and Resources Checklist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Autofit/>
          </a:bodyPr>
          <a:lstStyle/>
          <a:p>
            <a:r>
              <a:rPr lang="en-US" sz="2400" dirty="0"/>
              <a:t>An emergency plan should contain lists and contact details of the resources that need to be called on in an emergency. </a:t>
            </a:r>
            <a:endParaRPr lang="en-US" sz="2400" dirty="0" smtClean="0"/>
          </a:p>
          <a:p>
            <a:r>
              <a:rPr lang="en-US" sz="2400" dirty="0" smtClean="0"/>
              <a:t>Such </a:t>
            </a:r>
            <a:r>
              <a:rPr lang="en-US" sz="2400" dirty="0"/>
              <a:t>lists can include:</a:t>
            </a:r>
          </a:p>
          <a:p>
            <a:pPr lvl="1"/>
            <a:r>
              <a:rPr lang="en-US" sz="2400" dirty="0"/>
              <a:t>Emergency services (Fire brigade, Police, Ambulance service, etc.)</a:t>
            </a:r>
          </a:p>
          <a:p>
            <a:pPr lvl="1"/>
            <a:r>
              <a:rPr lang="en-US" sz="2400" dirty="0"/>
              <a:t>List of supply sources and contacts (e.g. Maintenance contractors, building contractors etc.)</a:t>
            </a:r>
          </a:p>
          <a:p>
            <a:pPr lvl="1"/>
            <a:r>
              <a:rPr lang="en-US" sz="2400" dirty="0"/>
              <a:t>List of volunteer organizations active in disaster recovery</a:t>
            </a:r>
          </a:p>
          <a:p>
            <a:pPr lvl="1"/>
            <a:r>
              <a:rPr lang="en-US" sz="2400" dirty="0"/>
              <a:t>List of staff with specialized training (e.g. First AID, CPR, AED)</a:t>
            </a:r>
          </a:p>
        </p:txBody>
      </p:sp>
    </p:spTree>
    <p:extLst>
      <p:ext uri="{BB962C8B-B14F-4D97-AF65-F5344CB8AC3E}">
        <p14:creationId xmlns:p14="http://schemas.microsoft.com/office/powerpoint/2010/main" val="3249288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Buildings and Systems Checklist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fontScale="70000" lnSpcReduction="20000"/>
          </a:bodyPr>
          <a:lstStyle/>
          <a:p>
            <a:pPr marL="0" indent="0">
              <a:buNone/>
            </a:pPr>
            <a:r>
              <a:rPr lang="en-US" dirty="0" smtClean="0"/>
              <a:t>Every </a:t>
            </a:r>
            <a:r>
              <a:rPr lang="en-US" dirty="0"/>
              <a:t>area of the plant needs to have:</a:t>
            </a:r>
          </a:p>
          <a:p>
            <a:pPr lvl="0"/>
            <a:r>
              <a:rPr lang="en-US" b="1" dirty="0"/>
              <a:t>Fire sprinkler systems with…</a:t>
            </a:r>
            <a:endParaRPr lang="en-US" dirty="0"/>
          </a:p>
          <a:p>
            <a:pPr lvl="1"/>
            <a:r>
              <a:rPr lang="en-US" dirty="0"/>
              <a:t>Shutoff valves chained or locked open</a:t>
            </a:r>
          </a:p>
          <a:p>
            <a:pPr lvl="1"/>
            <a:r>
              <a:rPr lang="en-US" dirty="0"/>
              <a:t>Regular tests of inspector drains, fire pumps</a:t>
            </a:r>
          </a:p>
          <a:p>
            <a:pPr lvl="0"/>
            <a:r>
              <a:rPr lang="en-US" b="1" dirty="0"/>
              <a:t>Perimeter, entry security systems and locks</a:t>
            </a:r>
            <a:endParaRPr lang="en-US" dirty="0"/>
          </a:p>
          <a:p>
            <a:pPr lvl="1"/>
            <a:r>
              <a:rPr lang="en-US" dirty="0"/>
              <a:t>Protect against unauthorized entry to mechanical, electrical, sprinkler, generator rooms, fuel storage, chemical storage and other critical areas.</a:t>
            </a:r>
          </a:p>
          <a:p>
            <a:pPr lvl="0"/>
            <a:r>
              <a:rPr lang="en-US" b="1" dirty="0"/>
              <a:t>Fire alarm systems</a:t>
            </a:r>
            <a:endParaRPr lang="en-US" dirty="0"/>
          </a:p>
          <a:p>
            <a:pPr lvl="1"/>
            <a:r>
              <a:rPr lang="en-US" dirty="0"/>
              <a:t>Regularly tested</a:t>
            </a:r>
          </a:p>
          <a:p>
            <a:pPr lvl="1"/>
            <a:r>
              <a:rPr lang="en-US" dirty="0"/>
              <a:t>Off‐site monitored</a:t>
            </a:r>
          </a:p>
          <a:p>
            <a:pPr lvl="1"/>
            <a:r>
              <a:rPr lang="en-US" dirty="0"/>
              <a:t>Trouble signals and false alarms promptly corrected</a:t>
            </a:r>
          </a:p>
          <a:p>
            <a:pPr lvl="1"/>
            <a:r>
              <a:rPr lang="en-US" dirty="0"/>
              <a:t>If your fire alarm system communicates by a radio or other wireless signal, verify that the system communicates at 3G or 4G – 2G communication is being phased out by the wireless communication industry.</a:t>
            </a:r>
            <a:endParaRPr lang="en-US" dirty="0"/>
          </a:p>
        </p:txBody>
      </p:sp>
    </p:spTree>
    <p:extLst>
      <p:ext uri="{BB962C8B-B14F-4D97-AF65-F5344CB8AC3E}">
        <p14:creationId xmlns:p14="http://schemas.microsoft.com/office/powerpoint/2010/main" val="1659084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Communications Checklist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fontScale="85000" lnSpcReduction="20000"/>
          </a:bodyPr>
          <a:lstStyle/>
          <a:p>
            <a:pPr lvl="0"/>
            <a:r>
              <a:rPr lang="en-US" dirty="0"/>
              <a:t>Consider installing communication boxes at areas of refuge that link the property directly to emergency services.</a:t>
            </a:r>
          </a:p>
          <a:p>
            <a:pPr lvl="0"/>
            <a:r>
              <a:rPr lang="en-US" dirty="0"/>
              <a:t>Annually test emergency lines to verify that they work and that emergency services have the correct location of the call.</a:t>
            </a:r>
          </a:p>
          <a:p>
            <a:pPr lvl="0"/>
            <a:r>
              <a:rPr lang="en-US" dirty="0"/>
              <a:t>Install a mass notification system (e.g. mass e‐mail or text message systems) that provides a timely means to notify all people in all the buildings of threats and give instructions as to responses.</a:t>
            </a:r>
          </a:p>
          <a:p>
            <a:pPr lvl="0"/>
            <a:r>
              <a:rPr lang="en-US" dirty="0"/>
              <a:t>Provide backup electric power (e.g., uninterruptible power supplies, backup generators) to run communications systems</a:t>
            </a:r>
            <a:r>
              <a:rPr lang="en-US" dirty="0" smtClean="0"/>
              <a:t>.</a:t>
            </a:r>
            <a:endParaRPr lang="en-US" dirty="0"/>
          </a:p>
        </p:txBody>
      </p:sp>
    </p:spTree>
    <p:extLst>
      <p:ext uri="{BB962C8B-B14F-4D97-AF65-F5344CB8AC3E}">
        <p14:creationId xmlns:p14="http://schemas.microsoft.com/office/powerpoint/2010/main" val="3498618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Communications Checklist (cont.)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fontScale="70000" lnSpcReduction="20000"/>
          </a:bodyPr>
          <a:lstStyle/>
          <a:p>
            <a:pPr lvl="0"/>
            <a:r>
              <a:rPr lang="en-US" dirty="0" smtClean="0"/>
              <a:t>Consider </a:t>
            </a:r>
            <a:r>
              <a:rPr lang="en-US" dirty="0"/>
              <a:t>installation of a special panic alarm system in sensitive or critical areas.</a:t>
            </a:r>
          </a:p>
          <a:p>
            <a:pPr lvl="0"/>
            <a:r>
              <a:rPr lang="en-US" dirty="0"/>
              <a:t>Test systems regularly and train employees in the use of the various communications systems.</a:t>
            </a:r>
          </a:p>
          <a:p>
            <a:pPr lvl="0"/>
            <a:r>
              <a:rPr lang="en-US" dirty="0"/>
              <a:t>Have emergency communication equipment (e.g. special cell phones, emergency radios) available for use in the event that all primary communication channels are unavailable.</a:t>
            </a:r>
          </a:p>
          <a:p>
            <a:pPr lvl="0"/>
            <a:r>
              <a:rPr lang="en-US" dirty="0"/>
              <a:t>Train employees not to discuss sensitive information over communication channels that are not secure (e.g. cell phones).</a:t>
            </a:r>
          </a:p>
          <a:p>
            <a:pPr lvl="0"/>
            <a:r>
              <a:rPr lang="en-US" dirty="0"/>
              <a:t>Designate who is to contact whom within the building and with outside organizations.</a:t>
            </a:r>
          </a:p>
          <a:p>
            <a:pPr lvl="0"/>
            <a:r>
              <a:rPr lang="en-US" dirty="0"/>
              <a:t>Provide a contact list to all who might need it and keep the list up‐to‐date. Regularly test the notification protocol through drills and exercises</a:t>
            </a:r>
            <a:r>
              <a:rPr lang="en-US" dirty="0" smtClean="0"/>
              <a:t>.</a:t>
            </a:r>
            <a:endParaRPr lang="en-US" dirty="0"/>
          </a:p>
        </p:txBody>
      </p:sp>
    </p:spTree>
    <p:extLst>
      <p:ext uri="{BB962C8B-B14F-4D97-AF65-F5344CB8AC3E}">
        <p14:creationId xmlns:p14="http://schemas.microsoft.com/office/powerpoint/2010/main" val="3125074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Communications Checklist (cont.)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fontScale="70000" lnSpcReduction="20000"/>
          </a:bodyPr>
          <a:lstStyle/>
          <a:p>
            <a:pPr lvl="0"/>
            <a:r>
              <a:rPr lang="en-US" dirty="0" smtClean="0"/>
              <a:t>Develop </a:t>
            </a:r>
            <a:r>
              <a:rPr lang="en-US" dirty="0"/>
              <a:t>a system to account for staff, occupants, tenants and contractors. Ensure that the information can be accessed offsite in the event of an emergency.</a:t>
            </a:r>
          </a:p>
          <a:p>
            <a:pPr lvl="0"/>
            <a:r>
              <a:rPr lang="en-US" dirty="0"/>
              <a:t>Provide occupants with information on how to report suspicious people or activities.</a:t>
            </a:r>
          </a:p>
          <a:p>
            <a:pPr lvl="0"/>
            <a:r>
              <a:rPr lang="en-US" dirty="0"/>
              <a:t>Develop a process for communicating to employees and occupants the current security situation and reminding them of steps that should be taken in the event of an incident.</a:t>
            </a:r>
          </a:p>
          <a:p>
            <a:pPr lvl="0"/>
            <a:r>
              <a:rPr lang="en-US" dirty="0"/>
              <a:t>Consider a contact information checklist to include owners, staff, tenants, law enforcement, other government agencies, hospitals, insurance providers, neighbors and emergency service contractors. For emergency service contact information checklists, include vendors in charge of electrical, Information Technology, elevators, generators, heating, air conditioning, plumbing, sewage, restoration companies, etc</a:t>
            </a:r>
            <a:r>
              <a:rPr lang="en-US" dirty="0" smtClean="0"/>
              <a:t>.</a:t>
            </a:r>
            <a:endParaRPr lang="en-US" dirty="0"/>
          </a:p>
        </p:txBody>
      </p:sp>
    </p:spTree>
    <p:extLst>
      <p:ext uri="{BB962C8B-B14F-4D97-AF65-F5344CB8AC3E}">
        <p14:creationId xmlns:p14="http://schemas.microsoft.com/office/powerpoint/2010/main" val="3575362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Emergency Supplies Checklist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fontScale="77500" lnSpcReduction="20000"/>
          </a:bodyPr>
          <a:lstStyle/>
          <a:p>
            <a:pPr lvl="0"/>
            <a:r>
              <a:rPr lang="en-US" dirty="0" smtClean="0"/>
              <a:t>Water</a:t>
            </a:r>
            <a:r>
              <a:rPr lang="en-US" dirty="0"/>
              <a:t>.</a:t>
            </a:r>
          </a:p>
          <a:p>
            <a:pPr lvl="0"/>
            <a:r>
              <a:rPr lang="en-US" dirty="0"/>
              <a:t>Battery‐powered radio and extra batteries</a:t>
            </a:r>
          </a:p>
          <a:p>
            <a:pPr lvl="0"/>
            <a:r>
              <a:rPr lang="en-US" dirty="0"/>
              <a:t>Solar powered cell phone battery charger.</a:t>
            </a:r>
          </a:p>
          <a:p>
            <a:pPr lvl="0"/>
            <a:r>
              <a:rPr lang="en-US" dirty="0"/>
              <a:t>Flashlight and extra batteries</a:t>
            </a:r>
          </a:p>
          <a:p>
            <a:pPr lvl="0"/>
            <a:r>
              <a:rPr lang="en-US" dirty="0"/>
              <a:t>First Aid kit</a:t>
            </a:r>
          </a:p>
          <a:p>
            <a:pPr lvl="0"/>
            <a:r>
              <a:rPr lang="en-US" dirty="0"/>
              <a:t>Whistle to signal for help</a:t>
            </a:r>
          </a:p>
          <a:p>
            <a:pPr lvl="0"/>
            <a:r>
              <a:rPr lang="en-US" dirty="0"/>
              <a:t>Dust or filter masks, readily available in hardware stores, which are rated based on how small a particle they filter</a:t>
            </a:r>
          </a:p>
          <a:p>
            <a:pPr lvl="0"/>
            <a:r>
              <a:rPr lang="en-US" dirty="0"/>
              <a:t>Moist </a:t>
            </a:r>
            <a:r>
              <a:rPr lang="en-US" dirty="0" err="1"/>
              <a:t>towelettes</a:t>
            </a:r>
            <a:r>
              <a:rPr lang="en-US" dirty="0"/>
              <a:t> for sanitation</a:t>
            </a:r>
          </a:p>
          <a:p>
            <a:pPr lvl="0"/>
            <a:r>
              <a:rPr lang="en-US" dirty="0"/>
              <a:t>Wrench or pliers to turn off utilities</a:t>
            </a:r>
          </a:p>
          <a:p>
            <a:pPr lvl="0"/>
            <a:r>
              <a:rPr lang="en-US" dirty="0"/>
              <a:t>Plastic sheeting and duct tape to “seal the room”</a:t>
            </a:r>
          </a:p>
          <a:p>
            <a:pPr lvl="0"/>
            <a:r>
              <a:rPr lang="en-US" dirty="0"/>
              <a:t>Garbage bags and plastic ties for personal sanitation</a:t>
            </a:r>
          </a:p>
        </p:txBody>
      </p:sp>
    </p:spTree>
    <p:extLst>
      <p:ext uri="{BB962C8B-B14F-4D97-AF65-F5344CB8AC3E}">
        <p14:creationId xmlns:p14="http://schemas.microsoft.com/office/powerpoint/2010/main" val="2532885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General Preparedness Checklist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fontScale="92500" lnSpcReduction="20000"/>
          </a:bodyPr>
          <a:lstStyle/>
          <a:p>
            <a:pPr lvl="0"/>
            <a:r>
              <a:rPr lang="en-US" dirty="0"/>
              <a:t>Establish a relationship with the local emergency authorities.</a:t>
            </a:r>
          </a:p>
          <a:p>
            <a:pPr lvl="0"/>
            <a:r>
              <a:rPr lang="en-US" dirty="0"/>
              <a:t>Locate the latest building plans, including Site, Architectural, Structural, Mechanical (HVAC and Plumbing), Electrical and major Improvements. </a:t>
            </a:r>
            <a:endParaRPr lang="en-US" dirty="0" smtClean="0"/>
          </a:p>
          <a:p>
            <a:pPr lvl="0"/>
            <a:r>
              <a:rPr lang="en-US" dirty="0" smtClean="0"/>
              <a:t>Store </a:t>
            </a:r>
            <a:r>
              <a:rPr lang="en-US" dirty="0"/>
              <a:t>multiple copies of digital plans both on site and off site. </a:t>
            </a:r>
            <a:endParaRPr lang="en-US" dirty="0" smtClean="0"/>
          </a:p>
          <a:p>
            <a:pPr lvl="0"/>
            <a:r>
              <a:rPr lang="en-US" dirty="0" smtClean="0"/>
              <a:t>Consider </a:t>
            </a:r>
            <a:r>
              <a:rPr lang="en-US" dirty="0"/>
              <a:t>“cloud” storage so that plans can be accessed from anywhere in case of local inaccessibility. </a:t>
            </a:r>
            <a:endParaRPr lang="en-US" dirty="0" smtClean="0"/>
          </a:p>
          <a:p>
            <a:pPr lvl="0"/>
            <a:r>
              <a:rPr lang="en-US" dirty="0" smtClean="0"/>
              <a:t>Plans </a:t>
            </a:r>
            <a:r>
              <a:rPr lang="en-US" dirty="0"/>
              <a:t>will be essential for recovery activities.</a:t>
            </a:r>
          </a:p>
        </p:txBody>
      </p:sp>
    </p:spTree>
    <p:extLst>
      <p:ext uri="{BB962C8B-B14F-4D97-AF65-F5344CB8AC3E}">
        <p14:creationId xmlns:p14="http://schemas.microsoft.com/office/powerpoint/2010/main" val="2384976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200" dirty="0" smtClean="0"/>
              <a:t>Power Outage Preparation Checklist</a:t>
            </a:r>
            <a:endParaRPr lang="en-ZA" sz="42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fontScale="85000" lnSpcReduction="20000"/>
          </a:bodyPr>
          <a:lstStyle/>
          <a:p>
            <a:pPr lvl="0"/>
            <a:r>
              <a:rPr lang="en-US" dirty="0"/>
              <a:t>If there is a history of outages, contact your electric service distribution utility and schedule a meeting with their customer relations representative to discuss the needs of your facility and what can be done to upgrade reliability.</a:t>
            </a:r>
          </a:p>
          <a:p>
            <a:pPr lvl="0"/>
            <a:r>
              <a:rPr lang="en-US" dirty="0"/>
              <a:t>Determine the critical loads in the building and investigate connecting them to existing emergency generators or consider installing a new one. </a:t>
            </a:r>
            <a:endParaRPr lang="en-US" dirty="0" smtClean="0"/>
          </a:p>
          <a:p>
            <a:pPr lvl="0"/>
            <a:r>
              <a:rPr lang="en-US" dirty="0" smtClean="0"/>
              <a:t>In </a:t>
            </a:r>
            <a:r>
              <a:rPr lang="en-US" dirty="0"/>
              <a:t>addition to code required items and egress lighting, consider lights and receptacles in critical areas such as electric rooms, emergency operations posts, and management office; sewage lift pumps (if any); and one elevator per bank.</a:t>
            </a:r>
          </a:p>
        </p:txBody>
      </p:sp>
    </p:spTree>
    <p:extLst>
      <p:ext uri="{BB962C8B-B14F-4D97-AF65-F5344CB8AC3E}">
        <p14:creationId xmlns:p14="http://schemas.microsoft.com/office/powerpoint/2010/main" val="4247602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Risk Management</a:t>
            </a:r>
            <a:endParaRPr lang="en-ZA" sz="4800" dirty="0"/>
          </a:p>
        </p:txBody>
      </p:sp>
      <p:sp>
        <p:nvSpPr>
          <p:cNvPr id="9" name="Content Placeholder 2"/>
          <p:cNvSpPr>
            <a:spLocks noGrp="1"/>
          </p:cNvSpPr>
          <p:nvPr>
            <p:ph idx="1"/>
          </p:nvPr>
        </p:nvSpPr>
        <p:spPr>
          <a:xfrm>
            <a:off x="457200" y="1600200"/>
            <a:ext cx="3682752" cy="4997152"/>
          </a:xfrm>
          <a:solidFill>
            <a:schemeClr val="bg1">
              <a:lumMod val="95000"/>
              <a:alpha val="75000"/>
            </a:schemeClr>
          </a:solidFill>
          <a:scene3d>
            <a:camera prst="orthographicFront"/>
            <a:lightRig rig="threePt" dir="t"/>
          </a:scene3d>
          <a:sp3d>
            <a:bevelT/>
          </a:sp3d>
        </p:spPr>
        <p:txBody>
          <a:bodyPr>
            <a:normAutofit fontScale="92500" lnSpcReduction="10000"/>
          </a:bodyPr>
          <a:lstStyle/>
          <a:p>
            <a:r>
              <a:rPr lang="en-US" dirty="0"/>
              <a:t>In recent years, OH&amp;S legislation has moved from a prescriptive approach to one of risk management. </a:t>
            </a:r>
            <a:endParaRPr lang="en-US" dirty="0" smtClean="0"/>
          </a:p>
          <a:p>
            <a:r>
              <a:rPr lang="en-US" dirty="0" smtClean="0"/>
              <a:t>Essentially </a:t>
            </a:r>
            <a:r>
              <a:rPr lang="en-US" dirty="0"/>
              <a:t>the risk management process can be represented as follows.</a:t>
            </a:r>
          </a:p>
        </p:txBody>
      </p:sp>
      <p:pic>
        <p:nvPicPr>
          <p:cNvPr id="5" name="Picture 4" descr="C:\Users\Scientific Roets\Pictures\HAZARDS.jpg"/>
          <p:cNvPicPr/>
          <p:nvPr/>
        </p:nvPicPr>
        <p:blipFill rotWithShape="1">
          <a:blip r:embed="rId2">
            <a:extLst>
              <a:ext uri="{28A0092B-C50C-407E-A947-70E740481C1C}">
                <a14:useLocalDpi xmlns:a14="http://schemas.microsoft.com/office/drawing/2010/main" val="0"/>
              </a:ext>
            </a:extLst>
          </a:blip>
          <a:srcRect l="14876" t="13003" r="29421" b="16254"/>
          <a:stretch/>
        </p:blipFill>
        <p:spPr bwMode="auto">
          <a:xfrm>
            <a:off x="4584824" y="1916832"/>
            <a:ext cx="3995420" cy="3806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1334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Dust Explosions</a:t>
            </a:r>
            <a:endParaRPr lang="en-ZA" sz="4800" dirty="0"/>
          </a:p>
        </p:txBody>
      </p:sp>
      <p:sp>
        <p:nvSpPr>
          <p:cNvPr id="5" name="Content Placeholder 2"/>
          <p:cNvSpPr>
            <a:spLocks noGrp="1"/>
          </p:cNvSpPr>
          <p:nvPr>
            <p:ph idx="1"/>
          </p:nvPr>
        </p:nvSpPr>
        <p:spPr>
          <a:xfrm>
            <a:off x="457200" y="1600200"/>
            <a:ext cx="5266928" cy="5069160"/>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US" sz="2300" dirty="0" smtClean="0"/>
              <a:t>Any carbohydrates </a:t>
            </a:r>
            <a:r>
              <a:rPr lang="en-US" sz="2300" dirty="0"/>
              <a:t>dust (sugar, flour, meal etc.) can burn and burn explosively. Four conditions are necessary for an explosion to occur.</a:t>
            </a:r>
          </a:p>
          <a:p>
            <a:pPr>
              <a:spcBef>
                <a:spcPts val="0"/>
              </a:spcBef>
            </a:pPr>
            <a:r>
              <a:rPr lang="en-US" sz="2300" dirty="0"/>
              <a:t>The dust concentration must exceed 40g m³ of air (for a dust particle diameter of 0.08 microns). </a:t>
            </a:r>
          </a:p>
          <a:p>
            <a:pPr>
              <a:spcBef>
                <a:spcPts val="0"/>
              </a:spcBef>
            </a:pPr>
            <a:r>
              <a:rPr lang="en-US" sz="2300" dirty="0"/>
              <a:t>The air humidity must be below 60%.</a:t>
            </a:r>
          </a:p>
          <a:p>
            <a:pPr>
              <a:spcBef>
                <a:spcPts val="0"/>
              </a:spcBef>
            </a:pPr>
            <a:r>
              <a:rPr lang="en-US" sz="2300" dirty="0"/>
              <a:t>The oxygen content of air must be 10 – 125 (it is actually well above this).</a:t>
            </a:r>
          </a:p>
          <a:p>
            <a:pPr>
              <a:spcBef>
                <a:spcPts val="0"/>
              </a:spcBef>
            </a:pPr>
            <a:r>
              <a:rPr lang="en-US" sz="2300" dirty="0"/>
              <a:t>A source of ignition (electric or electrostatic spark, a cigarette, a naked flame etc.) of sufficient energy must be present</a:t>
            </a:r>
            <a:r>
              <a:rPr lang="en-US" sz="2300" dirty="0" smtClean="0"/>
              <a:t>.</a:t>
            </a:r>
            <a:endParaRPr lang="en-US" sz="2300" dirty="0"/>
          </a:p>
        </p:txBody>
      </p:sp>
      <p:pic>
        <p:nvPicPr>
          <p:cNvPr id="6" name="Picture 5" descr="Image result for dry dust explosion safety sig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420888"/>
            <a:ext cx="2786628" cy="2664296"/>
          </a:xfrm>
          <a:prstGeom prst="rect">
            <a:avLst/>
          </a:prstGeom>
          <a:noFill/>
          <a:ln>
            <a:noFill/>
          </a:ln>
        </p:spPr>
      </p:pic>
    </p:spTree>
    <p:extLst>
      <p:ext uri="{BB962C8B-B14F-4D97-AF65-F5344CB8AC3E}">
        <p14:creationId xmlns:p14="http://schemas.microsoft.com/office/powerpoint/2010/main" val="2971585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Dust </a:t>
            </a:r>
            <a:r>
              <a:rPr lang="en-ZA" sz="4800" dirty="0" smtClean="0"/>
              <a:t>Explosions (cont.)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a:bodyPr>
          <a:lstStyle/>
          <a:p>
            <a:r>
              <a:rPr lang="en-US" dirty="0"/>
              <a:t>Operators working in areas where dry sugar is handled must be aware of the danger of dust explosions, must be trained to use firefighting equipment and must always be alert for conditions that could cause an explosion.</a:t>
            </a:r>
          </a:p>
          <a:p>
            <a:r>
              <a:rPr lang="en-US" dirty="0"/>
              <a:t>The owner / operator of a sugar processing or handling facility is faced with choices in the safety measures that can be combined to meet the requirements of these Standards. </a:t>
            </a:r>
            <a:endParaRPr lang="en-US" dirty="0" smtClean="0"/>
          </a:p>
        </p:txBody>
      </p:sp>
    </p:spTree>
    <p:extLst>
      <p:ext uri="{BB962C8B-B14F-4D97-AF65-F5344CB8AC3E}">
        <p14:creationId xmlns:p14="http://schemas.microsoft.com/office/powerpoint/2010/main" val="175655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Dust </a:t>
            </a:r>
            <a:r>
              <a:rPr lang="en-ZA" sz="4800" dirty="0" smtClean="0"/>
              <a:t>Explosions (cont.)</a:t>
            </a:r>
            <a:endParaRPr lang="en-ZA" sz="4800" dirty="0"/>
          </a:p>
        </p:txBody>
      </p:sp>
      <p:sp>
        <p:nvSpPr>
          <p:cNvPr id="5" name="Content Placeholder 2"/>
          <p:cNvSpPr>
            <a:spLocks noGrp="1"/>
          </p:cNvSpPr>
          <p:nvPr>
            <p:ph idx="1"/>
          </p:nvPr>
        </p:nvSpPr>
        <p:spPr>
          <a:xfrm>
            <a:off x="251520" y="1600200"/>
            <a:ext cx="8712968" cy="48531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dirty="0" smtClean="0"/>
              <a:t>One </a:t>
            </a:r>
            <a:r>
              <a:rPr lang="en-US" sz="2400" dirty="0"/>
              <a:t>or more of the following approaches to safety must typically be employed:</a:t>
            </a:r>
          </a:p>
          <a:p>
            <a:r>
              <a:rPr lang="en-US" sz="2400" dirty="0"/>
              <a:t>Housekeeping Measures: Eliminate or minimize combustible dust accumulation by design or controlled operating procedures.</a:t>
            </a:r>
          </a:p>
          <a:p>
            <a:r>
              <a:rPr lang="en-US" sz="2400" dirty="0"/>
              <a:t>Equipment Grounding &amp; Appropriately Rated Electrical Systems: Eliminate or minimize the build-up of static electricity and periodically inspect that such measures remain effective, combined with the use of electrical systems designed for the hazardous area in which they are applied</a:t>
            </a:r>
          </a:p>
          <a:p>
            <a:r>
              <a:rPr lang="en-US" sz="2400" dirty="0"/>
              <a:t>Equipment Venting: Discharge the products of combustion to atmosphere safely</a:t>
            </a:r>
            <a:r>
              <a:rPr lang="en-US" sz="2400" dirty="0" smtClean="0"/>
              <a:t>.</a:t>
            </a:r>
            <a:endParaRPr lang="en-US" sz="2400" dirty="0"/>
          </a:p>
        </p:txBody>
      </p:sp>
    </p:spTree>
    <p:extLst>
      <p:ext uri="{BB962C8B-B14F-4D97-AF65-F5344CB8AC3E}">
        <p14:creationId xmlns:p14="http://schemas.microsoft.com/office/powerpoint/2010/main" val="486838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Dust </a:t>
            </a:r>
            <a:r>
              <a:rPr lang="en-ZA" sz="4800" dirty="0" smtClean="0"/>
              <a:t>Explosions (cont.)</a:t>
            </a:r>
            <a:endParaRPr lang="en-ZA" sz="4800" dirty="0"/>
          </a:p>
        </p:txBody>
      </p:sp>
      <p:sp>
        <p:nvSpPr>
          <p:cNvPr id="5" name="Content Placeholder 2"/>
          <p:cNvSpPr>
            <a:spLocks noGrp="1"/>
          </p:cNvSpPr>
          <p:nvPr>
            <p:ph idx="1"/>
          </p:nvPr>
        </p:nvSpPr>
        <p:spPr>
          <a:xfrm>
            <a:off x="251520" y="1600200"/>
            <a:ext cx="8712968" cy="48531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dirty="0" smtClean="0"/>
              <a:t>One </a:t>
            </a:r>
            <a:r>
              <a:rPr lang="en-US" sz="2400" dirty="0"/>
              <a:t>or more of the following approaches to safety must typically be employed:</a:t>
            </a:r>
          </a:p>
          <a:p>
            <a:r>
              <a:rPr lang="en-US" sz="2400" dirty="0" smtClean="0"/>
              <a:t>Equipment </a:t>
            </a:r>
            <a:r>
              <a:rPr lang="en-US" sz="2400" dirty="0"/>
              <a:t>Isolation: Introduce barriers to flame propagation that can prevent a primary dust explosion from amplifying into a typically much more severe secondary event.</a:t>
            </a:r>
          </a:p>
          <a:p>
            <a:r>
              <a:rPr lang="en-US" sz="2400" dirty="0"/>
              <a:t>Equipment Suppression: Prevent the development of a dust explosion by detecting its earliest stages and extinguishing its progress by the injection of an appropriate quenching agent</a:t>
            </a:r>
          </a:p>
          <a:p>
            <a:r>
              <a:rPr lang="en-US" sz="2400" dirty="0"/>
              <a:t>Spark Detection: Optically detect the presence of hot particles in a pneumatic air flow or conveyor belt before they reach process equipment within which they become a source of ignition</a:t>
            </a:r>
          </a:p>
        </p:txBody>
      </p:sp>
    </p:spTree>
    <p:extLst>
      <p:ext uri="{BB962C8B-B14F-4D97-AF65-F5344CB8AC3E}">
        <p14:creationId xmlns:p14="http://schemas.microsoft.com/office/powerpoint/2010/main" val="3346036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Dust Explosions (cont.)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a:bodyPr>
          <a:lstStyle/>
          <a:p>
            <a:r>
              <a:rPr lang="en-US" sz="3400" dirty="0"/>
              <a:t>The following types of process equipment are typically found where sugar dust is processed or handled: </a:t>
            </a:r>
          </a:p>
          <a:p>
            <a:pPr lvl="1"/>
            <a:r>
              <a:rPr lang="en-US" sz="3400" dirty="0"/>
              <a:t>Filters / Dust Collectors</a:t>
            </a:r>
          </a:p>
          <a:p>
            <a:pPr lvl="1"/>
            <a:r>
              <a:rPr lang="en-US" sz="3400" dirty="0"/>
              <a:t>Vertical Conveyors (e.g. bucket elevators)</a:t>
            </a:r>
          </a:p>
          <a:p>
            <a:pPr lvl="1"/>
            <a:r>
              <a:rPr lang="en-US" sz="3400" dirty="0"/>
              <a:t>Horizontal Conveyors (e.g. belt conveyors)</a:t>
            </a:r>
          </a:p>
          <a:p>
            <a:pPr lvl="1"/>
            <a:r>
              <a:rPr lang="en-US" sz="3400" dirty="0"/>
              <a:t>Silos, Bins &amp; Hoppers</a:t>
            </a:r>
          </a:p>
        </p:txBody>
      </p:sp>
    </p:spTree>
    <p:extLst>
      <p:ext uri="{BB962C8B-B14F-4D97-AF65-F5344CB8AC3E}">
        <p14:creationId xmlns:p14="http://schemas.microsoft.com/office/powerpoint/2010/main" val="3309567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Dust Explosions (cont.)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fontScale="85000" lnSpcReduction="20000"/>
          </a:bodyPr>
          <a:lstStyle/>
          <a:p>
            <a:pPr lvl="0"/>
            <a:r>
              <a:rPr lang="en-US" dirty="0"/>
              <a:t>Where sugar dust and air are mixed together in a confined space, the consequences of a dust explosion are the greatest. </a:t>
            </a:r>
            <a:endParaRPr lang="en-US" dirty="0" smtClean="0"/>
          </a:p>
          <a:p>
            <a:pPr lvl="0"/>
            <a:r>
              <a:rPr lang="en-US" dirty="0" smtClean="0"/>
              <a:t>Filtration </a:t>
            </a:r>
            <a:r>
              <a:rPr lang="en-US" dirty="0"/>
              <a:t>equipment handling a combustible dust almost certainly contains a hazardous concentration of material under normal operating conditions. </a:t>
            </a:r>
            <a:endParaRPr lang="en-US" dirty="0" smtClean="0"/>
          </a:p>
          <a:p>
            <a:pPr lvl="0"/>
            <a:r>
              <a:rPr lang="en-US" dirty="0" smtClean="0"/>
              <a:t>Other </a:t>
            </a:r>
            <a:r>
              <a:rPr lang="en-US" dirty="0"/>
              <a:t>items of equipment may only temporarily carry a ‘combustible load’ of hazardous material, perhaps during start up, shut down, loading or unloading. </a:t>
            </a:r>
            <a:endParaRPr lang="en-US" dirty="0" smtClean="0"/>
          </a:p>
          <a:p>
            <a:pPr lvl="0"/>
            <a:r>
              <a:rPr lang="en-US" dirty="0" smtClean="0"/>
              <a:t>However</a:t>
            </a:r>
            <a:r>
              <a:rPr lang="en-US" dirty="0"/>
              <a:t>, while that combustible load is present, the risk is no less severe. </a:t>
            </a:r>
            <a:endParaRPr lang="en-US" dirty="0" smtClean="0"/>
          </a:p>
          <a:p>
            <a:pPr lvl="0"/>
            <a:r>
              <a:rPr lang="en-US" dirty="0" smtClean="0"/>
              <a:t>If </a:t>
            </a:r>
            <a:r>
              <a:rPr lang="en-US" dirty="0"/>
              <a:t>the potential for a combustible load cannot be eliminated, protection measures are required.</a:t>
            </a:r>
          </a:p>
        </p:txBody>
      </p:sp>
    </p:spTree>
    <p:extLst>
      <p:ext uri="{BB962C8B-B14F-4D97-AF65-F5344CB8AC3E}">
        <p14:creationId xmlns:p14="http://schemas.microsoft.com/office/powerpoint/2010/main" val="2046795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Dust Explosions (cont.)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a:bodyPr>
          <a:lstStyle/>
          <a:p>
            <a:pPr marL="0" indent="0" algn="ctr">
              <a:buNone/>
            </a:pPr>
            <a:endParaRPr lang="en-ZA" b="1" dirty="0" smtClean="0"/>
          </a:p>
          <a:p>
            <a:pPr marL="0" indent="0" algn="ctr">
              <a:buNone/>
            </a:pPr>
            <a:r>
              <a:rPr lang="en-ZA" b="1" dirty="0" smtClean="0"/>
              <a:t>Typical </a:t>
            </a:r>
            <a:r>
              <a:rPr lang="en-ZA" b="1" dirty="0"/>
              <a:t>sources </a:t>
            </a:r>
            <a:r>
              <a:rPr lang="en-ZA" b="1" dirty="0" smtClean="0"/>
              <a:t>of ignition</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2723717749"/>
              </p:ext>
            </p:extLst>
          </p:nvPr>
        </p:nvGraphicFramePr>
        <p:xfrm>
          <a:off x="683568" y="3212976"/>
          <a:ext cx="7848871" cy="2682240"/>
        </p:xfrm>
        <a:graphic>
          <a:graphicData uri="http://schemas.openxmlformats.org/drawingml/2006/table">
            <a:tbl>
              <a:tblPr firstRow="1" firstCol="1" bandRow="1">
                <a:tableStyleId>{284E427A-3D55-4303-BF80-6455036E1DE7}</a:tableStyleId>
              </a:tblPr>
              <a:tblGrid>
                <a:gridCol w="3929084"/>
                <a:gridCol w="3919787"/>
              </a:tblGrid>
              <a:tr h="0">
                <a:tc gridSpan="2">
                  <a:txBody>
                    <a:bodyPr/>
                    <a:lstStyle/>
                    <a:p>
                      <a:pPr algn="ctr">
                        <a:spcAft>
                          <a:spcPts val="0"/>
                        </a:spcAft>
                      </a:pPr>
                      <a:r>
                        <a:rPr lang="en-ZA" sz="2200" b="1" dirty="0">
                          <a:effectLst/>
                        </a:rPr>
                        <a:t>Dust Cloud Ignition Sources</a:t>
                      </a:r>
                      <a:endParaRPr lang="en-US" sz="2200" b="1" dirty="0">
                        <a:effectLst/>
                        <a:latin typeface="Calibri"/>
                        <a:ea typeface="Calibri"/>
                        <a:cs typeface="Times New Roman"/>
                      </a:endParaRPr>
                    </a:p>
                  </a:txBody>
                  <a:tcPr marL="68580" marR="68580" marT="0" marB="0" anchor="ctr"/>
                </a:tc>
                <a:tc hMerge="1">
                  <a:txBody>
                    <a:bodyPr/>
                    <a:lstStyle/>
                    <a:p>
                      <a:endParaRPr lang="en-US"/>
                    </a:p>
                  </a:txBody>
                  <a:tcPr/>
                </a:tc>
              </a:tr>
              <a:tr h="0">
                <a:tc>
                  <a:txBody>
                    <a:bodyPr/>
                    <a:lstStyle/>
                    <a:p>
                      <a:pPr algn="ctr">
                        <a:spcAft>
                          <a:spcPts val="0"/>
                        </a:spcAft>
                      </a:pPr>
                      <a:r>
                        <a:rPr lang="en-ZA" sz="2200" b="1" u="sng" dirty="0">
                          <a:effectLst/>
                        </a:rPr>
                        <a:t>High Probability of Occurrence</a:t>
                      </a:r>
                      <a:endParaRPr lang="en-US" sz="2200" b="1" dirty="0">
                        <a:effectLst/>
                        <a:latin typeface="Calibri"/>
                        <a:ea typeface="Calibri"/>
                        <a:cs typeface="Times New Roman"/>
                      </a:endParaRPr>
                    </a:p>
                  </a:txBody>
                  <a:tcPr marL="68580" marR="68580" marT="0" marB="0" anchor="ctr"/>
                </a:tc>
                <a:tc>
                  <a:txBody>
                    <a:bodyPr/>
                    <a:lstStyle/>
                    <a:p>
                      <a:pPr algn="ctr">
                        <a:spcAft>
                          <a:spcPts val="0"/>
                        </a:spcAft>
                      </a:pPr>
                      <a:r>
                        <a:rPr lang="en-US" sz="2200" b="1" u="sng" dirty="0">
                          <a:effectLst/>
                        </a:rPr>
                        <a:t>Low Probability of Occurrence</a:t>
                      </a:r>
                      <a:endParaRPr lang="en-US" sz="2200" b="1" dirty="0">
                        <a:effectLst/>
                        <a:latin typeface="Calibri"/>
                        <a:ea typeface="Calibri"/>
                        <a:cs typeface="Times New Roman"/>
                      </a:endParaRPr>
                    </a:p>
                  </a:txBody>
                  <a:tcPr marL="68580" marR="68580" marT="0" marB="0" anchor="ctr"/>
                </a:tc>
              </a:tr>
              <a:tr h="0">
                <a:tc>
                  <a:txBody>
                    <a:bodyPr/>
                    <a:lstStyle/>
                    <a:p>
                      <a:pPr algn="ctr">
                        <a:spcAft>
                          <a:spcPts val="0"/>
                        </a:spcAft>
                      </a:pPr>
                      <a:r>
                        <a:rPr lang="en-US" sz="2200" b="1">
                          <a:effectLst/>
                        </a:rPr>
                        <a:t>Hot bearings</a:t>
                      </a:r>
                      <a:endParaRPr lang="en-US" sz="2200" b="1">
                        <a:effectLst/>
                        <a:latin typeface="Calibri"/>
                        <a:ea typeface="Calibri"/>
                        <a:cs typeface="Times New Roman"/>
                      </a:endParaRPr>
                    </a:p>
                  </a:txBody>
                  <a:tcPr marL="68580" marR="68580" marT="0" marB="0" anchor="ctr"/>
                </a:tc>
                <a:tc>
                  <a:txBody>
                    <a:bodyPr/>
                    <a:lstStyle/>
                    <a:p>
                      <a:pPr algn="ctr">
                        <a:spcAft>
                          <a:spcPts val="0"/>
                        </a:spcAft>
                      </a:pPr>
                      <a:r>
                        <a:rPr lang="en-US" sz="2200" b="1" dirty="0">
                          <a:effectLst/>
                        </a:rPr>
                        <a:t>Electrical</a:t>
                      </a:r>
                      <a:endParaRPr lang="en-US" sz="2200" b="1" dirty="0">
                        <a:effectLst/>
                        <a:latin typeface="Calibri"/>
                        <a:ea typeface="Calibri"/>
                        <a:cs typeface="Times New Roman"/>
                      </a:endParaRPr>
                    </a:p>
                  </a:txBody>
                  <a:tcPr marL="68580" marR="68580" marT="0" marB="0" anchor="ctr"/>
                </a:tc>
              </a:tr>
              <a:tr h="0">
                <a:tc>
                  <a:txBody>
                    <a:bodyPr/>
                    <a:lstStyle/>
                    <a:p>
                      <a:pPr algn="ctr">
                        <a:spcAft>
                          <a:spcPts val="0"/>
                        </a:spcAft>
                      </a:pPr>
                      <a:r>
                        <a:rPr lang="en-US" sz="2200" b="1">
                          <a:effectLst/>
                        </a:rPr>
                        <a:t>Welding and cutting</a:t>
                      </a:r>
                      <a:endParaRPr lang="en-US" sz="2200" b="1">
                        <a:effectLst/>
                        <a:latin typeface="Calibri"/>
                        <a:ea typeface="Calibri"/>
                        <a:cs typeface="Times New Roman"/>
                      </a:endParaRPr>
                    </a:p>
                  </a:txBody>
                  <a:tcPr marL="68580" marR="68580" marT="0" marB="0" anchor="ctr"/>
                </a:tc>
                <a:tc>
                  <a:txBody>
                    <a:bodyPr/>
                    <a:lstStyle/>
                    <a:p>
                      <a:pPr algn="ctr">
                        <a:spcAft>
                          <a:spcPts val="0"/>
                        </a:spcAft>
                      </a:pPr>
                      <a:r>
                        <a:rPr lang="en-US" sz="2200" b="1" dirty="0">
                          <a:effectLst/>
                        </a:rPr>
                        <a:t>Static electricity</a:t>
                      </a:r>
                      <a:endParaRPr lang="en-US" sz="2200" b="1" dirty="0">
                        <a:effectLst/>
                        <a:latin typeface="Calibri"/>
                        <a:ea typeface="Calibri"/>
                        <a:cs typeface="Times New Roman"/>
                      </a:endParaRPr>
                    </a:p>
                  </a:txBody>
                  <a:tcPr marL="68580" marR="68580" marT="0" marB="0" anchor="ctr"/>
                </a:tc>
              </a:tr>
              <a:tr h="0">
                <a:tc>
                  <a:txBody>
                    <a:bodyPr/>
                    <a:lstStyle/>
                    <a:p>
                      <a:pPr algn="ctr">
                        <a:spcAft>
                          <a:spcPts val="0"/>
                        </a:spcAft>
                      </a:pPr>
                      <a:r>
                        <a:rPr lang="en-US" sz="2200" b="1">
                          <a:effectLst/>
                        </a:rPr>
                        <a:t>Belt slippage and misalignment</a:t>
                      </a:r>
                      <a:endParaRPr lang="en-US" sz="2200" b="1">
                        <a:effectLst/>
                        <a:latin typeface="Calibri"/>
                        <a:ea typeface="Calibri"/>
                        <a:cs typeface="Times New Roman"/>
                      </a:endParaRPr>
                    </a:p>
                  </a:txBody>
                  <a:tcPr marL="68580" marR="68580" marT="0" marB="0" anchor="ctr"/>
                </a:tc>
                <a:tc>
                  <a:txBody>
                    <a:bodyPr/>
                    <a:lstStyle/>
                    <a:p>
                      <a:pPr algn="ctr">
                        <a:spcAft>
                          <a:spcPts val="0"/>
                        </a:spcAft>
                      </a:pPr>
                      <a:r>
                        <a:rPr lang="en-US" sz="2200" b="1" dirty="0">
                          <a:effectLst/>
                        </a:rPr>
                        <a:t>Lightning</a:t>
                      </a:r>
                      <a:endParaRPr lang="en-US" sz="2200" b="1" dirty="0">
                        <a:effectLst/>
                        <a:latin typeface="Calibri"/>
                        <a:ea typeface="Calibri"/>
                        <a:cs typeface="Times New Roman"/>
                      </a:endParaRPr>
                    </a:p>
                  </a:txBody>
                  <a:tcPr marL="68580" marR="68580" marT="0" marB="0" anchor="ctr"/>
                </a:tc>
              </a:tr>
              <a:tr h="0">
                <a:tc>
                  <a:txBody>
                    <a:bodyPr/>
                    <a:lstStyle/>
                    <a:p>
                      <a:pPr algn="ctr">
                        <a:spcAft>
                          <a:spcPts val="0"/>
                        </a:spcAft>
                      </a:pPr>
                      <a:r>
                        <a:rPr lang="en-US" sz="2200" b="1">
                          <a:effectLst/>
                        </a:rPr>
                        <a:t>Foreign objects caught in machinery</a:t>
                      </a:r>
                      <a:endParaRPr lang="en-US" sz="2200" b="1">
                        <a:effectLst/>
                        <a:latin typeface="Calibri"/>
                        <a:ea typeface="Calibri"/>
                        <a:cs typeface="Times New Roman"/>
                      </a:endParaRPr>
                    </a:p>
                  </a:txBody>
                  <a:tcPr marL="68580" marR="68580" marT="0" marB="0" anchor="ctr"/>
                </a:tc>
                <a:tc>
                  <a:txBody>
                    <a:bodyPr/>
                    <a:lstStyle/>
                    <a:p>
                      <a:pPr algn="ctr">
                        <a:spcAft>
                          <a:spcPts val="0"/>
                        </a:spcAft>
                      </a:pPr>
                      <a:r>
                        <a:rPr lang="en-US" sz="2200" b="1" dirty="0">
                          <a:effectLst/>
                        </a:rPr>
                        <a:t>Metal and stone sparks</a:t>
                      </a:r>
                      <a:endParaRPr lang="en-US" sz="2200" b="1" dirty="0">
                        <a:effectLst/>
                        <a:latin typeface="Calibri"/>
                        <a:ea typeface="Calibri"/>
                        <a:cs typeface="Times New Roman"/>
                      </a:endParaRPr>
                    </a:p>
                  </a:txBody>
                  <a:tcPr marL="68580" marR="68580" marT="0" marB="0" anchor="ctr"/>
                </a:tc>
              </a:tr>
              <a:tr h="0">
                <a:tc>
                  <a:txBody>
                    <a:bodyPr/>
                    <a:lstStyle/>
                    <a:p>
                      <a:pPr algn="ctr">
                        <a:spcAft>
                          <a:spcPts val="0"/>
                        </a:spcAft>
                      </a:pPr>
                      <a:r>
                        <a:rPr lang="en-US" sz="2200" b="1">
                          <a:effectLst/>
                        </a:rPr>
                        <a:t> </a:t>
                      </a:r>
                      <a:endParaRPr lang="en-US" sz="2200" b="1">
                        <a:effectLst/>
                        <a:latin typeface="Calibri"/>
                        <a:ea typeface="Calibri"/>
                        <a:cs typeface="Times New Roman"/>
                      </a:endParaRPr>
                    </a:p>
                  </a:txBody>
                  <a:tcPr marL="68580" marR="68580" marT="0" marB="0" anchor="ctr"/>
                </a:tc>
                <a:tc>
                  <a:txBody>
                    <a:bodyPr/>
                    <a:lstStyle/>
                    <a:p>
                      <a:pPr algn="ctr">
                        <a:spcAft>
                          <a:spcPts val="0"/>
                        </a:spcAft>
                      </a:pPr>
                      <a:r>
                        <a:rPr lang="en-US" sz="2200" b="1" dirty="0">
                          <a:effectLst/>
                        </a:rPr>
                        <a:t>Spontaneous combustion</a:t>
                      </a:r>
                      <a:endParaRPr lang="en-US" sz="2200" b="1"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275988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Dust Explosions (cont.)</a:t>
            </a:r>
            <a:endParaRPr lang="en-ZA" sz="4800" dirty="0"/>
          </a:p>
        </p:txBody>
      </p:sp>
      <p:pic>
        <p:nvPicPr>
          <p:cNvPr id="6" name="Picture 5" descr="Image result for sugar dust explosion safety sign"/>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187624" y="1633555"/>
            <a:ext cx="6912768" cy="4968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9481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Fire Risks</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lnSpcReduction="10000"/>
          </a:bodyPr>
          <a:lstStyle/>
          <a:p>
            <a:r>
              <a:rPr lang="en-US" dirty="0"/>
              <a:t>A fire or an explosion can have serious consequences for your company:</a:t>
            </a:r>
          </a:p>
          <a:p>
            <a:pPr lvl="1"/>
            <a:r>
              <a:rPr lang="en-US" dirty="0"/>
              <a:t>Injury and loss of human life</a:t>
            </a:r>
          </a:p>
          <a:p>
            <a:pPr lvl="1"/>
            <a:r>
              <a:rPr lang="en-US" dirty="0"/>
              <a:t>Damage to machines, transport facilities and storage space</a:t>
            </a:r>
          </a:p>
          <a:p>
            <a:pPr lvl="1"/>
            <a:r>
              <a:rPr lang="en-US" dirty="0"/>
              <a:t>Production interruptions</a:t>
            </a:r>
          </a:p>
          <a:p>
            <a:pPr lvl="1"/>
            <a:r>
              <a:rPr lang="en-US" dirty="0"/>
              <a:t>Loss of income</a:t>
            </a:r>
          </a:p>
          <a:p>
            <a:pPr lvl="1"/>
            <a:r>
              <a:rPr lang="en-US" dirty="0"/>
              <a:t>Repair / Replacement costs due to damaged machines</a:t>
            </a:r>
          </a:p>
          <a:p>
            <a:pPr lvl="1"/>
            <a:r>
              <a:rPr lang="en-US" dirty="0"/>
              <a:t>Loss of customers</a:t>
            </a:r>
            <a:endParaRPr lang="en-US" dirty="0" smtClean="0"/>
          </a:p>
        </p:txBody>
      </p:sp>
    </p:spTree>
    <p:extLst>
      <p:ext uri="{BB962C8B-B14F-4D97-AF65-F5344CB8AC3E}">
        <p14:creationId xmlns:p14="http://schemas.microsoft.com/office/powerpoint/2010/main" val="1417925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Fire Risks (cont.)</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fontScale="70000" lnSpcReduction="20000"/>
          </a:bodyPr>
          <a:lstStyle/>
          <a:p>
            <a:pPr marL="0" indent="0">
              <a:buNone/>
            </a:pPr>
            <a:r>
              <a:rPr lang="en-US" b="1" dirty="0"/>
              <a:t>Fire and explosion protection in the sugar industry</a:t>
            </a:r>
            <a:endParaRPr lang="en-US" dirty="0"/>
          </a:p>
          <a:p>
            <a:r>
              <a:rPr lang="en-US" dirty="0"/>
              <a:t>Sugar dust is highly explosive and requires good extraction systems and explosion protection. </a:t>
            </a:r>
            <a:endParaRPr lang="en-US" dirty="0" smtClean="0"/>
          </a:p>
          <a:p>
            <a:r>
              <a:rPr lang="en-US" dirty="0" smtClean="0"/>
              <a:t>The </a:t>
            </a:r>
            <a:r>
              <a:rPr lang="en-US" dirty="0"/>
              <a:t>drying, cooling and conveying processes hold a high risk of fire. </a:t>
            </a:r>
          </a:p>
          <a:p>
            <a:pPr marL="0" indent="0">
              <a:buNone/>
            </a:pPr>
            <a:r>
              <a:rPr lang="en-ZA" b="1" dirty="0"/>
              <a:t>Hot work (Welding and/or cutting operations)</a:t>
            </a:r>
            <a:endParaRPr lang="en-US" dirty="0"/>
          </a:p>
          <a:p>
            <a:r>
              <a:rPr lang="en-ZA" dirty="0"/>
              <a:t>A source of fires in mills is hot work or welding operations. </a:t>
            </a:r>
            <a:endParaRPr lang="en-ZA" dirty="0" smtClean="0"/>
          </a:p>
          <a:p>
            <a:r>
              <a:rPr lang="en-ZA" dirty="0" smtClean="0"/>
              <a:t>Hot </a:t>
            </a:r>
            <a:r>
              <a:rPr lang="en-ZA" dirty="0"/>
              <a:t>work, by definition, means work involving electric or gas welding, cutting, brazing, or similar flame producing operations. </a:t>
            </a:r>
            <a:endParaRPr lang="en-ZA" dirty="0" smtClean="0"/>
          </a:p>
          <a:p>
            <a:r>
              <a:rPr lang="en-ZA" dirty="0" smtClean="0"/>
              <a:t>Since </a:t>
            </a:r>
            <a:r>
              <a:rPr lang="en-ZA" dirty="0"/>
              <a:t>hot work has both fire and explosion potential, sugar mill employers must pay particular attention to welding, cutting and brazing</a:t>
            </a:r>
            <a:r>
              <a:rPr lang="en-ZA" dirty="0" smtClean="0"/>
              <a:t>.</a:t>
            </a:r>
          </a:p>
          <a:p>
            <a:r>
              <a:rPr lang="en-ZA" dirty="0"/>
              <a:t>Except under those conditions that require that hot work be conducted inside the facility, hot work should be conducted outside the facility. </a:t>
            </a:r>
            <a:endParaRPr lang="en-US" dirty="0"/>
          </a:p>
        </p:txBody>
      </p:sp>
    </p:spTree>
    <p:extLst>
      <p:ext uri="{BB962C8B-B14F-4D97-AF65-F5344CB8AC3E}">
        <p14:creationId xmlns:p14="http://schemas.microsoft.com/office/powerpoint/2010/main" val="2072915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Risk Management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70000" lnSpcReduction="20000"/>
          </a:bodyPr>
          <a:lstStyle/>
          <a:p>
            <a:r>
              <a:rPr lang="en-US" dirty="0"/>
              <a:t>Where exposure to machinery and equipment hazards cannot be eliminated or substituted for machinery and equipment of improved design, risk controls must be applied to the hazards to prevent or reduce the risk (chance) of injury or harm. </a:t>
            </a:r>
            <a:endParaRPr lang="en-US" dirty="0" smtClean="0"/>
          </a:p>
          <a:p>
            <a:r>
              <a:rPr lang="en-US" dirty="0" smtClean="0"/>
              <a:t>Workplace </a:t>
            </a:r>
            <a:r>
              <a:rPr lang="en-US" dirty="0"/>
              <a:t>health and safety laws require the highest order control be applied.</a:t>
            </a:r>
          </a:p>
          <a:p>
            <a:r>
              <a:rPr lang="en-US" dirty="0"/>
              <a:t>Higher order machinery and equipment risk controls are preventative by nature, are effective and durable for the environment it is used in, and deal directly with the hazard at its source.</a:t>
            </a:r>
          </a:p>
          <a:p>
            <a:r>
              <a:rPr lang="en-US" dirty="0"/>
              <a:t>Lower order machinery and equipment risk controls, such as personal protective equipment (PPE), can prevent injuries, but are generally not as effective as higher order controls, as they rely more on worker </a:t>
            </a:r>
            <a:r>
              <a:rPr lang="en-US" dirty="0" err="1"/>
              <a:t>behaviour</a:t>
            </a:r>
            <a:r>
              <a:rPr lang="en-US" dirty="0"/>
              <a:t>, maintenance programs and supervision</a:t>
            </a:r>
            <a:r>
              <a:rPr lang="en-US" dirty="0" smtClean="0"/>
              <a:t>.</a:t>
            </a:r>
            <a:endParaRPr lang="en-US" dirty="0"/>
          </a:p>
        </p:txBody>
      </p:sp>
    </p:spTree>
    <p:extLst>
      <p:ext uri="{BB962C8B-B14F-4D97-AF65-F5344CB8AC3E}">
        <p14:creationId xmlns:p14="http://schemas.microsoft.com/office/powerpoint/2010/main" val="856120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Fire Risks (cont.)</a:t>
            </a:r>
            <a:endParaRPr lang="en-ZA" sz="4800" dirty="0"/>
          </a:p>
        </p:txBody>
      </p:sp>
      <p:sp>
        <p:nvSpPr>
          <p:cNvPr id="5" name="Content Placeholder 2"/>
          <p:cNvSpPr>
            <a:spLocks noGrp="1"/>
          </p:cNvSpPr>
          <p:nvPr>
            <p:ph idx="1"/>
          </p:nvPr>
        </p:nvSpPr>
        <p:spPr>
          <a:xfrm>
            <a:off x="251520" y="1600200"/>
            <a:ext cx="6264696" cy="5069160"/>
          </a:xfrm>
          <a:solidFill>
            <a:schemeClr val="bg1">
              <a:lumMod val="95000"/>
              <a:alpha val="75000"/>
            </a:schemeClr>
          </a:solidFill>
          <a:scene3d>
            <a:camera prst="orthographicFront"/>
            <a:lightRig rig="threePt" dir="t"/>
          </a:scene3d>
          <a:sp3d>
            <a:bevelT/>
          </a:sp3d>
        </p:spPr>
        <p:txBody>
          <a:bodyPr>
            <a:normAutofit fontScale="70000" lnSpcReduction="20000"/>
          </a:bodyPr>
          <a:lstStyle/>
          <a:p>
            <a:pPr marL="0" indent="0">
              <a:buNone/>
            </a:pPr>
            <a:r>
              <a:rPr lang="en-ZA" dirty="0"/>
              <a:t>When hot work must be conducted at your mill, enforce these important rules:</a:t>
            </a:r>
            <a:endParaRPr lang="en-US" dirty="0"/>
          </a:p>
          <a:p>
            <a:pPr lvl="0"/>
            <a:r>
              <a:rPr lang="en-US" dirty="0"/>
              <a:t>Hot work is only performed by qualified artisans.</a:t>
            </a:r>
          </a:p>
          <a:p>
            <a:pPr lvl="0"/>
            <a:r>
              <a:rPr lang="en-US" dirty="0"/>
              <a:t>Ensure that a hot work permit is completed before any hot work commences and is signed off once the work is complete and the area deemed safe.</a:t>
            </a:r>
          </a:p>
          <a:p>
            <a:pPr lvl="0"/>
            <a:r>
              <a:rPr lang="en-US" dirty="0"/>
              <a:t>Keep welding or cutting equipment clean and in good operating condition.</a:t>
            </a:r>
          </a:p>
          <a:p>
            <a:pPr lvl="0"/>
            <a:r>
              <a:rPr lang="en-US" dirty="0"/>
              <a:t>Sweep floors clean for a 35-foot radius from the hot work operation; wet down combustible floors or cover them with an approved fire-retardant material.</a:t>
            </a:r>
          </a:p>
          <a:p>
            <a:pPr lvl="0"/>
            <a:r>
              <a:rPr lang="en-US" dirty="0"/>
              <a:t>Watch for fire in the hot work area for at least 30 minutes after the hot work is complete.</a:t>
            </a:r>
          </a:p>
          <a:p>
            <a:pPr lvl="0"/>
            <a:r>
              <a:rPr lang="en-US" dirty="0"/>
              <a:t>Supply the firewatcher with a standby fire extinguisher</a:t>
            </a:r>
            <a:r>
              <a:rPr lang="en-US" dirty="0" smtClean="0"/>
              <a:t>.</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2852936"/>
            <a:ext cx="2267719" cy="2136023"/>
          </a:xfrm>
          <a:prstGeom prst="rect">
            <a:avLst/>
          </a:prstGeom>
          <a:noFill/>
          <a:ln>
            <a:noFill/>
          </a:ln>
        </p:spPr>
      </p:pic>
    </p:spTree>
    <p:extLst>
      <p:ext uri="{BB962C8B-B14F-4D97-AF65-F5344CB8AC3E}">
        <p14:creationId xmlns:p14="http://schemas.microsoft.com/office/powerpoint/2010/main" val="18808549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Fire Risks (cont.)</a:t>
            </a:r>
            <a:endParaRPr lang="en-ZA" sz="4800" dirty="0"/>
          </a:p>
        </p:txBody>
      </p:sp>
      <p:sp>
        <p:nvSpPr>
          <p:cNvPr id="5" name="Content Placeholder 2"/>
          <p:cNvSpPr>
            <a:spLocks noGrp="1"/>
          </p:cNvSpPr>
          <p:nvPr>
            <p:ph idx="1"/>
          </p:nvPr>
        </p:nvSpPr>
        <p:spPr>
          <a:xfrm>
            <a:off x="457200" y="1600200"/>
            <a:ext cx="6203032" cy="4853136"/>
          </a:xfrm>
          <a:solidFill>
            <a:schemeClr val="bg1">
              <a:lumMod val="95000"/>
              <a:alpha val="75000"/>
            </a:schemeClr>
          </a:solidFill>
          <a:scene3d>
            <a:camera prst="orthographicFront"/>
            <a:lightRig rig="threePt" dir="t"/>
          </a:scene3d>
          <a:sp3d>
            <a:bevelT/>
          </a:sp3d>
        </p:spPr>
        <p:txBody>
          <a:bodyPr>
            <a:normAutofit fontScale="62500" lnSpcReduction="20000"/>
          </a:bodyPr>
          <a:lstStyle/>
          <a:p>
            <a:pPr marL="0" indent="0">
              <a:buNone/>
            </a:pPr>
            <a:r>
              <a:rPr lang="en-ZA" dirty="0"/>
              <a:t>When hot work must be conducted at your mill, enforce these important </a:t>
            </a:r>
            <a:r>
              <a:rPr lang="en-ZA" dirty="0" smtClean="0"/>
              <a:t>rules (cont.):</a:t>
            </a:r>
            <a:endParaRPr lang="en-US" dirty="0"/>
          </a:p>
          <a:p>
            <a:pPr lvl="0"/>
            <a:r>
              <a:rPr lang="en-US" dirty="0" smtClean="0"/>
              <a:t>Keep </a:t>
            </a:r>
            <a:r>
              <a:rPr lang="en-US" dirty="0"/>
              <a:t>equipment on which hot work is being performed:</a:t>
            </a:r>
          </a:p>
          <a:p>
            <a:pPr lvl="1"/>
            <a:r>
              <a:rPr lang="en-US" dirty="0"/>
              <a:t>Cleared of all combustible materials</a:t>
            </a:r>
          </a:p>
          <a:p>
            <a:pPr lvl="1"/>
            <a:r>
              <a:rPr lang="en-US" dirty="0"/>
              <a:t>Protected by shields in flammable areas</a:t>
            </a:r>
          </a:p>
          <a:p>
            <a:pPr lvl="1"/>
            <a:r>
              <a:rPr lang="en-US" dirty="0"/>
              <a:t>Purged of all flammable vapor</a:t>
            </a:r>
          </a:p>
          <a:p>
            <a:pPr lvl="0"/>
            <a:r>
              <a:rPr lang="en-US" dirty="0"/>
              <a:t>Remove combustible materials from the opposite side of all heat-conducting materials receiving hot work.</a:t>
            </a:r>
          </a:p>
          <a:p>
            <a:pPr lvl="0"/>
            <a:r>
              <a:rPr lang="en-US" dirty="0"/>
              <a:t>Use approved shields to protect all combustible materials in hot work areas.</a:t>
            </a:r>
          </a:p>
          <a:p>
            <a:pPr lvl="0"/>
            <a:r>
              <a:rPr lang="en-US" dirty="0"/>
              <a:t>Close off all spouts, conveyors and elevator legs so that slag and sparks do not fall into other locations.</a:t>
            </a:r>
          </a:p>
          <a:p>
            <a:pPr lvl="0"/>
            <a:r>
              <a:rPr lang="en-US" dirty="0"/>
              <a:t>Use metal containers to catch molten metal from welding or cutting.</a:t>
            </a:r>
          </a:p>
          <a:p>
            <a:r>
              <a:rPr lang="en-US" dirty="0"/>
              <a:t>Maintain proper oxygen pressure when cutting to reduce the production of extra sparks and slag.</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3253" y="2780928"/>
            <a:ext cx="2195711" cy="2123827"/>
          </a:xfrm>
          <a:prstGeom prst="rect">
            <a:avLst/>
          </a:prstGeom>
          <a:noFill/>
          <a:ln>
            <a:noFill/>
          </a:ln>
        </p:spPr>
      </p:pic>
    </p:spTree>
    <p:extLst>
      <p:ext uri="{BB962C8B-B14F-4D97-AF65-F5344CB8AC3E}">
        <p14:creationId xmlns:p14="http://schemas.microsoft.com/office/powerpoint/2010/main" val="23483353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Access and Movement Control</a:t>
            </a:r>
            <a:endParaRPr lang="en-ZA" sz="48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fontScale="77500" lnSpcReduction="20000"/>
          </a:bodyPr>
          <a:lstStyle/>
          <a:p>
            <a:r>
              <a:rPr lang="en-US" dirty="0"/>
              <a:t>The need for access control in any manufacturing facility is acknowledged. </a:t>
            </a:r>
            <a:endParaRPr lang="en-US" dirty="0" smtClean="0"/>
          </a:p>
          <a:p>
            <a:r>
              <a:rPr lang="en-US" dirty="0" smtClean="0"/>
              <a:t>Access </a:t>
            </a:r>
            <a:r>
              <a:rPr lang="en-US" dirty="0"/>
              <a:t>control systems can be as basic as key entry systems or as complex as facial scanning. </a:t>
            </a:r>
            <a:endParaRPr lang="en-US" dirty="0" smtClean="0"/>
          </a:p>
          <a:p>
            <a:r>
              <a:rPr lang="en-US" dirty="0" smtClean="0"/>
              <a:t>The </a:t>
            </a:r>
            <a:r>
              <a:rPr lang="en-US" dirty="0"/>
              <a:t>obvious benefit of access control systems is to limit the entry of unauthorized intruders or personnel into areas in which they are not allowed. </a:t>
            </a:r>
            <a:endParaRPr lang="en-US" dirty="0" smtClean="0"/>
          </a:p>
          <a:p>
            <a:r>
              <a:rPr lang="en-US" dirty="0" smtClean="0"/>
              <a:t>Access </a:t>
            </a:r>
            <a:r>
              <a:rPr lang="en-US" dirty="0"/>
              <a:t>control assists to protect a business against damage and theft, protects employees from harm and provides a deterrent to acts of sabotage or malicious intent. </a:t>
            </a:r>
            <a:endParaRPr lang="en-US" dirty="0" smtClean="0"/>
          </a:p>
          <a:p>
            <a:r>
              <a:rPr lang="en-US" dirty="0" smtClean="0"/>
              <a:t>It </a:t>
            </a:r>
            <a:r>
              <a:rPr lang="en-US" dirty="0"/>
              <a:t>is especially important to ensure that people, with no knowledge of the dangers of the factory, should be kept out of the manufacturing area</a:t>
            </a:r>
            <a:r>
              <a:rPr lang="en-US" dirty="0" smtClean="0"/>
              <a:t>.</a:t>
            </a:r>
            <a:endParaRPr lang="en-US" dirty="0"/>
          </a:p>
        </p:txBody>
      </p:sp>
    </p:spTree>
    <p:extLst>
      <p:ext uri="{BB962C8B-B14F-4D97-AF65-F5344CB8AC3E}">
        <p14:creationId xmlns:p14="http://schemas.microsoft.com/office/powerpoint/2010/main" val="5508041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Access and Movement Control (cont.)</a:t>
            </a:r>
            <a:endParaRPr lang="en-ZA" sz="40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fontScale="85000" lnSpcReduction="10000"/>
          </a:bodyPr>
          <a:lstStyle/>
          <a:p>
            <a:r>
              <a:rPr lang="en-US" dirty="0"/>
              <a:t>Manufacturing enterprises have the further challenges of ensuring safe arrival and storing of parts and raw materials, secure manufacturing processes, protection against theft and casualties, and reliable delivery of finished goods to ensure customer satisfaction.</a:t>
            </a:r>
          </a:p>
          <a:p>
            <a:r>
              <a:rPr lang="en-US" dirty="0"/>
              <a:t>Controlling access to and within the site and protecting information and automation systems from breaches is also essential. </a:t>
            </a:r>
            <a:endParaRPr lang="en-US" dirty="0" smtClean="0"/>
          </a:p>
          <a:p>
            <a:r>
              <a:rPr lang="en-US" dirty="0" smtClean="0"/>
              <a:t>Physical </a:t>
            </a:r>
            <a:r>
              <a:rPr lang="en-US" dirty="0"/>
              <a:t>or digital security lapses, whether accidental or malicious, can cause significant damage, particularly when those lapses harm personnel, the equipment or environment, or compromise quality.</a:t>
            </a:r>
          </a:p>
        </p:txBody>
      </p:sp>
    </p:spTree>
    <p:extLst>
      <p:ext uri="{BB962C8B-B14F-4D97-AF65-F5344CB8AC3E}">
        <p14:creationId xmlns:p14="http://schemas.microsoft.com/office/powerpoint/2010/main" val="16557420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Reasons for Access Control</a:t>
            </a:r>
            <a:endParaRPr lang="en-ZA" sz="40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fontScale="70000" lnSpcReduction="20000"/>
          </a:bodyPr>
          <a:lstStyle/>
          <a:p>
            <a:pPr lvl="0"/>
            <a:r>
              <a:rPr lang="en-US" dirty="0"/>
              <a:t>Keeping a record of who is coming and going: Controlling your employee, vendor, visitor, and maintenance staff access. </a:t>
            </a:r>
          </a:p>
          <a:p>
            <a:pPr lvl="0"/>
            <a:r>
              <a:rPr lang="en-US" dirty="0"/>
              <a:t>Control access to highly secured areas or dangerous areas. For manufacturing facilities this means different areas of the manufacturing facility might need different security access in order to keep unauthorized people out.  Examples include raw materials and parts inventory, work-in-process (WIP), staging areas, cleaning areas, inspection areas, testing areas, finished product areas.  </a:t>
            </a:r>
          </a:p>
          <a:p>
            <a:pPr lvl="0"/>
            <a:r>
              <a:rPr lang="en-US" dirty="0"/>
              <a:t>You may need to keep out or provide limited access to cleaning people, vendors, employees from specific areas and fired employees.</a:t>
            </a:r>
          </a:p>
          <a:p>
            <a:pPr lvl="0"/>
            <a:r>
              <a:rPr lang="en-US" dirty="0"/>
              <a:t>Access is monitored. With some keyless entry systems, each authorized user can be assigned a specific code with which to gain access. Also, keyless entry systems provide a log so you can see who gained access to a secure area and when. </a:t>
            </a:r>
          </a:p>
        </p:txBody>
      </p:sp>
    </p:spTree>
    <p:extLst>
      <p:ext uri="{BB962C8B-B14F-4D97-AF65-F5344CB8AC3E}">
        <p14:creationId xmlns:p14="http://schemas.microsoft.com/office/powerpoint/2010/main" val="34092865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Access to Confined Spaces</a:t>
            </a:r>
            <a:endParaRPr lang="en-ZA" sz="40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fontScale="92500" lnSpcReduction="10000"/>
          </a:bodyPr>
          <a:lstStyle/>
          <a:p>
            <a:r>
              <a:rPr lang="en-US" dirty="0"/>
              <a:t>The Sugar Mill factory consists of a range of vessels (bins, silos, tanks, evaporators), some of which require human entry for their maintenance and cleaning. </a:t>
            </a:r>
          </a:p>
          <a:p>
            <a:r>
              <a:rPr lang="en-US" dirty="0"/>
              <a:t>Entry into any confined space is hazardous because these spaces may contain harmful substances or represent oxygen deficient environments or there may be a bridging condition or a build-up of product on the sides which could fall and bury an employee, known as engulfment.</a:t>
            </a:r>
          </a:p>
        </p:txBody>
      </p:sp>
    </p:spTree>
    <p:extLst>
      <p:ext uri="{BB962C8B-B14F-4D97-AF65-F5344CB8AC3E}">
        <p14:creationId xmlns:p14="http://schemas.microsoft.com/office/powerpoint/2010/main" val="5169389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Access to Confined Spaces (cont.)</a:t>
            </a:r>
            <a:endParaRPr lang="en-ZA" sz="4000" dirty="0"/>
          </a:p>
        </p:txBody>
      </p:sp>
      <p:sp>
        <p:nvSpPr>
          <p:cNvPr id="5"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rmAutofit fontScale="92500" lnSpcReduction="20000"/>
          </a:bodyPr>
          <a:lstStyle/>
          <a:p>
            <a:r>
              <a:rPr lang="en-US" dirty="0"/>
              <a:t>Most fatalities suffered by employees who have entered bins, silos or tanks, resulted when:</a:t>
            </a:r>
          </a:p>
          <a:p>
            <a:pPr lvl="1"/>
            <a:r>
              <a:rPr lang="en-US" dirty="0"/>
              <a:t>Employees entered bins, silos or tanks without </a:t>
            </a:r>
            <a:r>
              <a:rPr lang="en-US" dirty="0" err="1"/>
              <a:t>authorisation</a:t>
            </a:r>
            <a:r>
              <a:rPr lang="en-US" dirty="0"/>
              <a:t> (entry into confined space permit)</a:t>
            </a:r>
          </a:p>
          <a:p>
            <a:pPr lvl="1"/>
            <a:r>
              <a:rPr lang="en-US" dirty="0"/>
              <a:t>Employees entered bins, silos or tanks without proper personal protective equipment.</a:t>
            </a:r>
          </a:p>
          <a:p>
            <a:pPr lvl="1"/>
            <a:r>
              <a:rPr lang="en-US" dirty="0"/>
              <a:t>Employees entered bins, silos or tanks without following proper safety procedures.</a:t>
            </a:r>
          </a:p>
          <a:p>
            <a:pPr lvl="1"/>
            <a:r>
              <a:rPr lang="en-US" dirty="0"/>
              <a:t>Employees were in bins, silos or tanks while product was flowing and equipment was running, and were sucked under the product.</a:t>
            </a:r>
          </a:p>
          <a:p>
            <a:pPr lvl="1"/>
            <a:r>
              <a:rPr lang="en-US" dirty="0"/>
              <a:t>Employees were in bins or silos and fell through bridged areas (see the figure below).</a:t>
            </a:r>
          </a:p>
        </p:txBody>
      </p:sp>
    </p:spTree>
    <p:extLst>
      <p:ext uri="{BB962C8B-B14F-4D97-AF65-F5344CB8AC3E}">
        <p14:creationId xmlns:p14="http://schemas.microsoft.com/office/powerpoint/2010/main" val="13327972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Access to Confined Spaces (cont.)</a:t>
            </a:r>
            <a:endParaRPr lang="en-ZA" sz="4000" dirty="0"/>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48548"/>
            <a:ext cx="8229600" cy="4029266"/>
          </a:xfrm>
          <a:prstGeom prst="rect">
            <a:avLst/>
          </a:prstGeom>
          <a:noFill/>
          <a:ln>
            <a:noFill/>
          </a:ln>
        </p:spPr>
      </p:pic>
    </p:spTree>
    <p:extLst>
      <p:ext uri="{BB962C8B-B14F-4D97-AF65-F5344CB8AC3E}">
        <p14:creationId xmlns:p14="http://schemas.microsoft.com/office/powerpoint/2010/main" val="14894206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Access to Confined Spaces (cont.)</a:t>
            </a:r>
            <a:endParaRPr lang="en-ZA" sz="4000" dirty="0"/>
          </a:p>
        </p:txBody>
      </p:sp>
      <p:sp>
        <p:nvSpPr>
          <p:cNvPr id="5"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rmAutofit fontScale="77500" lnSpcReduction="20000"/>
          </a:bodyPr>
          <a:lstStyle/>
          <a:p>
            <a:r>
              <a:rPr lang="en-US" dirty="0"/>
              <a:t>No employee should ever enter bins, silos or tanks under a bridging condition. </a:t>
            </a:r>
            <a:endParaRPr lang="en-US" dirty="0" smtClean="0"/>
          </a:p>
          <a:p>
            <a:r>
              <a:rPr lang="en-US" dirty="0" smtClean="0"/>
              <a:t>Similarly</a:t>
            </a:r>
            <a:r>
              <a:rPr lang="en-US" dirty="0"/>
              <a:t>, no employee should enter bins, silos or tanks where a build-up of product on the sides of the confined space could fall and bury the employee.</a:t>
            </a:r>
          </a:p>
          <a:p>
            <a:r>
              <a:rPr lang="en-US" dirty="0"/>
              <a:t>Product stuck to the sides of bins, silos or tanks should always be dislodged from above. </a:t>
            </a:r>
            <a:endParaRPr lang="en-US" dirty="0" smtClean="0"/>
          </a:p>
          <a:p>
            <a:r>
              <a:rPr lang="en-US" dirty="0" smtClean="0"/>
              <a:t>If </a:t>
            </a:r>
            <a:r>
              <a:rPr lang="en-US" dirty="0"/>
              <a:t>a boatswain’s chair is used, it should never be positioned so that collapsing product could engulf the employee.</a:t>
            </a:r>
          </a:p>
          <a:p>
            <a:r>
              <a:rPr lang="en-US" dirty="0"/>
              <a:t>Before allowing entry into any confined spaces, the procedure for entering of confined spaces must be complied with at all times and a permit completed for each entry. </a:t>
            </a:r>
            <a:endParaRPr lang="en-US" dirty="0" smtClean="0"/>
          </a:p>
          <a:p>
            <a:r>
              <a:rPr lang="en-US" dirty="0" smtClean="0"/>
              <a:t>Similarly</a:t>
            </a:r>
            <a:r>
              <a:rPr lang="en-US" dirty="0"/>
              <a:t>, all vessels should be checked for a person inside, before man-holes are closed and put into operation.</a:t>
            </a:r>
          </a:p>
        </p:txBody>
      </p:sp>
    </p:spTree>
    <p:extLst>
      <p:ext uri="{BB962C8B-B14F-4D97-AF65-F5344CB8AC3E}">
        <p14:creationId xmlns:p14="http://schemas.microsoft.com/office/powerpoint/2010/main" val="2288419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Risk Management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70000" lnSpcReduction="20000"/>
          </a:bodyPr>
          <a:lstStyle/>
          <a:p>
            <a:r>
              <a:rPr lang="en-US" dirty="0" smtClean="0"/>
              <a:t>Administrative </a:t>
            </a:r>
            <a:r>
              <a:rPr lang="en-US" dirty="0"/>
              <a:t>controls use systems of work to reduce risk by providing a framework of expected </a:t>
            </a:r>
            <a:r>
              <a:rPr lang="en-US" dirty="0" err="1"/>
              <a:t>behaviours</a:t>
            </a:r>
            <a:r>
              <a:rPr lang="en-US" dirty="0"/>
              <a:t>. Examples are rotation of staff to reduce exposure to a hazard, or a documented safe system of work, such as ‘lockout </a:t>
            </a:r>
            <a:r>
              <a:rPr lang="en-US" dirty="0" err="1"/>
              <a:t>tagout</a:t>
            </a:r>
            <a:r>
              <a:rPr lang="en-US" dirty="0"/>
              <a:t>’. </a:t>
            </a:r>
            <a:endParaRPr lang="en-US" dirty="0" smtClean="0"/>
          </a:p>
          <a:p>
            <a:r>
              <a:rPr lang="en-US" dirty="0" smtClean="0"/>
              <a:t>These </a:t>
            </a:r>
            <a:r>
              <a:rPr lang="en-US" dirty="0"/>
              <a:t>types of controls rely on extensive instruction, information, training and supervision. </a:t>
            </a:r>
            <a:endParaRPr lang="en-US" dirty="0" smtClean="0"/>
          </a:p>
          <a:p>
            <a:r>
              <a:rPr lang="en-US" dirty="0" smtClean="0"/>
              <a:t>In </a:t>
            </a:r>
            <a:r>
              <a:rPr lang="en-US" dirty="0"/>
              <a:t>terms of time and ongoing administration by managers and employers to ensure the desired </a:t>
            </a:r>
            <a:r>
              <a:rPr lang="en-US" dirty="0" err="1"/>
              <a:t>behaviour</a:t>
            </a:r>
            <a:r>
              <a:rPr lang="en-US" dirty="0"/>
              <a:t> occurs, administrative controls can be the most expensive and least effective form of hazard control.</a:t>
            </a:r>
          </a:p>
          <a:p>
            <a:r>
              <a:rPr lang="en-US" dirty="0"/>
              <a:t>Note: The use of PPE and administrative controls are low or last order controls used to deal with any residual risk associated with the hazard. As such, these last order controls can be used in support of higher order controls that deal with a hazard at its source and should not be considered as the sole means of control. These types of risk controls require constant monitoring and reinforcement.</a:t>
            </a:r>
            <a:endParaRPr lang="en-US" dirty="0"/>
          </a:p>
        </p:txBody>
      </p:sp>
    </p:spTree>
    <p:extLst>
      <p:ext uri="{BB962C8B-B14F-4D97-AF65-F5344CB8AC3E}">
        <p14:creationId xmlns:p14="http://schemas.microsoft.com/office/powerpoint/2010/main" val="3280027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Risk Management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indent="0" algn="ctr">
              <a:buNone/>
            </a:pPr>
            <a:r>
              <a:rPr lang="en-ZA" sz="2000" b="1" dirty="0"/>
              <a:t>T</a:t>
            </a:r>
            <a:r>
              <a:rPr lang="en-ZA" sz="2000" b="1" dirty="0" smtClean="0"/>
              <a:t>here </a:t>
            </a:r>
            <a:r>
              <a:rPr lang="en-ZA" sz="2000" b="1" dirty="0"/>
              <a:t>are four basic categories of warning and safety signs. The categories, their usage, colour and shape are shown below:</a:t>
            </a:r>
            <a:endParaRPr lang="en-US" sz="2000" b="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347438"/>
            <a:ext cx="6696744" cy="4104456"/>
          </a:xfrm>
          <a:prstGeom prst="rect">
            <a:avLst/>
          </a:prstGeom>
          <a:noFill/>
          <a:ln>
            <a:noFill/>
          </a:ln>
        </p:spPr>
      </p:pic>
    </p:spTree>
    <p:extLst>
      <p:ext uri="{BB962C8B-B14F-4D97-AF65-F5344CB8AC3E}">
        <p14:creationId xmlns:p14="http://schemas.microsoft.com/office/powerpoint/2010/main" val="336320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Risk Management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300" dirty="0"/>
              <a:t>Effective machinery and equipment risk controls reflect some or all of the following characteristics:</a:t>
            </a:r>
          </a:p>
          <a:p>
            <a:pPr lvl="1">
              <a:spcBef>
                <a:spcPts val="0"/>
              </a:spcBef>
            </a:pPr>
            <a:r>
              <a:rPr lang="en-US" sz="2300" dirty="0"/>
              <a:t>The hazard is controlled at its source</a:t>
            </a:r>
          </a:p>
          <a:p>
            <a:pPr lvl="1">
              <a:spcBef>
                <a:spcPts val="0"/>
              </a:spcBef>
            </a:pPr>
            <a:r>
              <a:rPr lang="en-US" sz="2300" dirty="0"/>
              <a:t>Contact or access to the hazard is prevented</a:t>
            </a:r>
          </a:p>
          <a:p>
            <a:pPr lvl="1">
              <a:spcBef>
                <a:spcPts val="0"/>
              </a:spcBef>
            </a:pPr>
            <a:r>
              <a:rPr lang="en-US" sz="2300" dirty="0"/>
              <a:t>Sturdy construction (correct materials with few points of potential failure)</a:t>
            </a:r>
          </a:p>
          <a:p>
            <a:pPr lvl="1">
              <a:spcBef>
                <a:spcPts val="0"/>
              </a:spcBef>
            </a:pPr>
            <a:r>
              <a:rPr lang="en-US" sz="2300" dirty="0"/>
              <a:t>Fail-safe (failure of the control system to be effective will result in machinery shut-down)</a:t>
            </a:r>
          </a:p>
          <a:p>
            <a:pPr lvl="1">
              <a:spcBef>
                <a:spcPts val="0"/>
              </a:spcBef>
            </a:pPr>
            <a:r>
              <a:rPr lang="en-US" sz="2300" dirty="0"/>
              <a:t>Tamper-proof design (as difficult as possible to bypass)</a:t>
            </a:r>
          </a:p>
          <a:p>
            <a:pPr lvl="1">
              <a:spcBef>
                <a:spcPts val="0"/>
              </a:spcBef>
            </a:pPr>
            <a:r>
              <a:rPr lang="en-US" sz="2300" dirty="0"/>
              <a:t>Presents minimum impediment to machinery and equipment operator</a:t>
            </a:r>
          </a:p>
          <a:p>
            <a:pPr lvl="1">
              <a:spcBef>
                <a:spcPts val="0"/>
              </a:spcBef>
            </a:pPr>
            <a:r>
              <a:rPr lang="en-US" sz="2300" dirty="0"/>
              <a:t>Easy to inspect and maintain</a:t>
            </a:r>
          </a:p>
          <a:p>
            <a:pPr lvl="1">
              <a:spcBef>
                <a:spcPts val="0"/>
              </a:spcBef>
            </a:pPr>
            <a:r>
              <a:rPr lang="en-US" sz="2300" dirty="0"/>
              <a:t>Does not introduce further hazards through the risk control action.</a:t>
            </a:r>
          </a:p>
        </p:txBody>
      </p:sp>
    </p:spTree>
    <p:extLst>
      <p:ext uri="{BB962C8B-B14F-4D97-AF65-F5344CB8AC3E}">
        <p14:creationId xmlns:p14="http://schemas.microsoft.com/office/powerpoint/2010/main" val="180646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Equipment and Mechanical Safety</a:t>
            </a:r>
            <a:endParaRPr lang="en-ZA" sz="44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70000" lnSpcReduction="20000"/>
          </a:bodyPr>
          <a:lstStyle/>
          <a:p>
            <a:pPr marL="0" indent="0">
              <a:buNone/>
            </a:pPr>
            <a:r>
              <a:rPr lang="en-US" sz="3600" b="1" dirty="0"/>
              <a:t>Mechanical hazards</a:t>
            </a:r>
          </a:p>
          <a:p>
            <a:r>
              <a:rPr lang="en-US" sz="3600" dirty="0"/>
              <a:t>Machinery and equipment have moving parts. The action of moving parts may have sufficient force in motion to cause injury to people.</a:t>
            </a:r>
          </a:p>
          <a:p>
            <a:r>
              <a:rPr lang="en-US" sz="3600" dirty="0"/>
              <a:t>When assessing machinery and equipment for possible mechanical hazards, consider:</a:t>
            </a:r>
          </a:p>
          <a:p>
            <a:pPr lvl="1"/>
            <a:r>
              <a:rPr lang="en-US" dirty="0"/>
              <a:t>Machinery and equipment with moving parts that can be reached by people</a:t>
            </a:r>
          </a:p>
          <a:p>
            <a:pPr lvl="1"/>
            <a:r>
              <a:rPr lang="en-US" dirty="0"/>
              <a:t>Machinery and equipment that can eject objects (parts, components, products or waste items) that may strike a person with sufficient force to cause harm</a:t>
            </a:r>
          </a:p>
          <a:p>
            <a:pPr lvl="1"/>
            <a:r>
              <a:rPr lang="en-US" dirty="0"/>
              <a:t>Machinery and equipment with moving parts that can reach people, such as booms or mechanical appendages (arms)</a:t>
            </a:r>
          </a:p>
          <a:p>
            <a:pPr lvl="1"/>
            <a:r>
              <a:rPr lang="en-US" dirty="0"/>
              <a:t>Mobile machinery and equipment, such as forklifts, pallet jacks, earthmoving equipment, operated in areas where people may gain access.</a:t>
            </a:r>
          </a:p>
        </p:txBody>
      </p:sp>
    </p:spTree>
    <p:extLst>
      <p:ext uri="{BB962C8B-B14F-4D97-AF65-F5344CB8AC3E}">
        <p14:creationId xmlns:p14="http://schemas.microsoft.com/office/powerpoint/2010/main" val="3682254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Equipment and Mechanical Safety</a:t>
            </a:r>
            <a:endParaRPr lang="en-ZA" sz="44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a:bodyPr>
          <a:lstStyle/>
          <a:p>
            <a:pPr marL="0" indent="0">
              <a:buNone/>
            </a:pPr>
            <a:r>
              <a:rPr lang="en-US" sz="3600" b="1" dirty="0"/>
              <a:t>Mechanical hazards</a:t>
            </a:r>
          </a:p>
          <a:p>
            <a:r>
              <a:rPr lang="en-US" sz="2800" dirty="0"/>
              <a:t>Common mechanical hazards and associated risks for machinery and equipment are shown below.</a:t>
            </a:r>
          </a:p>
        </p:txBody>
      </p:sp>
      <p:graphicFrame>
        <p:nvGraphicFramePr>
          <p:cNvPr id="2" name="Table 1"/>
          <p:cNvGraphicFramePr>
            <a:graphicFrameLocks noGrp="1"/>
          </p:cNvGraphicFramePr>
          <p:nvPr>
            <p:extLst>
              <p:ext uri="{D42A27DB-BD31-4B8C-83A1-F6EECF244321}">
                <p14:modId xmlns:p14="http://schemas.microsoft.com/office/powerpoint/2010/main" val="1719553241"/>
              </p:ext>
            </p:extLst>
          </p:nvPr>
        </p:nvGraphicFramePr>
        <p:xfrm>
          <a:off x="683568" y="3717032"/>
          <a:ext cx="7848872" cy="2133600"/>
        </p:xfrm>
        <a:graphic>
          <a:graphicData uri="http://schemas.openxmlformats.org/drawingml/2006/table">
            <a:tbl>
              <a:tblPr firstRow="1" firstCol="1" bandRow="1">
                <a:tableStyleId>{69C7853C-536D-4A76-A0AE-DD22124D55A5}</a:tableStyleId>
              </a:tblPr>
              <a:tblGrid>
                <a:gridCol w="4032448"/>
                <a:gridCol w="3816424"/>
              </a:tblGrid>
              <a:tr h="0">
                <a:tc>
                  <a:txBody>
                    <a:bodyPr/>
                    <a:lstStyle/>
                    <a:p>
                      <a:pPr algn="ctr">
                        <a:lnSpc>
                          <a:spcPct val="100000"/>
                        </a:lnSpc>
                        <a:spcAft>
                          <a:spcPts val="0"/>
                        </a:spcAft>
                      </a:pPr>
                      <a:r>
                        <a:rPr lang="en-US" sz="2000" b="1" dirty="0">
                          <a:effectLst/>
                        </a:rPr>
                        <a:t>Hazard</a:t>
                      </a:r>
                      <a:endParaRPr lang="en-US" sz="2000" b="1" dirty="0">
                        <a:solidFill>
                          <a:srgbClr val="76923C"/>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2000" b="1">
                          <a:effectLst/>
                        </a:rPr>
                        <a:t>Risk</a:t>
                      </a:r>
                      <a:endParaRPr lang="en-US" sz="2000" b="1">
                        <a:solidFill>
                          <a:srgbClr val="76923C"/>
                        </a:solidFill>
                        <a:effectLst/>
                        <a:latin typeface="Calibri"/>
                        <a:ea typeface="Calibri"/>
                        <a:cs typeface="Times New Roman"/>
                      </a:endParaRPr>
                    </a:p>
                  </a:txBody>
                  <a:tcPr marL="68580" marR="68580" marT="0" marB="0" anchor="ctr"/>
                </a:tc>
              </a:tr>
              <a:tr h="0">
                <a:tc>
                  <a:txBody>
                    <a:bodyPr/>
                    <a:lstStyle/>
                    <a:p>
                      <a:pPr algn="ctr">
                        <a:lnSpc>
                          <a:spcPct val="100000"/>
                        </a:lnSpc>
                        <a:spcAft>
                          <a:spcPts val="0"/>
                        </a:spcAft>
                      </a:pPr>
                      <a:r>
                        <a:rPr lang="en-US" sz="2000" b="1" dirty="0">
                          <a:effectLst/>
                        </a:rPr>
                        <a:t>Rotating shafts, </a:t>
                      </a:r>
                      <a:r>
                        <a:rPr lang="en-US" sz="2000" b="1" dirty="0" err="1">
                          <a:effectLst/>
                        </a:rPr>
                        <a:t>pullies</a:t>
                      </a:r>
                      <a:r>
                        <a:rPr lang="en-US" sz="2000" b="1" dirty="0">
                          <a:effectLst/>
                        </a:rPr>
                        <a:t>, sprockets and gears</a:t>
                      </a:r>
                      <a:endParaRPr lang="en-US" sz="2000" b="1" dirty="0">
                        <a:solidFill>
                          <a:srgbClr val="76923C"/>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2000" b="1" dirty="0">
                          <a:effectLst/>
                        </a:rPr>
                        <a:t>Entanglement</a:t>
                      </a:r>
                      <a:endParaRPr lang="en-US" sz="2000" b="1" dirty="0">
                        <a:solidFill>
                          <a:srgbClr val="76923C"/>
                        </a:solidFill>
                        <a:effectLst/>
                        <a:latin typeface="Calibri"/>
                        <a:ea typeface="Calibri"/>
                        <a:cs typeface="Times New Roman"/>
                      </a:endParaRPr>
                    </a:p>
                  </a:txBody>
                  <a:tcPr marL="68580" marR="68580" marT="0" marB="0" anchor="ctr"/>
                </a:tc>
              </a:tr>
              <a:tr h="0">
                <a:tc>
                  <a:txBody>
                    <a:bodyPr/>
                    <a:lstStyle/>
                    <a:p>
                      <a:pPr algn="ctr">
                        <a:lnSpc>
                          <a:spcPct val="100000"/>
                        </a:lnSpc>
                        <a:spcAft>
                          <a:spcPts val="0"/>
                        </a:spcAft>
                      </a:pPr>
                      <a:r>
                        <a:rPr lang="en-US" sz="2000" b="1" dirty="0">
                          <a:effectLst/>
                        </a:rPr>
                        <a:t>Hard surfaces moving together</a:t>
                      </a:r>
                      <a:endParaRPr lang="en-US" sz="2000" b="1" dirty="0">
                        <a:solidFill>
                          <a:srgbClr val="76923C"/>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2000" b="1" dirty="0">
                          <a:effectLst/>
                        </a:rPr>
                        <a:t>Crushing</a:t>
                      </a:r>
                      <a:endParaRPr lang="en-US" sz="2000" b="1" dirty="0">
                        <a:solidFill>
                          <a:srgbClr val="76923C"/>
                        </a:solidFill>
                        <a:effectLst/>
                        <a:latin typeface="Calibri"/>
                        <a:ea typeface="Calibri"/>
                        <a:cs typeface="Times New Roman"/>
                      </a:endParaRPr>
                    </a:p>
                  </a:txBody>
                  <a:tcPr marL="68580" marR="68580" marT="0" marB="0" anchor="ctr"/>
                </a:tc>
              </a:tr>
              <a:tr h="0">
                <a:tc>
                  <a:txBody>
                    <a:bodyPr/>
                    <a:lstStyle/>
                    <a:p>
                      <a:pPr algn="ctr">
                        <a:lnSpc>
                          <a:spcPct val="100000"/>
                        </a:lnSpc>
                        <a:spcAft>
                          <a:spcPts val="0"/>
                        </a:spcAft>
                      </a:pPr>
                      <a:r>
                        <a:rPr lang="en-US" sz="2000" b="1" dirty="0">
                          <a:effectLst/>
                        </a:rPr>
                        <a:t>Scissor or shear action</a:t>
                      </a:r>
                      <a:endParaRPr lang="en-US" sz="2000" b="1" dirty="0">
                        <a:solidFill>
                          <a:srgbClr val="76923C"/>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2000" b="1" dirty="0">
                          <a:effectLst/>
                        </a:rPr>
                        <a:t>Severing</a:t>
                      </a:r>
                      <a:endParaRPr lang="en-US" sz="2000" b="1" dirty="0">
                        <a:solidFill>
                          <a:srgbClr val="76923C"/>
                        </a:solidFill>
                        <a:effectLst/>
                        <a:latin typeface="Calibri"/>
                        <a:ea typeface="Calibri"/>
                        <a:cs typeface="Times New Roman"/>
                      </a:endParaRPr>
                    </a:p>
                  </a:txBody>
                  <a:tcPr marL="68580" marR="68580" marT="0" marB="0" anchor="ctr"/>
                </a:tc>
              </a:tr>
              <a:tr h="0">
                <a:tc>
                  <a:txBody>
                    <a:bodyPr/>
                    <a:lstStyle/>
                    <a:p>
                      <a:pPr algn="ctr">
                        <a:lnSpc>
                          <a:spcPct val="100000"/>
                        </a:lnSpc>
                        <a:spcAft>
                          <a:spcPts val="0"/>
                        </a:spcAft>
                      </a:pPr>
                      <a:r>
                        <a:rPr lang="en-US" sz="2000" b="1">
                          <a:effectLst/>
                        </a:rPr>
                        <a:t>Sharp edge – moving or stationary</a:t>
                      </a:r>
                      <a:endParaRPr lang="en-US" sz="2000" b="1">
                        <a:solidFill>
                          <a:srgbClr val="76923C"/>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2000" b="1" dirty="0">
                          <a:effectLst/>
                        </a:rPr>
                        <a:t>Cutting or puncturing</a:t>
                      </a:r>
                      <a:endParaRPr lang="en-US" sz="2000" b="1" dirty="0">
                        <a:solidFill>
                          <a:srgbClr val="76923C"/>
                        </a:solidFill>
                        <a:effectLst/>
                        <a:latin typeface="Calibri"/>
                        <a:ea typeface="Calibri"/>
                        <a:cs typeface="Times New Roman"/>
                      </a:endParaRPr>
                    </a:p>
                  </a:txBody>
                  <a:tcPr marL="68580" marR="68580" marT="0" marB="0" anchor="ctr"/>
                </a:tc>
              </a:tr>
              <a:tr h="0">
                <a:tc>
                  <a:txBody>
                    <a:bodyPr/>
                    <a:lstStyle/>
                    <a:p>
                      <a:pPr algn="ctr">
                        <a:lnSpc>
                          <a:spcPct val="100000"/>
                        </a:lnSpc>
                        <a:spcAft>
                          <a:spcPts val="0"/>
                        </a:spcAft>
                      </a:pPr>
                      <a:r>
                        <a:rPr lang="en-US" sz="2000" b="1">
                          <a:effectLst/>
                        </a:rPr>
                        <a:t>Cable or hose connections</a:t>
                      </a:r>
                      <a:endParaRPr lang="en-US" sz="2000" b="1">
                        <a:solidFill>
                          <a:srgbClr val="76923C"/>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2000" b="1" dirty="0">
                          <a:effectLst/>
                        </a:rPr>
                        <a:t>Slips, trips and falls (e.g. oil leaks)</a:t>
                      </a:r>
                      <a:endParaRPr lang="en-US" sz="2000" b="1" dirty="0">
                        <a:solidFill>
                          <a:srgbClr val="76923C"/>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019794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3F3D944B9D242BC2B2B737E9F12DD" ma:contentTypeVersion="0" ma:contentTypeDescription="Create a new document." ma:contentTypeScope="" ma:versionID="ed1326efab41682ffb28ddec2618079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DA3F0B-4722-470B-A35C-F2D36C23419E}"/>
</file>

<file path=customXml/itemProps2.xml><?xml version="1.0" encoding="utf-8"?>
<ds:datastoreItem xmlns:ds="http://schemas.openxmlformats.org/officeDocument/2006/customXml" ds:itemID="{61961967-DBEC-4421-B47E-E4C01F9834B5}"/>
</file>

<file path=customXml/itemProps3.xml><?xml version="1.0" encoding="utf-8"?>
<ds:datastoreItem xmlns:ds="http://schemas.openxmlformats.org/officeDocument/2006/customXml" ds:itemID="{9F26CA33-C8BF-4BA5-927A-171C1B162C0B}"/>
</file>

<file path=docProps/app.xml><?xml version="1.0" encoding="utf-8"?>
<Properties xmlns="http://schemas.openxmlformats.org/officeDocument/2006/extended-properties" xmlns:vt="http://schemas.openxmlformats.org/officeDocument/2006/docPropsVTypes">
  <Template/>
  <TotalTime>4559</TotalTime>
  <Words>4226</Words>
  <Application>Microsoft Office PowerPoint</Application>
  <PresentationFormat>On-screen Show (4:3)</PresentationFormat>
  <Paragraphs>299</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Risk Control</vt:lpstr>
      <vt:lpstr>Risk Management</vt:lpstr>
      <vt:lpstr>Risk Management (cont.)</vt:lpstr>
      <vt:lpstr>Risk Management (cont.)</vt:lpstr>
      <vt:lpstr>Risk Management (cont.)</vt:lpstr>
      <vt:lpstr>Risk Management (cont.)</vt:lpstr>
      <vt:lpstr>Equipment and Mechanical Safety</vt:lpstr>
      <vt:lpstr>Equipment and Mechanical Safety</vt:lpstr>
      <vt:lpstr>Equipment and Mechanical Safety</vt:lpstr>
      <vt:lpstr>Unsafe Conditions</vt:lpstr>
      <vt:lpstr>Unsafe Acts</vt:lpstr>
      <vt:lpstr>Basic Electrical Safety</vt:lpstr>
      <vt:lpstr>Basic Electrical Safety (cont.)</vt:lpstr>
      <vt:lpstr>Basic Electrical Safety (cont.)</vt:lpstr>
      <vt:lpstr>Basic Electrical Safety (cont.)</vt:lpstr>
      <vt:lpstr>Basic Electrical Safety (cont.)</vt:lpstr>
      <vt:lpstr>Basic Electrical Safety (cont.)</vt:lpstr>
      <vt:lpstr>Basic Electrical Safety (cont.)</vt:lpstr>
      <vt:lpstr>Emergency Response</vt:lpstr>
      <vt:lpstr>Emergency Response (cont.)</vt:lpstr>
      <vt:lpstr>Supplies and Resources Checklist</vt:lpstr>
      <vt:lpstr>Buildings and Systems Checklist</vt:lpstr>
      <vt:lpstr>Communications Checklist</vt:lpstr>
      <vt:lpstr>Communications Checklist (cont.)</vt:lpstr>
      <vt:lpstr>Communications Checklist (cont.)</vt:lpstr>
      <vt:lpstr>Emergency Supplies Checklist</vt:lpstr>
      <vt:lpstr>General Preparedness Checklist</vt:lpstr>
      <vt:lpstr>Power Outage Preparation Checklist</vt:lpstr>
      <vt:lpstr>Dust Explosions</vt:lpstr>
      <vt:lpstr>Dust Explosions (cont.)</vt:lpstr>
      <vt:lpstr>Dust Explosions (cont.)</vt:lpstr>
      <vt:lpstr>Dust Explosions (cont.)</vt:lpstr>
      <vt:lpstr>Dust Explosions (cont.)</vt:lpstr>
      <vt:lpstr>Dust Explosions (cont.)</vt:lpstr>
      <vt:lpstr>Dust Explosions (cont.)</vt:lpstr>
      <vt:lpstr>Dust Explosions (cont.)</vt:lpstr>
      <vt:lpstr>Fire Risks</vt:lpstr>
      <vt:lpstr>Fire Risks (cont.)</vt:lpstr>
      <vt:lpstr>Fire Risks (cont.)</vt:lpstr>
      <vt:lpstr>Fire Risks (cont.)</vt:lpstr>
      <vt:lpstr>Access and Movement Control</vt:lpstr>
      <vt:lpstr>Access and Movement Control (cont.)</vt:lpstr>
      <vt:lpstr>Reasons for Access Control</vt:lpstr>
      <vt:lpstr>Access to Confined Spaces</vt:lpstr>
      <vt:lpstr>Access to Confined Spaces (cont.)</vt:lpstr>
      <vt:lpstr>Access to Confined Spaces (cont.)</vt:lpstr>
      <vt:lpstr>Access to Confined Spaces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194</cp:revision>
  <dcterms:created xsi:type="dcterms:W3CDTF">2016-11-15T07:03:29Z</dcterms:created>
  <dcterms:modified xsi:type="dcterms:W3CDTF">2019-05-19T16:24:23Z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0x010100D883F3D944B9D242BC2B2B737E9F12DD</vt:lpwstr>
  </property>
</Properties>
</file>