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73" r:id="rId3"/>
    <p:sldId id="403" r:id="rId4"/>
    <p:sldId id="426" r:id="rId5"/>
    <p:sldId id="427" r:id="rId6"/>
    <p:sldId id="424" r:id="rId7"/>
    <p:sldId id="413" r:id="rId8"/>
    <p:sldId id="404" r:id="rId9"/>
    <p:sldId id="428" r:id="rId10"/>
    <p:sldId id="415" r:id="rId11"/>
    <p:sldId id="425" r:id="rId12"/>
    <p:sldId id="384" r:id="rId13"/>
    <p:sldId id="385" r:id="rId14"/>
    <p:sldId id="429" r:id="rId15"/>
    <p:sldId id="414" r:id="rId16"/>
    <p:sldId id="416" r:id="rId17"/>
    <p:sldId id="431" r:id="rId18"/>
    <p:sldId id="432" r:id="rId19"/>
    <p:sldId id="433" r:id="rId20"/>
    <p:sldId id="434" r:id="rId21"/>
    <p:sldId id="435" r:id="rId22"/>
    <p:sldId id="436" r:id="rId23"/>
    <p:sldId id="437" r:id="rId24"/>
    <p:sldId id="438" r:id="rId25"/>
    <p:sldId id="439" r:id="rId26"/>
    <p:sldId id="440" r:id="rId27"/>
    <p:sldId id="442" r:id="rId28"/>
    <p:sldId id="443" r:id="rId29"/>
    <p:sldId id="444" r:id="rId30"/>
    <p:sldId id="44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75" autoAdjust="0"/>
    <p:restoredTop sz="94582" autoAdjust="0"/>
  </p:normalViewPr>
  <p:slideViewPr>
    <p:cSldViewPr>
      <p:cViewPr>
        <p:scale>
          <a:sx n="66" d="100"/>
          <a:sy n="66" d="100"/>
        </p:scale>
        <p:origin x="24"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2019/05/29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2019/05/29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2019/05/29</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2019/05/29</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2019/05/29</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2019/05/29</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lnSpcReduction="1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13: MECHANICAL MAINTENANCE: KNOWLEDGE TOPIC 2: PRINCIPLES OF PREVENTATIVE MAINTENANCE</a:t>
            </a:r>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smtClean="0"/>
              <a:t>Scheduling Principles</a:t>
            </a:r>
            <a:endParaRPr lang="en-ZA" sz="44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79912" y="2218033"/>
            <a:ext cx="4976734" cy="3761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a:spLocks/>
          </p:cNvSpPr>
          <p:nvPr/>
        </p:nvSpPr>
        <p:spPr>
          <a:xfrm>
            <a:off x="457200" y="1600200"/>
            <a:ext cx="3034680" cy="4997152"/>
          </a:xfrm>
          <a:prstGeom prst="rect">
            <a:avLst/>
          </a:prstGeom>
          <a:solidFill>
            <a:schemeClr val="bg1">
              <a:lumMod val="95000"/>
              <a:alpha val="75000"/>
            </a:schemeClr>
          </a:solidFill>
          <a:scene3d>
            <a:camera prst="orthographicFront"/>
            <a:lightRig rig="threePt" dir="t"/>
          </a:scene3d>
          <a:sp3d>
            <a:bevelT/>
          </a:sp3d>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dirty="0"/>
              <a:t>If your organization is failing to plan, then you’re planning to fail. Maintenance planning and scheduling is a systematic approach to optimize efficiencies while maximizing work performance, and the most critical element to ensuring proactive maintenance.</a:t>
            </a:r>
          </a:p>
        </p:txBody>
      </p:sp>
    </p:spTree>
    <p:extLst>
      <p:ext uri="{BB962C8B-B14F-4D97-AF65-F5344CB8AC3E}">
        <p14:creationId xmlns:p14="http://schemas.microsoft.com/office/powerpoint/2010/main" val="1703020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a:t>Scheduling </a:t>
            </a:r>
            <a:r>
              <a:rPr lang="en-ZA" sz="4400" dirty="0" smtClean="0"/>
              <a:t>Principle 1</a:t>
            </a:r>
            <a:endParaRPr lang="en-ZA" sz="4400" dirty="0"/>
          </a:p>
        </p:txBody>
      </p:sp>
      <p:sp>
        <p:nvSpPr>
          <p:cNvPr id="9" name="Content Placeholder 2"/>
          <p:cNvSpPr>
            <a:spLocks noGrp="1"/>
          </p:cNvSpPr>
          <p:nvPr>
            <p:ph idx="1"/>
          </p:nvPr>
        </p:nvSpPr>
        <p:spPr>
          <a:xfrm>
            <a:off x="518864" y="1827344"/>
            <a:ext cx="8229600" cy="4542865"/>
          </a:xfrm>
          <a:solidFill>
            <a:schemeClr val="bg1">
              <a:lumMod val="95000"/>
              <a:alpha val="75000"/>
            </a:schemeClr>
          </a:solidFill>
          <a:scene3d>
            <a:camera prst="orthographicFront"/>
            <a:lightRig rig="threePt" dir="t"/>
          </a:scene3d>
          <a:sp3d>
            <a:bevelT/>
          </a:sp3d>
        </p:spPr>
        <p:txBody>
          <a:bodyPr>
            <a:normAutofit fontScale="92500"/>
          </a:bodyPr>
          <a:lstStyle/>
          <a:p>
            <a:r>
              <a:rPr lang="en-US" sz="2400" dirty="0"/>
              <a:t>To set realistic goals and schedules, the planner/scheduler must look at the appropriate resources for the work to be performed and then estimate the hours and effort it will require. </a:t>
            </a:r>
            <a:endParaRPr lang="en-US" sz="2400" dirty="0" smtClean="0"/>
          </a:p>
          <a:p>
            <a:r>
              <a:rPr lang="en-US" sz="2400" dirty="0" smtClean="0"/>
              <a:t>To </a:t>
            </a:r>
            <a:r>
              <a:rPr lang="en-US" sz="2400" dirty="0"/>
              <a:t>manage this process and avoid roadblocks, try to plan to the lowest required skill level available and work upwards.</a:t>
            </a:r>
          </a:p>
          <a:p>
            <a:r>
              <a:rPr lang="en-US" sz="2400" dirty="0"/>
              <a:t>If you work the opposite way, organizations may end up in a situation where skills are available, but the sort of work available is not appropriate for the priority level skill element. </a:t>
            </a:r>
            <a:endParaRPr lang="en-US" sz="2400" dirty="0" smtClean="0"/>
          </a:p>
          <a:p>
            <a:r>
              <a:rPr lang="en-US" sz="2400" dirty="0" smtClean="0"/>
              <a:t>As </a:t>
            </a:r>
            <a:r>
              <a:rPr lang="en-US" sz="2400" dirty="0"/>
              <a:t>a best practice, at the beginning of a project, identify skills for:</a:t>
            </a:r>
          </a:p>
          <a:p>
            <a:pPr lvl="1"/>
            <a:r>
              <a:rPr lang="en-US" sz="2000" dirty="0"/>
              <a:t>Persons</a:t>
            </a:r>
          </a:p>
          <a:p>
            <a:pPr lvl="1"/>
            <a:r>
              <a:rPr lang="en-US" sz="2000" dirty="0"/>
              <a:t>Work hours</a:t>
            </a:r>
          </a:p>
          <a:p>
            <a:pPr lvl="1"/>
            <a:r>
              <a:rPr lang="en-US" sz="2000" dirty="0"/>
              <a:t>Duration of work</a:t>
            </a:r>
          </a:p>
        </p:txBody>
      </p:sp>
    </p:spTree>
    <p:extLst>
      <p:ext uri="{BB962C8B-B14F-4D97-AF65-F5344CB8AC3E}">
        <p14:creationId xmlns:p14="http://schemas.microsoft.com/office/powerpoint/2010/main" val="254492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a:t>Scheduling Principle </a:t>
            </a:r>
            <a:r>
              <a:rPr lang="en-ZA" sz="4400" dirty="0" smtClean="0"/>
              <a:t>2</a:t>
            </a:r>
            <a:endParaRPr lang="en-ZA" sz="4400" dirty="0"/>
          </a:p>
        </p:txBody>
      </p:sp>
      <p:sp>
        <p:nvSpPr>
          <p:cNvPr id="5" name="Content Placeholder 2"/>
          <p:cNvSpPr>
            <a:spLocks noGrp="1"/>
          </p:cNvSpPr>
          <p:nvPr>
            <p:ph idx="1"/>
          </p:nvPr>
        </p:nvSpPr>
        <p:spPr>
          <a:xfrm>
            <a:off x="251520" y="1600200"/>
            <a:ext cx="8712968" cy="5069160"/>
          </a:xfrm>
          <a:solidFill>
            <a:schemeClr val="bg1">
              <a:lumMod val="95000"/>
              <a:alpha val="75000"/>
            </a:schemeClr>
          </a:solidFill>
          <a:scene3d>
            <a:camera prst="orthographicFront"/>
            <a:lightRig rig="threePt" dir="t"/>
          </a:scene3d>
          <a:sp3d>
            <a:bevelT/>
          </a:sp3d>
        </p:spPr>
        <p:txBody>
          <a:bodyPr>
            <a:normAutofit fontScale="77500" lnSpcReduction="20000"/>
          </a:bodyPr>
          <a:lstStyle/>
          <a:p>
            <a:r>
              <a:rPr lang="en-US" dirty="0"/>
              <a:t>For the most effective scheduling, identifying job priorities in order of importance. </a:t>
            </a:r>
            <a:endParaRPr lang="en-US" dirty="0" smtClean="0"/>
          </a:p>
          <a:p>
            <a:r>
              <a:rPr lang="en-US" dirty="0" smtClean="0"/>
              <a:t>Determine </a:t>
            </a:r>
            <a:r>
              <a:rPr lang="en-US" dirty="0"/>
              <a:t>what this measure of importance is – it could </a:t>
            </a:r>
            <a:r>
              <a:rPr lang="en-US" dirty="0" smtClean="0"/>
              <a:t>be:</a:t>
            </a:r>
          </a:p>
          <a:p>
            <a:pPr lvl="1"/>
            <a:r>
              <a:rPr lang="en-US" dirty="0" smtClean="0"/>
              <a:t>most </a:t>
            </a:r>
            <a:r>
              <a:rPr lang="en-US" dirty="0"/>
              <a:t>downtime first (then lesser cost next), </a:t>
            </a:r>
            <a:endParaRPr lang="en-US" dirty="0" smtClean="0"/>
          </a:p>
          <a:p>
            <a:pPr lvl="1"/>
            <a:r>
              <a:rPr lang="en-US" dirty="0" smtClean="0"/>
              <a:t>highest </a:t>
            </a:r>
            <a:r>
              <a:rPr lang="en-US" dirty="0"/>
              <a:t>loss of profit first (then less profit loss next), </a:t>
            </a:r>
            <a:endParaRPr lang="en-US" dirty="0" smtClean="0"/>
          </a:p>
          <a:p>
            <a:pPr lvl="1"/>
            <a:r>
              <a:rPr lang="en-US" dirty="0" smtClean="0"/>
              <a:t>lowest </a:t>
            </a:r>
            <a:r>
              <a:rPr lang="en-US" dirty="0"/>
              <a:t>cost first (then higher cost next), </a:t>
            </a:r>
            <a:endParaRPr lang="en-US" dirty="0" smtClean="0"/>
          </a:p>
          <a:p>
            <a:pPr lvl="1"/>
            <a:r>
              <a:rPr lang="en-US" dirty="0" smtClean="0"/>
              <a:t>highest </a:t>
            </a:r>
            <a:r>
              <a:rPr lang="en-US" dirty="0"/>
              <a:t>safety impact first (then least impact on safety next), </a:t>
            </a:r>
            <a:endParaRPr lang="en-US" dirty="0" smtClean="0"/>
          </a:p>
          <a:p>
            <a:pPr lvl="1"/>
            <a:r>
              <a:rPr lang="en-US" dirty="0" smtClean="0"/>
              <a:t>highest </a:t>
            </a:r>
            <a:r>
              <a:rPr lang="en-US" dirty="0"/>
              <a:t>danger first (then less dangerous next), etc. as relevant. </a:t>
            </a:r>
            <a:endParaRPr lang="en-US" dirty="0" smtClean="0"/>
          </a:p>
          <a:p>
            <a:r>
              <a:rPr lang="en-US" dirty="0" smtClean="0"/>
              <a:t>Better </a:t>
            </a:r>
            <a:r>
              <a:rPr lang="en-US" dirty="0"/>
              <a:t>yet, a weighting and scoring matrix could be used to </a:t>
            </a:r>
            <a:r>
              <a:rPr lang="en-US" dirty="0" err="1"/>
              <a:t>prioritise</a:t>
            </a:r>
            <a:r>
              <a:rPr lang="en-US" dirty="0"/>
              <a:t> using </a:t>
            </a:r>
            <a:r>
              <a:rPr lang="en-US" b="1" dirty="0"/>
              <a:t>ALL</a:t>
            </a:r>
            <a:r>
              <a:rPr lang="en-US" dirty="0"/>
              <a:t> these indices working with parties from management, sales and production. </a:t>
            </a:r>
            <a:endParaRPr lang="en-US" dirty="0" smtClean="0"/>
          </a:p>
          <a:p>
            <a:r>
              <a:rPr lang="en-US" dirty="0" smtClean="0"/>
              <a:t>Such </a:t>
            </a:r>
            <a:r>
              <a:rPr lang="en-US" dirty="0"/>
              <a:t>prioritization is useful in terms of getting everyone to understand the importance of maintenance and its impact on the mill.</a:t>
            </a:r>
          </a:p>
        </p:txBody>
      </p:sp>
    </p:spTree>
    <p:extLst>
      <p:ext uri="{BB962C8B-B14F-4D97-AF65-F5344CB8AC3E}">
        <p14:creationId xmlns:p14="http://schemas.microsoft.com/office/powerpoint/2010/main" val="2675567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Scheduling Principle </a:t>
            </a:r>
            <a:r>
              <a:rPr lang="en-ZA" sz="4800" dirty="0" smtClean="0"/>
              <a:t>2 (cont.)</a:t>
            </a:r>
            <a:endParaRPr lang="en-ZA" sz="4800" dirty="0"/>
          </a:p>
        </p:txBody>
      </p:sp>
      <p:pic>
        <p:nvPicPr>
          <p:cNvPr id="3075"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676571"/>
            <a:ext cx="8229600" cy="2373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2"/>
          <p:cNvSpPr txBox="1">
            <a:spLocks/>
          </p:cNvSpPr>
          <p:nvPr/>
        </p:nvSpPr>
        <p:spPr>
          <a:xfrm>
            <a:off x="1043608" y="1888232"/>
            <a:ext cx="6840760" cy="604664"/>
          </a:xfrm>
          <a:prstGeom prst="rect">
            <a:avLst/>
          </a:prstGeom>
          <a:solidFill>
            <a:schemeClr val="bg1">
              <a:lumMod val="95000"/>
              <a:alpha val="75000"/>
            </a:schemeClr>
          </a:solidFill>
          <a:scene3d>
            <a:camera prst="orthographicFront"/>
            <a:lightRig rig="threePt" dir="t"/>
          </a:scene3d>
          <a:sp3d>
            <a:bevelT/>
          </a:sp3d>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An example of a decision-making matrix</a:t>
            </a:r>
            <a:endParaRPr lang="en-US" dirty="0"/>
          </a:p>
        </p:txBody>
      </p:sp>
    </p:spTree>
    <p:extLst>
      <p:ext uri="{BB962C8B-B14F-4D97-AF65-F5344CB8AC3E}">
        <p14:creationId xmlns:p14="http://schemas.microsoft.com/office/powerpoint/2010/main" val="2462946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a:t>Scheduling Principle </a:t>
            </a:r>
            <a:r>
              <a:rPr lang="en-ZA" sz="4400" dirty="0" smtClean="0"/>
              <a:t>3</a:t>
            </a:r>
            <a:endParaRPr lang="en-ZA" sz="4200" dirty="0"/>
          </a:p>
        </p:txBody>
      </p:sp>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92500" lnSpcReduction="20000"/>
          </a:bodyPr>
          <a:lstStyle/>
          <a:p>
            <a:r>
              <a:rPr lang="en-US" dirty="0"/>
              <a:t>Scheduling from forecasts of the maintenance required helps to increase productivity. </a:t>
            </a:r>
            <a:endParaRPr lang="en-US" dirty="0" smtClean="0"/>
          </a:p>
          <a:p>
            <a:r>
              <a:rPr lang="en-US" dirty="0" smtClean="0"/>
              <a:t>If </a:t>
            </a:r>
            <a:r>
              <a:rPr lang="en-US" dirty="0"/>
              <a:t>the work orders are generated 10 days in advance, then more details can be put into the scheduling. </a:t>
            </a:r>
            <a:endParaRPr lang="en-US" dirty="0" smtClean="0"/>
          </a:p>
          <a:p>
            <a:r>
              <a:rPr lang="en-US" dirty="0" smtClean="0"/>
              <a:t>These </a:t>
            </a:r>
            <a:r>
              <a:rPr lang="en-US" dirty="0"/>
              <a:t>details include the resources required, the availability of parts, and the work to be done. </a:t>
            </a:r>
            <a:endParaRPr lang="en-US" dirty="0" smtClean="0"/>
          </a:p>
          <a:p>
            <a:r>
              <a:rPr lang="en-US" dirty="0" smtClean="0"/>
              <a:t>Consider </a:t>
            </a:r>
            <a:r>
              <a:rPr lang="en-US" dirty="0"/>
              <a:t>what jobs can be put together, what jobs can be grouped, what condition monitoring work is outstanding and can it be bundled, and any proactive work that can be done in advance.</a:t>
            </a:r>
            <a:endParaRPr lang="en-US" dirty="0"/>
          </a:p>
        </p:txBody>
      </p:sp>
    </p:spTree>
    <p:extLst>
      <p:ext uri="{BB962C8B-B14F-4D97-AF65-F5344CB8AC3E}">
        <p14:creationId xmlns:p14="http://schemas.microsoft.com/office/powerpoint/2010/main" val="3153134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Scheduling Principle </a:t>
            </a:r>
            <a:r>
              <a:rPr lang="en-ZA" sz="4800" dirty="0" smtClean="0"/>
              <a:t>4</a:t>
            </a:r>
            <a:endParaRPr lang="en-ZA" sz="4800" dirty="0"/>
          </a:p>
        </p:txBody>
      </p:sp>
      <p:sp>
        <p:nvSpPr>
          <p:cNvPr id="5" name="Content Placeholder 2"/>
          <p:cNvSpPr>
            <a:spLocks noGrp="1"/>
          </p:cNvSpPr>
          <p:nvPr>
            <p:ph idx="1"/>
          </p:nvPr>
        </p:nvSpPr>
        <p:spPr>
          <a:xfrm>
            <a:off x="251520" y="1600200"/>
            <a:ext cx="3240360" cy="5141168"/>
          </a:xfrm>
          <a:solidFill>
            <a:schemeClr val="bg1">
              <a:lumMod val="95000"/>
              <a:alpha val="75000"/>
            </a:schemeClr>
          </a:solidFill>
          <a:scene3d>
            <a:camera prst="orthographicFront"/>
            <a:lightRig rig="threePt" dir="t"/>
          </a:scene3d>
          <a:sp3d>
            <a:bevelT/>
          </a:sp3d>
        </p:spPr>
        <p:txBody>
          <a:bodyPr>
            <a:noAutofit/>
          </a:bodyPr>
          <a:lstStyle/>
          <a:p>
            <a:r>
              <a:rPr lang="en-US" sz="2300" dirty="0"/>
              <a:t>To help set up an organization’s maintenance team for success, scheduling work for </a:t>
            </a:r>
            <a:r>
              <a:rPr lang="en-US" sz="2300" b="1" dirty="0"/>
              <a:t>every hour available</a:t>
            </a:r>
            <a:r>
              <a:rPr lang="en-US" sz="2300" dirty="0"/>
              <a:t> is a good rule of thumb, and allows for organizations to achieve practical goals</a:t>
            </a:r>
            <a:r>
              <a:rPr lang="en-US" sz="2300" dirty="0" smtClean="0"/>
              <a:t>. </a:t>
            </a:r>
          </a:p>
          <a:p>
            <a:r>
              <a:rPr lang="en-US" sz="2300" dirty="0" smtClean="0"/>
              <a:t>Use scheduling software for this purpose if available.</a:t>
            </a:r>
            <a:endParaRPr lang="en-US" sz="23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1947585"/>
            <a:ext cx="5472608" cy="4289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0436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Scheduling Principle </a:t>
            </a:r>
            <a:r>
              <a:rPr lang="en-ZA" sz="4800" dirty="0" smtClean="0"/>
              <a:t>5</a:t>
            </a:r>
            <a:endParaRPr lang="en-ZA" sz="4800" dirty="0"/>
          </a:p>
        </p:txBody>
      </p:sp>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77500" lnSpcReduction="20000"/>
          </a:bodyPr>
          <a:lstStyle/>
          <a:p>
            <a:r>
              <a:rPr lang="en-US" sz="3600" dirty="0"/>
              <a:t>When it comes down to daily activities, the planner/scheduler should leave the detail of the planning and scheduling to a crew leader or technician supervisor. </a:t>
            </a:r>
            <a:endParaRPr lang="en-US" sz="3600" dirty="0" smtClean="0"/>
          </a:p>
          <a:p>
            <a:r>
              <a:rPr lang="en-US" sz="3600" dirty="0" smtClean="0"/>
              <a:t>With </a:t>
            </a:r>
            <a:r>
              <a:rPr lang="en-US" sz="3600" dirty="0"/>
              <a:t>proper training, these crew members can use the plan and take advantage of their own functionality to realign the resources based on their priorities for the day. </a:t>
            </a:r>
            <a:endParaRPr lang="en-US" sz="3600" dirty="0" smtClean="0"/>
          </a:p>
          <a:p>
            <a:r>
              <a:rPr lang="en-US" sz="3600" dirty="0" smtClean="0"/>
              <a:t>This </a:t>
            </a:r>
            <a:r>
              <a:rPr lang="en-US" sz="3600" dirty="0"/>
              <a:t>should be easy enough if the planning and scheduling is proactive, but knowing that potential emergencies and urgent activities might interrupt the day, there is still a chance that it can be done if 80-90% of the day is planned out.</a:t>
            </a:r>
          </a:p>
        </p:txBody>
      </p:sp>
    </p:spTree>
    <p:extLst>
      <p:ext uri="{BB962C8B-B14F-4D97-AF65-F5344CB8AC3E}">
        <p14:creationId xmlns:p14="http://schemas.microsoft.com/office/powerpoint/2010/main" val="32492887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Scheduling Principle </a:t>
            </a:r>
            <a:r>
              <a:rPr lang="en-ZA" sz="4800" dirty="0" smtClean="0"/>
              <a:t>6</a:t>
            </a:r>
            <a:endParaRPr lang="en-ZA" sz="4800" dirty="0"/>
          </a:p>
        </p:txBody>
      </p:sp>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a:bodyPr>
          <a:lstStyle/>
          <a:p>
            <a:r>
              <a:rPr lang="en-US" dirty="0"/>
              <a:t>In order to keep employees engaged, begin measuring performance by analysis of scheduled success. </a:t>
            </a:r>
            <a:endParaRPr lang="en-US" dirty="0" smtClean="0"/>
          </a:p>
          <a:p>
            <a:r>
              <a:rPr lang="en-US" dirty="0" smtClean="0"/>
              <a:t>This </a:t>
            </a:r>
            <a:r>
              <a:rPr lang="en-US" dirty="0"/>
              <a:t>measure avoids supervisors feeling the calculation gives an unfair poorer-than-actual view of their performance, and offers the crew any benefit of any doubt.</a:t>
            </a:r>
          </a:p>
        </p:txBody>
      </p:sp>
    </p:spTree>
    <p:extLst>
      <p:ext uri="{BB962C8B-B14F-4D97-AF65-F5344CB8AC3E}">
        <p14:creationId xmlns:p14="http://schemas.microsoft.com/office/powerpoint/2010/main" val="1456144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Principles of Preventative Maintenance</a:t>
            </a:r>
            <a:endParaRPr lang="en-ZA" sz="4800" dirty="0"/>
          </a:p>
        </p:txBody>
      </p:sp>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Autofit/>
          </a:bodyPr>
          <a:lstStyle/>
          <a:p>
            <a:r>
              <a:rPr lang="en-US" sz="2300" dirty="0"/>
              <a:t>Designing and later on implementing a good PM program is one of the most challenging areas of maintenance management. </a:t>
            </a:r>
            <a:endParaRPr lang="en-US" sz="2300" dirty="0" smtClean="0"/>
          </a:p>
          <a:p>
            <a:r>
              <a:rPr lang="en-US" sz="2300" dirty="0" smtClean="0"/>
              <a:t>Very </a:t>
            </a:r>
            <a:r>
              <a:rPr lang="en-US" sz="2300" dirty="0"/>
              <a:t>often, a significant part of the maintenance resources are wasted on inefficient tasks.</a:t>
            </a:r>
          </a:p>
          <a:p>
            <a:r>
              <a:rPr lang="en-US" sz="2300" dirty="0"/>
              <a:t>One of the main reasons is due to the fact that business owners are not using all the data coming from the equipment and providing valuable insight into their assets’ health. </a:t>
            </a:r>
            <a:endParaRPr lang="en-US" sz="2300" dirty="0" smtClean="0"/>
          </a:p>
          <a:p>
            <a:r>
              <a:rPr lang="en-US" sz="2300" dirty="0" smtClean="0"/>
              <a:t>Some </a:t>
            </a:r>
            <a:r>
              <a:rPr lang="en-US" sz="2300" dirty="0"/>
              <a:t>of them don’t know how to use it or are simply overwhelmed. </a:t>
            </a:r>
            <a:endParaRPr lang="en-US" sz="2300" dirty="0" smtClean="0"/>
          </a:p>
          <a:p>
            <a:r>
              <a:rPr lang="en-US" sz="2300" dirty="0" smtClean="0"/>
              <a:t>Storing </a:t>
            </a:r>
            <a:r>
              <a:rPr lang="en-US" sz="2300" dirty="0"/>
              <a:t>and analyzing the information coming from the equipment regularly is a great way of measuring the performance and evaluating both the strengths and the weaknesses of the facility. </a:t>
            </a:r>
          </a:p>
        </p:txBody>
      </p:sp>
    </p:spTree>
    <p:extLst>
      <p:ext uri="{BB962C8B-B14F-4D97-AF65-F5344CB8AC3E}">
        <p14:creationId xmlns:p14="http://schemas.microsoft.com/office/powerpoint/2010/main" val="1882940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92500" lnSpcReduction="10000"/>
          </a:bodyPr>
          <a:lstStyle/>
          <a:p>
            <a:r>
              <a:rPr lang="en-US" dirty="0" smtClean="0"/>
              <a:t>Another </a:t>
            </a:r>
            <a:r>
              <a:rPr lang="en-US" dirty="0"/>
              <a:t>challenge is the lack of standards and direction, leading to longer time intervals between preventive interventions and resulting in equipment damage. </a:t>
            </a:r>
            <a:endParaRPr lang="en-US" dirty="0" smtClean="0"/>
          </a:p>
          <a:p>
            <a:r>
              <a:rPr lang="en-US" dirty="0" smtClean="0"/>
              <a:t>To </a:t>
            </a:r>
            <a:r>
              <a:rPr lang="en-US" dirty="0"/>
              <a:t>have everything running as smoothly as possible, everybody should know his or her role. </a:t>
            </a:r>
            <a:endParaRPr lang="en-US" dirty="0" smtClean="0"/>
          </a:p>
          <a:p>
            <a:r>
              <a:rPr lang="en-US" dirty="0" smtClean="0"/>
              <a:t>A </a:t>
            </a:r>
            <a:r>
              <a:rPr lang="en-US" dirty="0"/>
              <a:t>preventative maintenance plan can optimize the time of your maintenance staff and improve internal communication by encouraging technicians to provide and share on the platform feedback from their inspections.</a:t>
            </a:r>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Principles of Preventative Maintenance (cont.)</a:t>
            </a:r>
            <a:endParaRPr lang="en-ZA" sz="4800" dirty="0"/>
          </a:p>
        </p:txBody>
      </p:sp>
    </p:spTree>
    <p:extLst>
      <p:ext uri="{BB962C8B-B14F-4D97-AF65-F5344CB8AC3E}">
        <p14:creationId xmlns:p14="http://schemas.microsoft.com/office/powerpoint/2010/main" val="3275209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r>
              <a:rPr lang="en-ZA" sz="4800" dirty="0" smtClean="0"/>
              <a:t>Preventative </a:t>
            </a:r>
            <a:r>
              <a:rPr lang="en-ZA" sz="4800" dirty="0" smtClean="0"/>
              <a:t>Maintenance</a:t>
            </a:r>
            <a:endParaRPr lang="en-ZA" sz="4800" dirty="0"/>
          </a:p>
        </p:txBody>
      </p:sp>
      <p:sp>
        <p:nvSpPr>
          <p:cNvPr id="2" name="AutoShape 6" descr="Image result for mechanical maintenance imag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228" y="2348880"/>
            <a:ext cx="8136253" cy="32545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754177"/>
            <a:ext cx="3428263" cy="19442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0076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92500"/>
          </a:bodyPr>
          <a:lstStyle/>
          <a:p>
            <a:pPr marL="0" indent="0">
              <a:buNone/>
            </a:pPr>
            <a:r>
              <a:rPr lang="en-US" sz="3600" dirty="0"/>
              <a:t>The following principles will help you ensure that your preventative maintenance program is set up and ready to identify potential problems before becoming a serious issue.</a:t>
            </a:r>
          </a:p>
          <a:p>
            <a:r>
              <a:rPr lang="en-US" sz="3600" dirty="0" smtClean="0"/>
              <a:t>Planning</a:t>
            </a:r>
          </a:p>
          <a:p>
            <a:r>
              <a:rPr lang="en-US" sz="3600" dirty="0" smtClean="0"/>
              <a:t>Discipline</a:t>
            </a:r>
          </a:p>
          <a:p>
            <a:r>
              <a:rPr lang="en-US" sz="3600" dirty="0" smtClean="0"/>
              <a:t>Equipment Maintenance History</a:t>
            </a:r>
          </a:p>
          <a:p>
            <a:r>
              <a:rPr lang="en-US" sz="3600" dirty="0" smtClean="0"/>
              <a:t>Preventative Maintenance Training</a:t>
            </a:r>
            <a:endParaRPr lang="en-US" sz="3600"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Principles of Preventative Maintenance (cont.)</a:t>
            </a:r>
            <a:endParaRPr lang="en-ZA" sz="4800" dirty="0"/>
          </a:p>
        </p:txBody>
      </p:sp>
    </p:spTree>
    <p:extLst>
      <p:ext uri="{BB962C8B-B14F-4D97-AF65-F5344CB8AC3E}">
        <p14:creationId xmlns:p14="http://schemas.microsoft.com/office/powerpoint/2010/main" val="1500371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77500" lnSpcReduction="20000"/>
          </a:bodyPr>
          <a:lstStyle/>
          <a:p>
            <a:pPr marL="0" indent="0">
              <a:buNone/>
            </a:pPr>
            <a:r>
              <a:rPr lang="en-US" sz="3600" b="1" dirty="0" smtClean="0"/>
              <a:t>Planning</a:t>
            </a:r>
          </a:p>
          <a:p>
            <a:r>
              <a:rPr lang="en-US" sz="3600" dirty="0"/>
              <a:t>Planning is one of the pillars of preventive maintenance. </a:t>
            </a:r>
            <a:endParaRPr lang="en-US" sz="3600" dirty="0" smtClean="0"/>
          </a:p>
          <a:p>
            <a:r>
              <a:rPr lang="en-US" sz="3600" dirty="0" smtClean="0"/>
              <a:t>When </a:t>
            </a:r>
            <a:r>
              <a:rPr lang="en-US" sz="3600" dirty="0"/>
              <a:t>tasks are efficiently scheduled, delays between maintenance jobs are minimized and maintenance resources are maximized. </a:t>
            </a:r>
            <a:endParaRPr lang="en-US" sz="3600" dirty="0" smtClean="0"/>
          </a:p>
          <a:p>
            <a:r>
              <a:rPr lang="en-US" sz="3600" dirty="0" smtClean="0"/>
              <a:t>Scheduling </a:t>
            </a:r>
            <a:r>
              <a:rPr lang="en-US" sz="3600" dirty="0"/>
              <a:t>maintenance tasks and creating a preventative maintenance management plan will list maintenance </a:t>
            </a:r>
            <a:r>
              <a:rPr lang="en-US" sz="3600" dirty="0" err="1"/>
              <a:t>labour</a:t>
            </a:r>
            <a:r>
              <a:rPr lang="en-US" sz="3600" dirty="0"/>
              <a:t> hours, materials, technicians and reasons for each work order. </a:t>
            </a:r>
            <a:endParaRPr lang="en-US" sz="3600" dirty="0" smtClean="0"/>
          </a:p>
          <a:p>
            <a:r>
              <a:rPr lang="en-US" sz="3600" dirty="0" smtClean="0"/>
              <a:t>This </a:t>
            </a:r>
            <a:r>
              <a:rPr lang="en-US" sz="3600" dirty="0"/>
              <a:t>information can be used later on for reports for the establishment of overall improvement strategies. </a:t>
            </a:r>
          </a:p>
          <a:p>
            <a:pPr marL="0" indent="0">
              <a:buNone/>
            </a:pPr>
            <a:endParaRPr lang="en-US" sz="3600"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Principles of Preventative Maintenance (cont.)</a:t>
            </a:r>
            <a:endParaRPr lang="en-ZA" sz="4800" dirty="0"/>
          </a:p>
        </p:txBody>
      </p:sp>
    </p:spTree>
    <p:extLst>
      <p:ext uri="{BB962C8B-B14F-4D97-AF65-F5344CB8AC3E}">
        <p14:creationId xmlns:p14="http://schemas.microsoft.com/office/powerpoint/2010/main" val="274048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62500" lnSpcReduction="20000"/>
          </a:bodyPr>
          <a:lstStyle/>
          <a:p>
            <a:pPr marL="0" indent="0">
              <a:buNone/>
            </a:pPr>
            <a:r>
              <a:rPr lang="en-US" sz="3600" b="1" dirty="0" smtClean="0"/>
              <a:t>Discipline</a:t>
            </a:r>
          </a:p>
          <a:p>
            <a:r>
              <a:rPr lang="en-US" dirty="0"/>
              <a:t>The second pillar of an effective preventative maintenance </a:t>
            </a:r>
            <a:r>
              <a:rPr lang="en-US" dirty="0" err="1"/>
              <a:t>programme</a:t>
            </a:r>
            <a:r>
              <a:rPr lang="en-US" dirty="0"/>
              <a:t> is discipline. </a:t>
            </a:r>
            <a:endParaRPr lang="en-US" dirty="0" smtClean="0"/>
          </a:p>
          <a:p>
            <a:r>
              <a:rPr lang="en-US" dirty="0" smtClean="0"/>
              <a:t>Discipline </a:t>
            </a:r>
            <a:r>
              <a:rPr lang="en-US" dirty="0"/>
              <a:t>means that the organization should stick to planned maintenance and reinforce the quality of maintenance work. </a:t>
            </a:r>
            <a:endParaRPr lang="en-US" dirty="0" smtClean="0"/>
          </a:p>
          <a:p>
            <a:r>
              <a:rPr lang="en-US" dirty="0" smtClean="0"/>
              <a:t>Collecting </a:t>
            </a:r>
            <a:r>
              <a:rPr lang="en-US" dirty="0"/>
              <a:t>valid fault data is one of the preconditions for the establishment of an effective preventive maintenance system. </a:t>
            </a:r>
            <a:endParaRPr lang="en-US" dirty="0" smtClean="0"/>
          </a:p>
          <a:p>
            <a:r>
              <a:rPr lang="en-US" dirty="0" smtClean="0"/>
              <a:t>Therefore</a:t>
            </a:r>
            <a:r>
              <a:rPr lang="en-US" dirty="0"/>
              <a:t>, to successfully implement preventive maintenance, it is important to have sufficient data on the failures to be evaluated.</a:t>
            </a:r>
          </a:p>
          <a:p>
            <a:r>
              <a:rPr lang="en-US" dirty="0"/>
              <a:t>When production deadlines are approaching, equipment utilization rates are high and interventions on machines may be difficult. </a:t>
            </a:r>
            <a:endParaRPr lang="en-US" dirty="0" smtClean="0"/>
          </a:p>
          <a:p>
            <a:r>
              <a:rPr lang="en-US" dirty="0" smtClean="0"/>
              <a:t>Furthermore</a:t>
            </a:r>
            <a:r>
              <a:rPr lang="en-US" dirty="0"/>
              <a:t>, the objective of a preventative maintenance program is the regular inspections where access to equipment is scheduled in a timely manner. </a:t>
            </a:r>
            <a:endParaRPr lang="en-US" dirty="0" smtClean="0"/>
          </a:p>
          <a:p>
            <a:r>
              <a:rPr lang="en-US" dirty="0" smtClean="0"/>
              <a:t>Therefore</a:t>
            </a:r>
            <a:r>
              <a:rPr lang="en-US" dirty="0"/>
              <a:t>, a good preventive maintenance program requires discipline and support of all involved teams to coordinate availability and create time for equipment inspection.</a:t>
            </a:r>
            <a:endParaRPr lang="en-US" sz="3600"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Principles of Preventative Maintenance (cont.)</a:t>
            </a:r>
            <a:endParaRPr lang="en-ZA" sz="4800" dirty="0"/>
          </a:p>
        </p:txBody>
      </p:sp>
    </p:spTree>
    <p:extLst>
      <p:ext uri="{BB962C8B-B14F-4D97-AF65-F5344CB8AC3E}">
        <p14:creationId xmlns:p14="http://schemas.microsoft.com/office/powerpoint/2010/main" val="11845229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lnSpcReduction="10000"/>
          </a:bodyPr>
          <a:lstStyle/>
          <a:p>
            <a:pPr marL="0" indent="0">
              <a:buNone/>
            </a:pPr>
            <a:r>
              <a:rPr lang="en-US" sz="3600" b="1" dirty="0" smtClean="0"/>
              <a:t>Consider Equipment Maintenance History</a:t>
            </a:r>
          </a:p>
          <a:p>
            <a:r>
              <a:rPr lang="en-US" dirty="0"/>
              <a:t>As mentioned before, all data related to previous failures is of crucial importance for the creation of a preventative maintenance program. </a:t>
            </a:r>
            <a:endParaRPr lang="en-US" dirty="0" smtClean="0"/>
          </a:p>
          <a:p>
            <a:r>
              <a:rPr lang="en-US" dirty="0" smtClean="0"/>
              <a:t>Previous </a:t>
            </a:r>
            <a:r>
              <a:rPr lang="en-US" dirty="0"/>
              <a:t>incidents, the type and operation of the machine, and the manufacturer’s recommendations should be considered when defining the type and frequency of the maintenance.</a:t>
            </a:r>
            <a:endParaRPr lang="en-US" sz="3600"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Principles of Preventative Maintenance (cont.)</a:t>
            </a:r>
            <a:endParaRPr lang="en-ZA" sz="4800" dirty="0"/>
          </a:p>
        </p:txBody>
      </p:sp>
    </p:spTree>
    <p:extLst>
      <p:ext uri="{BB962C8B-B14F-4D97-AF65-F5344CB8AC3E}">
        <p14:creationId xmlns:p14="http://schemas.microsoft.com/office/powerpoint/2010/main" val="25912074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92500" lnSpcReduction="20000"/>
          </a:bodyPr>
          <a:lstStyle/>
          <a:p>
            <a:pPr marL="0" indent="0">
              <a:buNone/>
            </a:pPr>
            <a:r>
              <a:rPr lang="en-US" sz="3600" b="1" dirty="0" smtClean="0"/>
              <a:t>Preventative Maintenance Training</a:t>
            </a:r>
          </a:p>
          <a:p>
            <a:r>
              <a:rPr lang="en-US" dirty="0"/>
              <a:t>Preventative maintenance training encourages autonomous maintenance and ensures that all machine operators and maintenance technicians are familiar with basic maintenance practices such </a:t>
            </a:r>
            <a:r>
              <a:rPr lang="en-US" dirty="0" smtClean="0"/>
              <a:t>as:</a:t>
            </a:r>
          </a:p>
          <a:p>
            <a:pPr lvl="1"/>
            <a:r>
              <a:rPr lang="en-US" dirty="0" smtClean="0"/>
              <a:t>lubrication </a:t>
            </a:r>
            <a:r>
              <a:rPr lang="en-US" dirty="0"/>
              <a:t>of various crucial components, </a:t>
            </a:r>
            <a:endParaRPr lang="en-US" dirty="0" smtClean="0"/>
          </a:p>
          <a:p>
            <a:pPr lvl="1"/>
            <a:r>
              <a:rPr lang="en-US" dirty="0" smtClean="0"/>
              <a:t>oil </a:t>
            </a:r>
            <a:r>
              <a:rPr lang="en-US" dirty="0"/>
              <a:t>changes, </a:t>
            </a:r>
            <a:endParaRPr lang="en-US" dirty="0" smtClean="0"/>
          </a:p>
          <a:p>
            <a:pPr lvl="1"/>
            <a:r>
              <a:rPr lang="en-US" dirty="0" smtClean="0"/>
              <a:t>cleaning</a:t>
            </a:r>
            <a:r>
              <a:rPr lang="en-US" dirty="0"/>
              <a:t>, </a:t>
            </a:r>
            <a:endParaRPr lang="en-US" dirty="0" smtClean="0"/>
          </a:p>
          <a:p>
            <a:pPr lvl="1"/>
            <a:r>
              <a:rPr lang="en-US" dirty="0" smtClean="0"/>
              <a:t>functional </a:t>
            </a:r>
            <a:r>
              <a:rPr lang="en-US" dirty="0"/>
              <a:t>checks and </a:t>
            </a:r>
            <a:endParaRPr lang="en-US" dirty="0" smtClean="0"/>
          </a:p>
          <a:p>
            <a:pPr lvl="1"/>
            <a:r>
              <a:rPr lang="en-US" dirty="0" smtClean="0"/>
              <a:t>repairing </a:t>
            </a:r>
            <a:r>
              <a:rPr lang="en-US" dirty="0"/>
              <a:t>of some issues.</a:t>
            </a:r>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Principles of Preventative Maintenance (cont.)</a:t>
            </a:r>
            <a:endParaRPr lang="en-ZA" sz="4800" dirty="0"/>
          </a:p>
        </p:txBody>
      </p:sp>
    </p:spTree>
    <p:extLst>
      <p:ext uri="{BB962C8B-B14F-4D97-AF65-F5344CB8AC3E}">
        <p14:creationId xmlns:p14="http://schemas.microsoft.com/office/powerpoint/2010/main" val="33564391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92500" lnSpcReduction="10000"/>
          </a:bodyPr>
          <a:lstStyle/>
          <a:p>
            <a:pPr marL="0" indent="0">
              <a:buNone/>
            </a:pPr>
            <a:r>
              <a:rPr lang="en-US" b="1" dirty="0" smtClean="0"/>
              <a:t>Save </a:t>
            </a:r>
            <a:r>
              <a:rPr lang="en-US" b="1" dirty="0"/>
              <a:t>Money</a:t>
            </a:r>
          </a:p>
          <a:p>
            <a:r>
              <a:rPr lang="en-US" dirty="0"/>
              <a:t>Unplanned downtime caused by equipment failure can cost a fortune in lost production revenue, not to mention emergency repair costs. </a:t>
            </a:r>
          </a:p>
          <a:p>
            <a:r>
              <a:rPr lang="en-US" dirty="0"/>
              <a:t>From paying technicians overtime to the cost of overnight parts delivery, everything is more expensive in an emergency especially when a production line goes down. </a:t>
            </a:r>
            <a:endParaRPr lang="en-US" dirty="0" smtClean="0"/>
          </a:p>
          <a:p>
            <a:r>
              <a:rPr lang="en-US" dirty="0" smtClean="0"/>
              <a:t>A </a:t>
            </a:r>
            <a:r>
              <a:rPr lang="en-US" dirty="0"/>
              <a:t>preventive maintenance program is simply good business. </a:t>
            </a:r>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Reasons for Preventative Maintenance</a:t>
            </a:r>
            <a:endParaRPr lang="en-ZA" sz="4800" dirty="0"/>
          </a:p>
        </p:txBody>
      </p:sp>
    </p:spTree>
    <p:extLst>
      <p:ext uri="{BB962C8B-B14F-4D97-AF65-F5344CB8AC3E}">
        <p14:creationId xmlns:p14="http://schemas.microsoft.com/office/powerpoint/2010/main" val="3042417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marL="0" lvl="2" indent="0">
              <a:buNone/>
            </a:pPr>
            <a:r>
              <a:rPr lang="en-US" sz="3900" b="1" dirty="0" smtClean="0"/>
              <a:t>Maximize </a:t>
            </a:r>
            <a:r>
              <a:rPr lang="en-US" sz="3900" b="1" dirty="0"/>
              <a:t>Efficiency</a:t>
            </a:r>
          </a:p>
          <a:p>
            <a:r>
              <a:rPr lang="en-US" dirty="0"/>
              <a:t>Regular equipment maintenance optimizes operations so you can run at maximum efficiency. </a:t>
            </a:r>
          </a:p>
          <a:p>
            <a:r>
              <a:rPr lang="en-US" dirty="0"/>
              <a:t>Keeping your equipment running at optimal potential increases uptime, enhancing production while reducing costs. </a:t>
            </a:r>
            <a:endParaRPr lang="en-US" dirty="0" smtClean="0"/>
          </a:p>
          <a:p>
            <a:r>
              <a:rPr lang="en-US" dirty="0" smtClean="0"/>
              <a:t>Poorly </a:t>
            </a:r>
            <a:r>
              <a:rPr lang="en-US" dirty="0"/>
              <a:t>maintained equipment uses a lot more power, resulting in increased energy costs that add up over time. </a:t>
            </a:r>
            <a:endParaRPr lang="en-US" dirty="0" smtClean="0"/>
          </a:p>
          <a:p>
            <a:r>
              <a:rPr lang="en-US" dirty="0" smtClean="0"/>
              <a:t>Well-maintained </a:t>
            </a:r>
            <a:r>
              <a:rPr lang="en-US" dirty="0"/>
              <a:t>equipment also reduces scrap (waste, redo, recall) produced by machinery that’s operating at a sub-par performance level</a:t>
            </a:r>
            <a:r>
              <a:rPr lang="en-US" dirty="0" smtClean="0"/>
              <a:t>.</a:t>
            </a:r>
            <a:endParaRPr lang="en-US"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Reasons for Preventative Maintenance (cont.)</a:t>
            </a:r>
            <a:endParaRPr lang="en-ZA" sz="4800" dirty="0"/>
          </a:p>
        </p:txBody>
      </p:sp>
    </p:spTree>
    <p:extLst>
      <p:ext uri="{BB962C8B-B14F-4D97-AF65-F5344CB8AC3E}">
        <p14:creationId xmlns:p14="http://schemas.microsoft.com/office/powerpoint/2010/main" val="24421611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92500" lnSpcReduction="20000"/>
          </a:bodyPr>
          <a:lstStyle/>
          <a:p>
            <a:pPr marL="0" lvl="2" indent="0">
              <a:buNone/>
            </a:pPr>
            <a:r>
              <a:rPr lang="en-US" sz="3200" b="1" dirty="0" smtClean="0"/>
              <a:t>Prolong </a:t>
            </a:r>
            <a:r>
              <a:rPr lang="en-US" sz="3200" b="1" dirty="0"/>
              <a:t>Equipment Life</a:t>
            </a:r>
          </a:p>
          <a:p>
            <a:r>
              <a:rPr lang="en-US" dirty="0"/>
              <a:t>Predictive maintenance programs result in longer lasting, better-performing equipment.</a:t>
            </a:r>
          </a:p>
          <a:p>
            <a:r>
              <a:rPr lang="en-US" dirty="0"/>
              <a:t>According to Plant Engineering’s survey, aging equipment is the leading cause of unscheduled downtime. </a:t>
            </a:r>
            <a:endParaRPr lang="en-US" dirty="0" smtClean="0"/>
          </a:p>
          <a:p>
            <a:r>
              <a:rPr lang="en-US" dirty="0" smtClean="0"/>
              <a:t>Regular </a:t>
            </a:r>
            <a:r>
              <a:rPr lang="en-US" dirty="0"/>
              <a:t>maintenance protects your investment and improves both your equipment’s lifespan and performance. </a:t>
            </a:r>
            <a:endParaRPr lang="en-US" dirty="0" smtClean="0"/>
          </a:p>
          <a:p>
            <a:r>
              <a:rPr lang="en-US" dirty="0" smtClean="0"/>
              <a:t>More </a:t>
            </a:r>
            <a:r>
              <a:rPr lang="en-US" dirty="0"/>
              <a:t>efficient, effective equipment translates to higher profits</a:t>
            </a:r>
            <a:r>
              <a:rPr lang="en-US" dirty="0" smtClean="0"/>
              <a:t>.</a:t>
            </a:r>
            <a:endParaRPr lang="en-US"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Reasons for Preventative Maintenance (cont.)</a:t>
            </a:r>
            <a:endParaRPr lang="en-ZA" sz="4800" dirty="0"/>
          </a:p>
        </p:txBody>
      </p:sp>
    </p:spTree>
    <p:extLst>
      <p:ext uri="{BB962C8B-B14F-4D97-AF65-F5344CB8AC3E}">
        <p14:creationId xmlns:p14="http://schemas.microsoft.com/office/powerpoint/2010/main" val="31337120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85000" lnSpcReduction="10000"/>
          </a:bodyPr>
          <a:lstStyle/>
          <a:p>
            <a:pPr marL="0" lvl="2" indent="0">
              <a:buNone/>
            </a:pPr>
            <a:r>
              <a:rPr lang="en-US" sz="3500" b="1" dirty="0" smtClean="0"/>
              <a:t>Reduce </a:t>
            </a:r>
            <a:r>
              <a:rPr lang="en-US" sz="3500" b="1" dirty="0"/>
              <a:t>Maintenance Costs</a:t>
            </a:r>
          </a:p>
          <a:p>
            <a:r>
              <a:rPr lang="en-US" dirty="0"/>
              <a:t>Reactive maintenance is widely thought to be anywhere from 2 to 5 times more expensive than preventive maintenance. </a:t>
            </a:r>
            <a:endParaRPr lang="en-US" dirty="0" smtClean="0"/>
          </a:p>
          <a:p>
            <a:r>
              <a:rPr lang="en-US" dirty="0" smtClean="0"/>
              <a:t>Over </a:t>
            </a:r>
            <a:r>
              <a:rPr lang="en-US" dirty="0"/>
              <a:t>a period of time, regularly scheduled maintenance minimizes breakdowns and makes for much quicker, easier repairs when issues do arise.</a:t>
            </a:r>
          </a:p>
          <a:p>
            <a:r>
              <a:rPr lang="en-US" dirty="0"/>
              <a:t>It’s simply smarter to replace components that wear down before they fail. </a:t>
            </a:r>
            <a:endParaRPr lang="en-US" dirty="0" smtClean="0"/>
          </a:p>
          <a:p>
            <a:r>
              <a:rPr lang="en-US" dirty="0" smtClean="0"/>
              <a:t>Preventing </a:t>
            </a:r>
            <a:r>
              <a:rPr lang="en-US" dirty="0"/>
              <a:t>problems before they occur is always going to be less expensive than equipment failures</a:t>
            </a:r>
            <a:r>
              <a:rPr lang="en-US" dirty="0" smtClean="0"/>
              <a:t>.</a:t>
            </a:r>
            <a:endParaRPr lang="en-US"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Reasons for Preventative Maintenance (cont.)</a:t>
            </a:r>
            <a:endParaRPr lang="en-ZA" sz="4800" dirty="0"/>
          </a:p>
        </p:txBody>
      </p:sp>
    </p:spTree>
    <p:extLst>
      <p:ext uri="{BB962C8B-B14F-4D97-AF65-F5344CB8AC3E}">
        <p14:creationId xmlns:p14="http://schemas.microsoft.com/office/powerpoint/2010/main" val="1732132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a:bodyPr>
          <a:lstStyle/>
          <a:p>
            <a:pPr marL="0" lvl="2" indent="0">
              <a:buNone/>
            </a:pPr>
            <a:r>
              <a:rPr lang="en-US" sz="2800" b="1" dirty="0" smtClean="0"/>
              <a:t>Improve </a:t>
            </a:r>
            <a:r>
              <a:rPr lang="en-US" sz="2800" b="1" dirty="0"/>
              <a:t>Safety and Reliability</a:t>
            </a:r>
          </a:p>
          <a:p>
            <a:r>
              <a:rPr lang="en-US" dirty="0"/>
              <a:t>Poorly operating machinery can create hazards and unsafe working conditions. </a:t>
            </a:r>
            <a:endParaRPr lang="en-US" dirty="0" smtClean="0"/>
          </a:p>
          <a:p>
            <a:r>
              <a:rPr lang="en-US" dirty="0" smtClean="0"/>
              <a:t>Dulled </a:t>
            </a:r>
            <a:r>
              <a:rPr lang="en-US" dirty="0"/>
              <a:t>and warped edges on equipment with grinding gears can be dangerous. </a:t>
            </a:r>
            <a:endParaRPr lang="en-US" dirty="0" smtClean="0"/>
          </a:p>
          <a:p>
            <a:r>
              <a:rPr lang="en-US" dirty="0" smtClean="0"/>
              <a:t>Regular </a:t>
            </a:r>
            <a:r>
              <a:rPr lang="en-US" dirty="0"/>
              <a:t>maintenance inspections ensure that faulty equipment doesn’t cause injury. </a:t>
            </a:r>
            <a:endParaRPr lang="en-US" dirty="0" smtClean="0"/>
          </a:p>
          <a:p>
            <a:r>
              <a:rPr lang="en-US" dirty="0" smtClean="0"/>
              <a:t>And </a:t>
            </a:r>
            <a:r>
              <a:rPr lang="en-US" dirty="0"/>
              <a:t>when your equipment is in safe working order, your employees stay safe as well</a:t>
            </a:r>
            <a:r>
              <a:rPr lang="en-US" dirty="0" smtClean="0"/>
              <a:t>.</a:t>
            </a:r>
            <a:endParaRPr lang="en-US"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Reasons for Preventative Maintenance (cont.)</a:t>
            </a:r>
            <a:endParaRPr lang="en-ZA" sz="4800" dirty="0"/>
          </a:p>
        </p:txBody>
      </p:sp>
    </p:spTree>
    <p:extLst>
      <p:ext uri="{BB962C8B-B14F-4D97-AF65-F5344CB8AC3E}">
        <p14:creationId xmlns:p14="http://schemas.microsoft.com/office/powerpoint/2010/main" val="541010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Aims </a:t>
            </a:r>
            <a:r>
              <a:rPr lang="en-ZA" sz="4800" dirty="0" smtClean="0"/>
              <a:t>of </a:t>
            </a:r>
            <a:r>
              <a:rPr lang="en-ZA" sz="4800" dirty="0" smtClean="0"/>
              <a:t>Preventative Maintenance</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r>
              <a:rPr lang="en-US" dirty="0"/>
              <a:t>Preventative maintenance programs aim to prevent equipment failures before they occur. </a:t>
            </a:r>
            <a:endParaRPr lang="en-US" dirty="0" smtClean="0"/>
          </a:p>
          <a:p>
            <a:r>
              <a:rPr lang="en-US" dirty="0" smtClean="0"/>
              <a:t>Maintenance </a:t>
            </a:r>
            <a:r>
              <a:rPr lang="en-US" dirty="0"/>
              <a:t>is regularly planned and performed on a piece of equipment while the equipment is still working, so that it does not break down unexpectedly. </a:t>
            </a:r>
            <a:endParaRPr lang="en-US" dirty="0" smtClean="0"/>
          </a:p>
          <a:p>
            <a:r>
              <a:rPr lang="en-US" dirty="0" smtClean="0"/>
              <a:t>Implementing </a:t>
            </a:r>
            <a:r>
              <a:rPr lang="en-US" dirty="0"/>
              <a:t>a successful preventive maintenance program can be time consuming and costly, but the rewards are well worth the effort.</a:t>
            </a:r>
          </a:p>
          <a:p>
            <a:r>
              <a:rPr lang="en-US" dirty="0"/>
              <a:t>Planning involves thinking in terms </a:t>
            </a:r>
            <a:r>
              <a:rPr lang="en-US" dirty="0" smtClean="0"/>
              <a:t>of:</a:t>
            </a:r>
          </a:p>
          <a:p>
            <a:pPr lvl="1"/>
            <a:r>
              <a:rPr lang="en-US" dirty="0" smtClean="0"/>
              <a:t>what </a:t>
            </a:r>
            <a:r>
              <a:rPr lang="en-US" dirty="0"/>
              <a:t>you see, </a:t>
            </a:r>
            <a:endParaRPr lang="en-US" dirty="0" smtClean="0"/>
          </a:p>
          <a:p>
            <a:pPr lvl="1"/>
            <a:r>
              <a:rPr lang="en-US" dirty="0" smtClean="0"/>
              <a:t>what </a:t>
            </a:r>
            <a:r>
              <a:rPr lang="en-US" dirty="0"/>
              <a:t>you are expected to do, </a:t>
            </a:r>
            <a:endParaRPr lang="en-US" dirty="0" smtClean="0"/>
          </a:p>
          <a:p>
            <a:pPr lvl="1"/>
            <a:r>
              <a:rPr lang="en-US" dirty="0" smtClean="0"/>
              <a:t>what </a:t>
            </a:r>
            <a:r>
              <a:rPr lang="en-US" dirty="0"/>
              <a:t>you know, </a:t>
            </a:r>
            <a:endParaRPr lang="en-US" dirty="0" smtClean="0"/>
          </a:p>
          <a:p>
            <a:pPr lvl="1"/>
            <a:r>
              <a:rPr lang="en-US" dirty="0" smtClean="0"/>
              <a:t>what </a:t>
            </a:r>
            <a:r>
              <a:rPr lang="en-US" dirty="0"/>
              <a:t>you have, </a:t>
            </a:r>
            <a:endParaRPr lang="en-US" dirty="0" smtClean="0"/>
          </a:p>
          <a:p>
            <a:pPr lvl="1"/>
            <a:r>
              <a:rPr lang="en-US" dirty="0" smtClean="0"/>
              <a:t>what </a:t>
            </a:r>
            <a:r>
              <a:rPr lang="en-US" dirty="0"/>
              <a:t>you are able to do, </a:t>
            </a:r>
            <a:endParaRPr lang="en-US" dirty="0" smtClean="0"/>
          </a:p>
          <a:p>
            <a:pPr lvl="1"/>
            <a:r>
              <a:rPr lang="en-US" dirty="0" smtClean="0"/>
              <a:t>your </a:t>
            </a:r>
            <a:r>
              <a:rPr lang="en-US" dirty="0"/>
              <a:t>interpretation and </a:t>
            </a:r>
            <a:endParaRPr lang="en-US" dirty="0" smtClean="0"/>
          </a:p>
          <a:p>
            <a:pPr lvl="1"/>
            <a:r>
              <a:rPr lang="en-US" dirty="0" smtClean="0"/>
              <a:t>finally </a:t>
            </a:r>
            <a:r>
              <a:rPr lang="en-US" dirty="0"/>
              <a:t>taking action.</a:t>
            </a:r>
            <a:endParaRPr lang="en-US" dirty="0"/>
          </a:p>
        </p:txBody>
      </p:sp>
    </p:spTree>
    <p:extLst>
      <p:ext uri="{BB962C8B-B14F-4D97-AF65-F5344CB8AC3E}">
        <p14:creationId xmlns:p14="http://schemas.microsoft.com/office/powerpoint/2010/main" val="18513343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fontScale="92500" lnSpcReduction="20000"/>
          </a:bodyPr>
          <a:lstStyle/>
          <a:p>
            <a:r>
              <a:rPr lang="en-US" dirty="0"/>
              <a:t>A successful preventive maintenance program improves the performance and safety of your company’s valuable assets. </a:t>
            </a:r>
            <a:endParaRPr lang="en-US" dirty="0" smtClean="0"/>
          </a:p>
          <a:p>
            <a:r>
              <a:rPr lang="en-US" dirty="0" smtClean="0"/>
              <a:t>Equally </a:t>
            </a:r>
            <a:r>
              <a:rPr lang="en-US" dirty="0"/>
              <a:t>important, regularly scheduled maintenance helps you avoid unplanned downtime.</a:t>
            </a:r>
          </a:p>
          <a:p>
            <a:r>
              <a:rPr lang="en-US" b="1" dirty="0" smtClean="0"/>
              <a:t>A </a:t>
            </a:r>
            <a:r>
              <a:rPr lang="en-US" b="1" dirty="0"/>
              <a:t>preventive maintenance program can help you earn a reputation as a reliable partner in the Sugar Processing Chain. </a:t>
            </a:r>
            <a:endParaRPr lang="en-US" b="1" dirty="0" smtClean="0"/>
          </a:p>
          <a:p>
            <a:r>
              <a:rPr lang="en-US" b="1" dirty="0" smtClean="0"/>
              <a:t>Putting </a:t>
            </a:r>
            <a:r>
              <a:rPr lang="en-US" b="1" dirty="0"/>
              <a:t>this proactive strategy in place goes a long way to helping you complete projects on time and deliver products without delay.</a:t>
            </a:r>
            <a:endParaRPr lang="en-US" dirty="0"/>
          </a:p>
        </p:txBody>
      </p:sp>
      <p:sp>
        <p:nvSpPr>
          <p:cNvPr id="6"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ts val="4000"/>
              </a:lnSpc>
              <a:spcBef>
                <a:spcPts val="0"/>
              </a:spcBef>
            </a:pPr>
            <a:r>
              <a:rPr lang="en-ZA" sz="4800" dirty="0" smtClean="0"/>
              <a:t>Reasons for Preventative Maintenance </a:t>
            </a:r>
            <a:r>
              <a:rPr lang="en-ZA" sz="4800" smtClean="0"/>
              <a:t>- Summary</a:t>
            </a:r>
            <a:endParaRPr lang="en-ZA" sz="4800" dirty="0"/>
          </a:p>
        </p:txBody>
      </p:sp>
    </p:spTree>
    <p:extLst>
      <p:ext uri="{BB962C8B-B14F-4D97-AF65-F5344CB8AC3E}">
        <p14:creationId xmlns:p14="http://schemas.microsoft.com/office/powerpoint/2010/main" val="337627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Planning Principle 1</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20000"/>
          </a:bodyPr>
          <a:lstStyle/>
          <a:p>
            <a:r>
              <a:rPr lang="en-US" dirty="0"/>
              <a:t>It is very important that the role of the planner/scheduler is identified to be independent of the other activities going on within a plant or facility. </a:t>
            </a:r>
            <a:endParaRPr lang="en-US" dirty="0" smtClean="0"/>
          </a:p>
          <a:p>
            <a:r>
              <a:rPr lang="en-US" dirty="0" smtClean="0"/>
              <a:t>Responsibilities </a:t>
            </a:r>
            <a:r>
              <a:rPr lang="en-US" dirty="0"/>
              <a:t>of the planner/scheduler should include:</a:t>
            </a:r>
          </a:p>
          <a:p>
            <a:pPr lvl="1"/>
            <a:r>
              <a:rPr lang="en-US" dirty="0"/>
              <a:t>Planning emergency work</a:t>
            </a:r>
          </a:p>
          <a:p>
            <a:pPr lvl="1"/>
            <a:r>
              <a:rPr lang="en-US" dirty="0"/>
              <a:t>Acting as a relief supervisor</a:t>
            </a:r>
          </a:p>
          <a:p>
            <a:pPr lvl="1"/>
            <a:r>
              <a:rPr lang="en-US" dirty="0"/>
              <a:t>Becoming a material expeditor</a:t>
            </a:r>
          </a:p>
          <a:p>
            <a:pPr lvl="1"/>
            <a:r>
              <a:rPr lang="en-US" dirty="0"/>
              <a:t>Working on tools</a:t>
            </a:r>
          </a:p>
          <a:p>
            <a:pPr lvl="1"/>
            <a:r>
              <a:rPr lang="en-US" dirty="0"/>
              <a:t>Becoming a “go-for” for the maintenance / operations supervisor</a:t>
            </a:r>
          </a:p>
          <a:p>
            <a:endParaRPr lang="en-US" dirty="0"/>
          </a:p>
        </p:txBody>
      </p:sp>
    </p:spTree>
    <p:extLst>
      <p:ext uri="{BB962C8B-B14F-4D97-AF65-F5344CB8AC3E}">
        <p14:creationId xmlns:p14="http://schemas.microsoft.com/office/powerpoint/2010/main" val="1551515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Planning Principle </a:t>
            </a:r>
            <a:r>
              <a:rPr lang="en-ZA" sz="4800" dirty="0" smtClean="0"/>
              <a:t>2</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r>
              <a:rPr lang="en-US" sz="2800" dirty="0"/>
              <a:t>A planner must focus </a:t>
            </a:r>
            <a:r>
              <a:rPr lang="en-US" sz="2800" dirty="0" smtClean="0"/>
              <a:t>on:</a:t>
            </a:r>
          </a:p>
          <a:p>
            <a:pPr lvl="1"/>
            <a:r>
              <a:rPr lang="en-US" dirty="0" smtClean="0"/>
              <a:t>Arranging </a:t>
            </a:r>
            <a:r>
              <a:rPr lang="en-US" dirty="0"/>
              <a:t>current and future maintenance work, </a:t>
            </a:r>
            <a:endParaRPr lang="en-US" dirty="0" smtClean="0"/>
          </a:p>
          <a:p>
            <a:pPr lvl="1"/>
            <a:r>
              <a:rPr lang="en-US" dirty="0" smtClean="0"/>
              <a:t>Allocating </a:t>
            </a:r>
            <a:r>
              <a:rPr lang="en-US" dirty="0"/>
              <a:t>the appropriate resources, parts, finances, costs, and reliability information for each project. </a:t>
            </a:r>
            <a:endParaRPr lang="en-US" dirty="0" smtClean="0"/>
          </a:p>
          <a:p>
            <a:pPr lvl="1"/>
            <a:r>
              <a:rPr lang="en-US" dirty="0" smtClean="0"/>
              <a:t>Emphasizing </a:t>
            </a:r>
            <a:r>
              <a:rPr lang="en-US" dirty="0"/>
              <a:t>constant </a:t>
            </a:r>
            <a:r>
              <a:rPr lang="en-US" dirty="0" smtClean="0"/>
              <a:t>improvement for:</a:t>
            </a:r>
          </a:p>
          <a:p>
            <a:pPr lvl="2"/>
            <a:r>
              <a:rPr lang="en-US" sz="2800" dirty="0"/>
              <a:t>P</a:t>
            </a:r>
            <a:r>
              <a:rPr lang="en-US" sz="2800" dirty="0" smtClean="0"/>
              <a:t>lanning</a:t>
            </a:r>
            <a:r>
              <a:rPr lang="en-US" sz="2800" dirty="0"/>
              <a:t>, </a:t>
            </a:r>
            <a:endParaRPr lang="en-US" sz="2800" dirty="0" smtClean="0"/>
          </a:p>
          <a:p>
            <a:pPr lvl="2"/>
            <a:r>
              <a:rPr lang="en-US" sz="2800" dirty="0" smtClean="0"/>
              <a:t>Doing</a:t>
            </a:r>
            <a:r>
              <a:rPr lang="en-US" sz="2800" dirty="0"/>
              <a:t>, </a:t>
            </a:r>
            <a:endParaRPr lang="en-US" sz="2800" dirty="0" smtClean="0"/>
          </a:p>
          <a:p>
            <a:pPr lvl="2"/>
            <a:r>
              <a:rPr lang="en-US" sz="2800" dirty="0"/>
              <a:t>C</a:t>
            </a:r>
            <a:r>
              <a:rPr lang="en-US" sz="2800" dirty="0" smtClean="0"/>
              <a:t>hecking</a:t>
            </a:r>
            <a:r>
              <a:rPr lang="en-US" sz="2800" dirty="0"/>
              <a:t>, and </a:t>
            </a:r>
            <a:endParaRPr lang="en-US" sz="2800" dirty="0" smtClean="0"/>
          </a:p>
          <a:p>
            <a:pPr lvl="2"/>
            <a:r>
              <a:rPr lang="en-US" sz="2800" dirty="0" smtClean="0"/>
              <a:t>Acting </a:t>
            </a:r>
            <a:r>
              <a:rPr lang="en-US" sz="2800" dirty="0"/>
              <a:t>on or adjusting </a:t>
            </a:r>
            <a:r>
              <a:rPr lang="en-US" sz="2800" dirty="0" smtClean="0"/>
              <a:t>schedules</a:t>
            </a:r>
            <a:endParaRPr lang="en-US" sz="2800" dirty="0"/>
          </a:p>
        </p:txBody>
      </p:sp>
    </p:spTree>
    <p:extLst>
      <p:ext uri="{BB962C8B-B14F-4D97-AF65-F5344CB8AC3E}">
        <p14:creationId xmlns:p14="http://schemas.microsoft.com/office/powerpoint/2010/main" val="3763696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Planning Principle </a:t>
            </a:r>
            <a:r>
              <a:rPr lang="en-ZA" sz="4800" dirty="0" smtClean="0"/>
              <a:t>3</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dirty="0"/>
              <a:t>When implementing different components of your preventative maintenance schedule take advantage of the ISO Standards of relevance to your equipment, factory and industry for best practice tips and ease of compliance. </a:t>
            </a:r>
            <a:endParaRPr lang="en-US" dirty="0" smtClean="0"/>
          </a:p>
          <a:p>
            <a:r>
              <a:rPr lang="en-US" dirty="0" smtClean="0"/>
              <a:t>These </a:t>
            </a:r>
            <a:r>
              <a:rPr lang="en-US" dirty="0"/>
              <a:t>standards may include guidance regarding work order histories, equipment registry, parts registry and more.</a:t>
            </a:r>
          </a:p>
        </p:txBody>
      </p:sp>
    </p:spTree>
    <p:extLst>
      <p:ext uri="{BB962C8B-B14F-4D97-AF65-F5344CB8AC3E}">
        <p14:creationId xmlns:p14="http://schemas.microsoft.com/office/powerpoint/2010/main" val="336320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Planning Principle </a:t>
            </a:r>
            <a:r>
              <a:rPr lang="en-ZA" sz="4800" dirty="0" smtClean="0"/>
              <a:t>4</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dirty="0"/>
              <a:t>Once tasks are identified, an important principle of maintenance planning is to ensure all instructions are documented and standardized. </a:t>
            </a:r>
            <a:endParaRPr lang="en-US" dirty="0" smtClean="0"/>
          </a:p>
          <a:p>
            <a:r>
              <a:rPr lang="en-US" dirty="0" smtClean="0"/>
              <a:t>The </a:t>
            </a:r>
            <a:r>
              <a:rPr lang="en-US" dirty="0"/>
              <a:t>best planners have experience estimating time and comparing actuals of work done in bite size chunks in order to bring efficiencies into the next iteration of carrying out preventive maintenance.</a:t>
            </a:r>
          </a:p>
        </p:txBody>
      </p:sp>
    </p:spTree>
    <p:extLst>
      <p:ext uri="{BB962C8B-B14F-4D97-AF65-F5344CB8AC3E}">
        <p14:creationId xmlns:p14="http://schemas.microsoft.com/office/powerpoint/2010/main" val="180646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a:t>Planning Principle </a:t>
            </a:r>
            <a:r>
              <a:rPr lang="en-ZA" sz="4400" dirty="0" smtClean="0"/>
              <a:t>5</a:t>
            </a:r>
            <a:endParaRPr lang="en-ZA" sz="44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r>
              <a:rPr lang="en-US" dirty="0"/>
              <a:t>Sometimes it’s not best to reinvent the wheel for all pieces of equipment. </a:t>
            </a:r>
            <a:endParaRPr lang="en-US" dirty="0" smtClean="0"/>
          </a:p>
          <a:p>
            <a:r>
              <a:rPr lang="en-US" dirty="0" smtClean="0"/>
              <a:t>Planners </a:t>
            </a:r>
            <a:r>
              <a:rPr lang="en-US" dirty="0"/>
              <a:t>should take advantage of standard plans and manufacturer’s guidelines and enhance them. </a:t>
            </a:r>
            <a:endParaRPr lang="en-US" dirty="0" smtClean="0"/>
          </a:p>
          <a:p>
            <a:r>
              <a:rPr lang="en-US" dirty="0" smtClean="0"/>
              <a:t>Plans </a:t>
            </a:r>
            <a:r>
              <a:rPr lang="en-US" dirty="0"/>
              <a:t>will also take into account and recognize the skills of technicians and help determine whether manufacturer’s technicians rather than internal technicians should be used.</a:t>
            </a:r>
          </a:p>
        </p:txBody>
      </p:sp>
    </p:spTree>
    <p:extLst>
      <p:ext uri="{BB962C8B-B14F-4D97-AF65-F5344CB8AC3E}">
        <p14:creationId xmlns:p14="http://schemas.microsoft.com/office/powerpoint/2010/main" val="3682254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a:t>Planning Principle </a:t>
            </a:r>
            <a:r>
              <a:rPr lang="en-ZA" sz="4400" dirty="0" smtClean="0"/>
              <a:t>6</a:t>
            </a:r>
            <a:endParaRPr lang="en-ZA" sz="44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lnSpcReduction="10000"/>
          </a:bodyPr>
          <a:lstStyle/>
          <a:p>
            <a:r>
              <a:rPr lang="en-US" sz="2800" dirty="0"/>
              <a:t>Take advantage of data from past work to properly estimate appropriate and accurate plans for the future. </a:t>
            </a:r>
            <a:endParaRPr lang="en-US" sz="2800" dirty="0" smtClean="0"/>
          </a:p>
          <a:p>
            <a:r>
              <a:rPr lang="en-US" sz="2800" dirty="0" smtClean="0"/>
              <a:t>This </a:t>
            </a:r>
            <a:r>
              <a:rPr lang="en-US" sz="2800" dirty="0"/>
              <a:t>will make maintenance time more available and the more maintenance time available, the more maintenance activity can be performed.</a:t>
            </a:r>
          </a:p>
          <a:p>
            <a:pPr lvl="1"/>
            <a:r>
              <a:rPr lang="en-US" sz="2400" dirty="0"/>
              <a:t>Measuring how much time technicians actually spend on the job site versus other activities determines the effectiveness of the maintenance planning program: (Obtaining parts or tools, etc.).</a:t>
            </a:r>
          </a:p>
          <a:p>
            <a:pPr lvl="1"/>
            <a:r>
              <a:rPr lang="en-US" sz="2400" dirty="0"/>
              <a:t>Delays are not part of a technician’s job and should be avoided.</a:t>
            </a:r>
          </a:p>
          <a:p>
            <a:pPr lvl="1"/>
            <a:r>
              <a:rPr lang="en-US" sz="2400" dirty="0"/>
              <a:t>Sampling maintenance time periodically can be used to measure how effective planning can be.</a:t>
            </a:r>
          </a:p>
          <a:p>
            <a:pPr lvl="1"/>
            <a:r>
              <a:rPr lang="en-US" sz="2400" dirty="0"/>
              <a:t>Use this as a metric to determine how effective your maintenance team is and look for ways to improve performance when gaps emerge</a:t>
            </a:r>
          </a:p>
        </p:txBody>
      </p:sp>
    </p:spTree>
    <p:extLst>
      <p:ext uri="{BB962C8B-B14F-4D97-AF65-F5344CB8AC3E}">
        <p14:creationId xmlns:p14="http://schemas.microsoft.com/office/powerpoint/2010/main" val="477703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BBCE42-DD62-46B7-BE17-32E5C232C1D5}"/>
</file>

<file path=customXml/itemProps2.xml><?xml version="1.0" encoding="utf-8"?>
<ds:datastoreItem xmlns:ds="http://schemas.openxmlformats.org/officeDocument/2006/customXml" ds:itemID="{F3C0AD7E-B916-4841-98DC-9452FE3735C6}"/>
</file>

<file path=customXml/itemProps3.xml><?xml version="1.0" encoding="utf-8"?>
<ds:datastoreItem xmlns:ds="http://schemas.openxmlformats.org/officeDocument/2006/customXml" ds:itemID="{86AA98D2-C06B-4791-9FD6-34F7D8C9C57C}"/>
</file>

<file path=docProps/app.xml><?xml version="1.0" encoding="utf-8"?>
<Properties xmlns="http://schemas.openxmlformats.org/officeDocument/2006/extended-properties" xmlns:vt="http://schemas.openxmlformats.org/officeDocument/2006/docPropsVTypes">
  <Template/>
  <TotalTime>5117</TotalTime>
  <Words>2127</Words>
  <Application>Microsoft Office PowerPoint</Application>
  <PresentationFormat>On-screen Show (4:3)</PresentationFormat>
  <Paragraphs>163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Preventative Maintenance</vt:lpstr>
      <vt:lpstr>Aims of Preventative Maintenance</vt:lpstr>
      <vt:lpstr>Planning Principle 1</vt:lpstr>
      <vt:lpstr>Planning Principle 2</vt:lpstr>
      <vt:lpstr>Planning Principle 3</vt:lpstr>
      <vt:lpstr>Planning Principle 4</vt:lpstr>
      <vt:lpstr>Planning Principle 5</vt:lpstr>
      <vt:lpstr>Planning Principle 6</vt:lpstr>
      <vt:lpstr>Scheduling Principles</vt:lpstr>
      <vt:lpstr>Scheduling Principle 1</vt:lpstr>
      <vt:lpstr>Scheduling Principle 2</vt:lpstr>
      <vt:lpstr>Scheduling Principle 2 (cont.)</vt:lpstr>
      <vt:lpstr>Scheduling Principle 3</vt:lpstr>
      <vt:lpstr>Scheduling Principle 4</vt:lpstr>
      <vt:lpstr>Scheduling Principle 5</vt:lpstr>
      <vt:lpstr>Scheduling Principle 6</vt:lpstr>
      <vt:lpstr>Principles of Preventative Maintenance</vt:lpstr>
      <vt:lpstr>Principles of Preventative Maintenance (cont.)</vt:lpstr>
      <vt:lpstr>Principles of Preventative Maintenance (cont.)</vt:lpstr>
      <vt:lpstr>Principles of Preventative Maintenance (cont.)</vt:lpstr>
      <vt:lpstr>Principles of Preventative Maintenance (cont.)</vt:lpstr>
      <vt:lpstr>Principles of Preventative Maintenance (cont.)</vt:lpstr>
      <vt:lpstr>Principles of Preventative Maintenance (cont.)</vt:lpstr>
      <vt:lpstr>Reasons for Preventative Maintenance</vt:lpstr>
      <vt:lpstr>Reasons for Preventative Maintenance (cont.)</vt:lpstr>
      <vt:lpstr>Reasons for Preventative Maintenance (cont.)</vt:lpstr>
      <vt:lpstr>Reasons for Preventative Maintenance (cont.)</vt:lpstr>
      <vt:lpstr>Reasons for Preventative Maintenance (cont.)</vt:lpstr>
      <vt:lpstr>Reasons for Preventative Maintenance - 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204</cp:revision>
  <dcterms:created xsi:type="dcterms:W3CDTF">2016-11-15T07:03:29Z</dcterms:created>
  <dcterms:modified xsi:type="dcterms:W3CDTF">2019-05-29T13:06:42Z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