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2.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373" r:id="rId3"/>
    <p:sldId id="384" r:id="rId4"/>
    <p:sldId id="385" r:id="rId5"/>
    <p:sldId id="386" r:id="rId6"/>
    <p:sldId id="387" r:id="rId7"/>
    <p:sldId id="388" r:id="rId8"/>
    <p:sldId id="389" r:id="rId9"/>
    <p:sldId id="390" r:id="rId10"/>
    <p:sldId id="391" r:id="rId11"/>
    <p:sldId id="392" r:id="rId12"/>
    <p:sldId id="393" r:id="rId13"/>
    <p:sldId id="394" r:id="rId14"/>
    <p:sldId id="395" r:id="rId15"/>
    <p:sldId id="396" r:id="rId16"/>
    <p:sldId id="397" r:id="rId17"/>
    <p:sldId id="398" r:id="rId18"/>
    <p:sldId id="399" r:id="rId19"/>
    <p:sldId id="400" r:id="rId20"/>
    <p:sldId id="401" r:id="rId21"/>
    <p:sldId id="402" r:id="rId22"/>
    <p:sldId id="403" r:id="rId23"/>
    <p:sldId id="404" r:id="rId24"/>
    <p:sldId id="405" r:id="rId25"/>
    <p:sldId id="40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75" autoAdjust="0"/>
    <p:restoredTop sz="94582" autoAdjust="0"/>
  </p:normalViewPr>
  <p:slideViewPr>
    <p:cSldViewPr>
      <p:cViewPr>
        <p:scale>
          <a:sx n="66" d="100"/>
          <a:sy n="66" d="100"/>
        </p:scale>
        <p:origin x="-246"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p:cNvSpPr txBox="1"/>
          <p:nvPr userDrawn="1"/>
        </p:nvSpPr>
        <p:spPr>
          <a:xfrm>
            <a:off x="395536" y="476672"/>
            <a:ext cx="6840760" cy="2062103"/>
          </a:xfrm>
          <a:prstGeom prst="rect">
            <a:avLst/>
          </a:prstGeom>
          <a:solidFill>
            <a:schemeClr val="bg1">
              <a:lumMod val="75000"/>
            </a:schemeClr>
          </a:solidFill>
          <a:scene3d>
            <a:camera prst="orthographicFront"/>
            <a:lightRig rig="threePt" dir="t"/>
          </a:scene3d>
          <a:sp3d>
            <a:bevelT/>
          </a:sp3d>
        </p:spPr>
        <p:txBody>
          <a:bodyPr wrap="square" rtlCol="0">
            <a:spAutoFit/>
          </a:bodyPr>
          <a:lstStyle/>
          <a:p>
            <a:pPr algn="ctr"/>
            <a:r>
              <a:rPr lang="it-IT" sz="3200" b="1" i="0" dirty="0" smtClean="0">
                <a:solidFill>
                  <a:srgbClr val="C00000"/>
                </a:solidFill>
                <a:latin typeface="Century Gothic" panose="020B0502020202020204" pitchFamily="34" charset="0"/>
                <a:cs typeface="Browallia New" panose="020B0604020202020204" pitchFamily="34" charset="-34"/>
              </a:rPr>
              <a:t>NQF 3: OCCUPATIONAL CERTIFICATE: ID</a:t>
            </a:r>
            <a:r>
              <a:rPr lang="it-IT" sz="3200" b="1" i="0" baseline="0" dirty="0" smtClean="0">
                <a:solidFill>
                  <a:srgbClr val="C00000"/>
                </a:solidFill>
                <a:latin typeface="Century Gothic" panose="020B0502020202020204" pitchFamily="34" charset="0"/>
                <a:cs typeface="Browallia New" panose="020B0604020202020204" pitchFamily="34" charset="-34"/>
              </a:rPr>
              <a:t> 98912: </a:t>
            </a:r>
          </a:p>
          <a:p>
            <a:pPr algn="ctr"/>
            <a:r>
              <a:rPr lang="it-IT" sz="3200" b="1" i="0" dirty="0" smtClean="0">
                <a:solidFill>
                  <a:srgbClr val="C00000"/>
                </a:solidFill>
                <a:latin typeface="Century Gothic" panose="020B0502020202020204" pitchFamily="34" charset="0"/>
                <a:cs typeface="Browallia New" panose="020B0604020202020204" pitchFamily="34" charset="-34"/>
              </a:rPr>
              <a:t>SUGAR PROCESSING MACHINE OPERATOR</a:t>
            </a:r>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5" y="5501695"/>
            <a:ext cx="2160240" cy="1334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9242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2019/08/05</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dirty="0"/>
          </a:p>
        </p:txBody>
      </p:sp>
    </p:spTree>
    <p:extLst>
      <p:ext uri="{BB962C8B-B14F-4D97-AF65-F5344CB8AC3E}">
        <p14:creationId xmlns:p14="http://schemas.microsoft.com/office/powerpoint/2010/main" val="134910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2019/08/05</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dirty="0"/>
          </a:p>
        </p:txBody>
      </p:sp>
    </p:spTree>
    <p:extLst>
      <p:ext uri="{BB962C8B-B14F-4D97-AF65-F5344CB8AC3E}">
        <p14:creationId xmlns:p14="http://schemas.microsoft.com/office/powerpoint/2010/main" val="4058339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2019/08/05</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dirty="0"/>
          </a:p>
        </p:txBody>
      </p:sp>
    </p:spTree>
    <p:extLst>
      <p:ext uri="{BB962C8B-B14F-4D97-AF65-F5344CB8AC3E}">
        <p14:creationId xmlns:p14="http://schemas.microsoft.com/office/powerpoint/2010/main" val="19658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33D3F1-B886-4AA3-90B5-F60263DF2F6E}" type="datetimeFigureOut">
              <a:rPr lang="en-ZA" smtClean="0"/>
              <a:t>2019/08/05</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dirty="0"/>
          </a:p>
        </p:txBody>
      </p:sp>
    </p:spTree>
    <p:extLst>
      <p:ext uri="{BB962C8B-B14F-4D97-AF65-F5344CB8AC3E}">
        <p14:creationId xmlns:p14="http://schemas.microsoft.com/office/powerpoint/2010/main" val="25344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933D3F1-B886-4AA3-90B5-F60263DF2F6E}" type="datetimeFigureOut">
              <a:rPr lang="en-ZA" smtClean="0"/>
              <a:t>2019/08/05</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dirty="0"/>
          </a:p>
        </p:txBody>
      </p:sp>
    </p:spTree>
    <p:extLst>
      <p:ext uri="{BB962C8B-B14F-4D97-AF65-F5344CB8AC3E}">
        <p14:creationId xmlns:p14="http://schemas.microsoft.com/office/powerpoint/2010/main" val="3622875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933D3F1-B886-4AA3-90B5-F60263DF2F6E}" type="datetimeFigureOut">
              <a:rPr lang="en-ZA" smtClean="0"/>
              <a:t>2019/08/05</a:t>
            </a:fld>
            <a:endParaRPr lang="en-ZA" dirty="0"/>
          </a:p>
        </p:txBody>
      </p:sp>
      <p:sp>
        <p:nvSpPr>
          <p:cNvPr id="8" name="Footer Placeholder 7"/>
          <p:cNvSpPr>
            <a:spLocks noGrp="1"/>
          </p:cNvSpPr>
          <p:nvPr>
            <p:ph type="ftr" sz="quarter" idx="11"/>
          </p:nvPr>
        </p:nvSpPr>
        <p:spPr/>
        <p:txBody>
          <a:bodyPr/>
          <a:lstStyle/>
          <a:p>
            <a:endParaRPr lang="en-ZA" dirty="0"/>
          </a:p>
        </p:txBody>
      </p:sp>
      <p:sp>
        <p:nvSpPr>
          <p:cNvPr id="9" name="Slide Number Placeholder 8"/>
          <p:cNvSpPr>
            <a:spLocks noGrp="1"/>
          </p:cNvSpPr>
          <p:nvPr>
            <p:ph type="sldNum" sz="quarter" idx="12"/>
          </p:nvPr>
        </p:nvSpPr>
        <p:spPr/>
        <p:txBody>
          <a:bodyPr/>
          <a:lstStyle/>
          <a:p>
            <a:fld id="{8CFF74FE-4481-45CF-9C4D-C8C0AA2C6835}" type="slidenum">
              <a:rPr lang="en-ZA" smtClean="0"/>
              <a:t>‹#›</a:t>
            </a:fld>
            <a:endParaRPr lang="en-ZA" dirty="0"/>
          </a:p>
        </p:txBody>
      </p:sp>
    </p:spTree>
    <p:extLst>
      <p:ext uri="{BB962C8B-B14F-4D97-AF65-F5344CB8AC3E}">
        <p14:creationId xmlns:p14="http://schemas.microsoft.com/office/powerpoint/2010/main" val="286008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933D3F1-B886-4AA3-90B5-F60263DF2F6E}" type="datetimeFigureOut">
              <a:rPr lang="en-ZA" smtClean="0"/>
              <a:t>2019/08/05</a:t>
            </a:fld>
            <a:endParaRPr lang="en-ZA" dirty="0"/>
          </a:p>
        </p:txBody>
      </p:sp>
      <p:sp>
        <p:nvSpPr>
          <p:cNvPr id="4" name="Footer Placeholder 3"/>
          <p:cNvSpPr>
            <a:spLocks noGrp="1"/>
          </p:cNvSpPr>
          <p:nvPr>
            <p:ph type="ftr" sz="quarter" idx="11"/>
          </p:nvPr>
        </p:nvSpPr>
        <p:spPr/>
        <p:txBody>
          <a:bodyPr/>
          <a:lstStyle/>
          <a:p>
            <a:endParaRPr lang="en-ZA" dirty="0"/>
          </a:p>
        </p:txBody>
      </p:sp>
      <p:sp>
        <p:nvSpPr>
          <p:cNvPr id="5" name="Slide Number Placeholder 4"/>
          <p:cNvSpPr>
            <a:spLocks noGrp="1"/>
          </p:cNvSpPr>
          <p:nvPr>
            <p:ph type="sldNum" sz="quarter" idx="12"/>
          </p:nvPr>
        </p:nvSpPr>
        <p:spPr/>
        <p:txBody>
          <a:bodyPr/>
          <a:lstStyle/>
          <a:p>
            <a:fld id="{8CFF74FE-4481-45CF-9C4D-C8C0AA2C6835}" type="slidenum">
              <a:rPr lang="en-ZA" smtClean="0"/>
              <a:t>‹#›</a:t>
            </a:fld>
            <a:endParaRPr lang="en-ZA" dirty="0"/>
          </a:p>
        </p:txBody>
      </p:sp>
    </p:spTree>
    <p:extLst>
      <p:ext uri="{BB962C8B-B14F-4D97-AF65-F5344CB8AC3E}">
        <p14:creationId xmlns:p14="http://schemas.microsoft.com/office/powerpoint/2010/main" val="213666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3D3F1-B886-4AA3-90B5-F60263DF2F6E}" type="datetimeFigureOut">
              <a:rPr lang="en-ZA" smtClean="0"/>
              <a:t>2019/08/05</a:t>
            </a:fld>
            <a:endParaRPr lang="en-ZA" dirty="0"/>
          </a:p>
        </p:txBody>
      </p:sp>
      <p:sp>
        <p:nvSpPr>
          <p:cNvPr id="3" name="Footer Placeholder 2"/>
          <p:cNvSpPr>
            <a:spLocks noGrp="1"/>
          </p:cNvSpPr>
          <p:nvPr>
            <p:ph type="ftr" sz="quarter" idx="11"/>
          </p:nvPr>
        </p:nvSpPr>
        <p:spPr/>
        <p:txBody>
          <a:bodyPr/>
          <a:lstStyle/>
          <a:p>
            <a:endParaRPr lang="en-ZA" dirty="0"/>
          </a:p>
        </p:txBody>
      </p:sp>
      <p:sp>
        <p:nvSpPr>
          <p:cNvPr id="4" name="Slide Number Placeholder 3"/>
          <p:cNvSpPr>
            <a:spLocks noGrp="1"/>
          </p:cNvSpPr>
          <p:nvPr>
            <p:ph type="sldNum" sz="quarter" idx="12"/>
          </p:nvPr>
        </p:nvSpPr>
        <p:spPr/>
        <p:txBody>
          <a:bodyPr/>
          <a:lstStyle/>
          <a:p>
            <a:fld id="{8CFF74FE-4481-45CF-9C4D-C8C0AA2C6835}" type="slidenum">
              <a:rPr lang="en-ZA" smtClean="0"/>
              <a:t>‹#›</a:t>
            </a:fld>
            <a:endParaRPr lang="en-ZA" dirty="0"/>
          </a:p>
        </p:txBody>
      </p:sp>
    </p:spTree>
    <p:extLst>
      <p:ext uri="{BB962C8B-B14F-4D97-AF65-F5344CB8AC3E}">
        <p14:creationId xmlns:p14="http://schemas.microsoft.com/office/powerpoint/2010/main" val="219927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2019/08/05</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dirty="0"/>
          </a:p>
        </p:txBody>
      </p:sp>
    </p:spTree>
    <p:extLst>
      <p:ext uri="{BB962C8B-B14F-4D97-AF65-F5344CB8AC3E}">
        <p14:creationId xmlns:p14="http://schemas.microsoft.com/office/powerpoint/2010/main" val="117775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2019/08/05</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dirty="0"/>
          </a:p>
        </p:txBody>
      </p:sp>
    </p:spTree>
    <p:extLst>
      <p:ext uri="{BB962C8B-B14F-4D97-AF65-F5344CB8AC3E}">
        <p14:creationId xmlns:p14="http://schemas.microsoft.com/office/powerpoint/2010/main" val="88462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D3F1-B886-4AA3-90B5-F60263DF2F6E}" type="datetimeFigureOut">
              <a:rPr lang="en-ZA" smtClean="0"/>
              <a:t>2019/08/05</a:t>
            </a:fld>
            <a:endParaRPr lang="en-Z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F74FE-4481-45CF-9C4D-C8C0AA2C6835}" type="slidenum">
              <a:rPr lang="en-ZA" smtClean="0"/>
              <a:t>‹#›</a:t>
            </a:fld>
            <a:endParaRPr lang="en-ZA" dirty="0"/>
          </a:p>
        </p:txBody>
      </p:sp>
    </p:spTree>
    <p:extLst>
      <p:ext uri="{BB962C8B-B14F-4D97-AF65-F5344CB8AC3E}">
        <p14:creationId xmlns:p14="http://schemas.microsoft.com/office/powerpoint/2010/main" val="48500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691680" y="3573016"/>
            <a:ext cx="7056784" cy="1656184"/>
          </a:xfrm>
          <a:prstGeom prst="rect">
            <a:avLst/>
          </a:prstGeom>
          <a:solidFill>
            <a:schemeClr val="bg1">
              <a:lumMod val="85000"/>
            </a:schemeClr>
          </a:solidFill>
          <a:scene3d>
            <a:camera prst="orthographicFront"/>
            <a:lightRig rig="threePt" dir="t"/>
          </a:scene3d>
          <a:sp3d>
            <a:bevelT/>
          </a:sp3d>
        </p:spPr>
        <p:txBody>
          <a:bodyPr anchor="ctr">
            <a:normAutofit fontScale="85000" lnSpcReduction="2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endParaRPr lang="en-US" sz="2800" dirty="0" smtClean="0">
              <a:solidFill>
                <a:srgbClr val="C0504D">
                  <a:lumMod val="75000"/>
                </a:srgbClr>
              </a:solidFill>
            </a:endParaRPr>
          </a:p>
          <a:p>
            <a:pPr algn="ctr">
              <a:spcBef>
                <a:spcPts val="400"/>
              </a:spcBef>
              <a:spcAft>
                <a:spcPts val="400"/>
              </a:spcAft>
            </a:pPr>
            <a:r>
              <a:rPr lang="en-US" sz="2800" dirty="0" smtClean="0">
                <a:solidFill>
                  <a:srgbClr val="C0504D">
                    <a:lumMod val="75000"/>
                  </a:srgbClr>
                </a:solidFill>
              </a:rPr>
              <a:t>KNOWLEDGE COMPONENT: MODULE 1: OCCUPATIONAL SAFETY, HEALTH AND ENVIRONMENTAL PROTECTION: </a:t>
            </a:r>
            <a:r>
              <a:rPr lang="en-US" sz="2800" dirty="0" smtClean="0">
                <a:solidFill>
                  <a:srgbClr val="C0504D">
                    <a:lumMod val="75000"/>
                  </a:srgbClr>
                </a:solidFill>
              </a:rPr>
              <a:t>KT1: BACKGROUND </a:t>
            </a:r>
            <a:r>
              <a:rPr lang="en-US" sz="2800" dirty="0" smtClean="0">
                <a:solidFill>
                  <a:srgbClr val="C0504D">
                    <a:lumMod val="75000"/>
                  </a:srgbClr>
                </a:solidFill>
              </a:rPr>
              <a:t>AND STATUTORY FRAMEWORK</a:t>
            </a:r>
            <a:endParaRPr lang="en-US" sz="2400" dirty="0" smtClean="0">
              <a:solidFill>
                <a:srgbClr val="C0504D">
                  <a:lumMod val="75000"/>
                </a:srgbClr>
              </a:solidFill>
            </a:endParaRPr>
          </a:p>
          <a:p>
            <a:endParaRPr lang="en-ZA" sz="2400" dirty="0">
              <a:solidFill>
                <a:srgbClr val="C0504D">
                  <a:lumMod val="75000"/>
                </a:srgbClr>
              </a:solidFill>
            </a:endParaRPr>
          </a:p>
        </p:txBody>
      </p:sp>
    </p:spTree>
    <p:extLst>
      <p:ext uri="{BB962C8B-B14F-4D97-AF65-F5344CB8AC3E}">
        <p14:creationId xmlns:p14="http://schemas.microsoft.com/office/powerpoint/2010/main" val="1659095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Legislative Framework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spcBef>
                <a:spcPts val="0"/>
              </a:spcBef>
              <a:buNone/>
            </a:pPr>
            <a:r>
              <a:rPr lang="en-US" sz="3600" dirty="0" smtClean="0"/>
              <a:t>The aims of OHSA are (cont.):</a:t>
            </a:r>
          </a:p>
          <a:p>
            <a:pPr lvl="0">
              <a:spcBef>
                <a:spcPts val="100"/>
              </a:spcBef>
              <a:spcAft>
                <a:spcPts val="100"/>
              </a:spcAft>
            </a:pPr>
            <a:r>
              <a:rPr lang="en-US" sz="2800" dirty="0"/>
              <a:t>To describe the functions of Health and Safety inspectors</a:t>
            </a:r>
          </a:p>
          <a:p>
            <a:pPr lvl="0">
              <a:spcBef>
                <a:spcPts val="100"/>
              </a:spcBef>
              <a:spcAft>
                <a:spcPts val="100"/>
              </a:spcAft>
            </a:pPr>
            <a:r>
              <a:rPr lang="en-US" sz="2800" dirty="0"/>
              <a:t>To describe the special powers of inspectors</a:t>
            </a:r>
          </a:p>
          <a:p>
            <a:pPr lvl="0">
              <a:spcBef>
                <a:spcPts val="100"/>
              </a:spcBef>
              <a:spcAft>
                <a:spcPts val="100"/>
              </a:spcAft>
            </a:pPr>
            <a:r>
              <a:rPr lang="en-US" sz="2800" dirty="0"/>
              <a:t>To put in place the mechanism that allows investigations and formal inquiries and joint inquiries to be made as regards Health and Safety issues and prohibiting the obstruction or failure to render assistance with such investigations, inquiries or the investigator, and a process whereby appeals can be lodged against the decision of such investigations</a:t>
            </a:r>
          </a:p>
        </p:txBody>
      </p:sp>
    </p:spTree>
    <p:extLst>
      <p:ext uri="{BB962C8B-B14F-4D97-AF65-F5344CB8AC3E}">
        <p14:creationId xmlns:p14="http://schemas.microsoft.com/office/powerpoint/2010/main" val="1680502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Legislative Framework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spcBef>
                <a:spcPts val="0"/>
              </a:spcBef>
              <a:buNone/>
            </a:pPr>
            <a:r>
              <a:rPr lang="en-US" sz="3600" dirty="0" smtClean="0"/>
              <a:t>The aims of OHSA are (cont.):</a:t>
            </a:r>
          </a:p>
          <a:p>
            <a:pPr lvl="0"/>
            <a:r>
              <a:rPr lang="en-US" sz="2800" dirty="0"/>
              <a:t>To describe the requirement to disclose information or not</a:t>
            </a:r>
          </a:p>
          <a:p>
            <a:pPr lvl="0"/>
            <a:r>
              <a:rPr lang="en-US" sz="2800" dirty="0"/>
              <a:t>To describe what constitutes acts or omissions by employees as regards Health and Safety</a:t>
            </a:r>
          </a:p>
          <a:p>
            <a:pPr lvl="0"/>
            <a:r>
              <a:rPr lang="en-US" sz="2800" dirty="0"/>
              <a:t>To describe what constitutes offences, penalties and special orders of the court as they relate to Health and Safety </a:t>
            </a:r>
            <a:r>
              <a:rPr lang="en-US" sz="2800" dirty="0" smtClean="0"/>
              <a:t>compliance</a:t>
            </a:r>
          </a:p>
          <a:p>
            <a:r>
              <a:rPr lang="en-US" sz="2800" dirty="0"/>
              <a:t>To describe the assumptions or “facts” surrounding Health and Safety issues and their </a:t>
            </a:r>
            <a:r>
              <a:rPr lang="en-US" sz="2800" dirty="0" smtClean="0"/>
              <a:t>exemptions</a:t>
            </a:r>
            <a:endParaRPr lang="en-US" sz="2800" dirty="0"/>
          </a:p>
        </p:txBody>
      </p:sp>
    </p:spTree>
    <p:extLst>
      <p:ext uri="{BB962C8B-B14F-4D97-AF65-F5344CB8AC3E}">
        <p14:creationId xmlns:p14="http://schemas.microsoft.com/office/powerpoint/2010/main" val="24235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Legislative Framework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spcBef>
                <a:spcPts val="0"/>
              </a:spcBef>
              <a:buNone/>
            </a:pPr>
            <a:r>
              <a:rPr lang="en-US" sz="3600" dirty="0" smtClean="0"/>
              <a:t>The aims of OHSA are (cont.):</a:t>
            </a:r>
          </a:p>
          <a:p>
            <a:pPr lvl="0"/>
            <a:r>
              <a:rPr lang="en-US" sz="2800" dirty="0"/>
              <a:t>To state that the Act is not affected by any other agreements</a:t>
            </a:r>
          </a:p>
          <a:p>
            <a:pPr lvl="0"/>
            <a:r>
              <a:rPr lang="en-US" sz="2800" dirty="0"/>
              <a:t>To state that the Minister may delegate and assign any further duties he sees fits as regards the Health and Safety Act</a:t>
            </a:r>
          </a:p>
          <a:p>
            <a:r>
              <a:rPr lang="en-US" sz="2800" dirty="0"/>
              <a:t>That the Minister may make regulations and that Health and Safety standards may be incorporated into the regulations</a:t>
            </a:r>
          </a:p>
        </p:txBody>
      </p:sp>
    </p:spTree>
    <p:extLst>
      <p:ext uri="{BB962C8B-B14F-4D97-AF65-F5344CB8AC3E}">
        <p14:creationId xmlns:p14="http://schemas.microsoft.com/office/powerpoint/2010/main" val="3343713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Regulation and Enforcement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a:spcBef>
                <a:spcPts val="0"/>
              </a:spcBef>
            </a:pPr>
            <a:r>
              <a:rPr lang="en-US" sz="2400" dirty="0"/>
              <a:t>The role of the Occupational Health and Safety Act is to make sure that employers and employees comply with the requirements of the Act and provide for mechanisms </a:t>
            </a:r>
            <a:r>
              <a:rPr lang="en-US" sz="2400" dirty="0" smtClean="0"/>
              <a:t>to:</a:t>
            </a:r>
          </a:p>
          <a:p>
            <a:pPr lvl="1">
              <a:spcBef>
                <a:spcPts val="0"/>
              </a:spcBef>
            </a:pPr>
            <a:r>
              <a:rPr lang="en-US" sz="2000" dirty="0" smtClean="0"/>
              <a:t>monitor </a:t>
            </a:r>
            <a:r>
              <a:rPr lang="en-US" sz="2000" dirty="0"/>
              <a:t>and </a:t>
            </a:r>
            <a:endParaRPr lang="en-US" sz="2000" dirty="0" smtClean="0"/>
          </a:p>
          <a:p>
            <a:pPr lvl="1">
              <a:spcBef>
                <a:spcPts val="0"/>
              </a:spcBef>
            </a:pPr>
            <a:r>
              <a:rPr lang="en-US" sz="2000" dirty="0" smtClean="0"/>
              <a:t>enforce compliance</a:t>
            </a:r>
            <a:r>
              <a:rPr lang="en-US" sz="2000" dirty="0"/>
              <a:t>. </a:t>
            </a:r>
            <a:endParaRPr lang="en-US" sz="2000" dirty="0" smtClean="0"/>
          </a:p>
          <a:p>
            <a:pPr>
              <a:spcBef>
                <a:spcPts val="0"/>
              </a:spcBef>
            </a:pPr>
            <a:r>
              <a:rPr lang="en-US" sz="2400" dirty="0" smtClean="0"/>
              <a:t>To </a:t>
            </a:r>
            <a:r>
              <a:rPr lang="en-US" sz="2400" dirty="0"/>
              <a:t>this end the Act provides for supervisory </a:t>
            </a:r>
            <a:r>
              <a:rPr lang="en-US" sz="2400" dirty="0" smtClean="0"/>
              <a:t>mechanisms</a:t>
            </a:r>
          </a:p>
          <a:p>
            <a:pPr>
              <a:spcBef>
                <a:spcPts val="0"/>
              </a:spcBef>
            </a:pPr>
            <a:r>
              <a:rPr lang="en-US" sz="2400" dirty="0" smtClean="0"/>
              <a:t>The </a:t>
            </a:r>
            <a:r>
              <a:rPr lang="en-US" sz="2400" dirty="0"/>
              <a:t>Chief Inspector and his/her inspectors who have special powers directly conferred on them by the Act itself. </a:t>
            </a:r>
            <a:endParaRPr lang="en-US" sz="2400" dirty="0" smtClean="0"/>
          </a:p>
          <a:p>
            <a:pPr>
              <a:spcBef>
                <a:spcPts val="0"/>
              </a:spcBef>
            </a:pPr>
            <a:r>
              <a:rPr lang="en-US" sz="2400" dirty="0" smtClean="0"/>
              <a:t>Their </a:t>
            </a:r>
            <a:r>
              <a:rPr lang="en-US" sz="2400" dirty="0"/>
              <a:t>function </a:t>
            </a:r>
            <a:r>
              <a:rPr lang="en-US" sz="2400" dirty="0" smtClean="0"/>
              <a:t>is to </a:t>
            </a:r>
            <a:r>
              <a:rPr lang="en-US" sz="2400" dirty="0"/>
              <a:t>make sure that employers and employees are doing their </a:t>
            </a:r>
            <a:r>
              <a:rPr lang="en-US" sz="2400" dirty="0" smtClean="0"/>
              <a:t>duties:</a:t>
            </a:r>
          </a:p>
          <a:p>
            <a:pPr lvl="1">
              <a:spcBef>
                <a:spcPts val="0"/>
              </a:spcBef>
            </a:pPr>
            <a:r>
              <a:rPr lang="en-US" sz="2000" dirty="0" smtClean="0"/>
              <a:t>To </a:t>
            </a:r>
            <a:r>
              <a:rPr lang="en-US" sz="2000" dirty="0"/>
              <a:t>make the workplace safer, </a:t>
            </a:r>
            <a:endParaRPr lang="en-US" sz="2000" dirty="0" smtClean="0"/>
          </a:p>
          <a:p>
            <a:pPr lvl="1">
              <a:spcBef>
                <a:spcPts val="0"/>
              </a:spcBef>
            </a:pPr>
            <a:r>
              <a:rPr lang="en-US" sz="2000" dirty="0" smtClean="0"/>
              <a:t>To </a:t>
            </a:r>
            <a:r>
              <a:rPr lang="en-US" sz="2000" dirty="0"/>
              <a:t>prevent accidents, and, </a:t>
            </a:r>
            <a:r>
              <a:rPr lang="en-US" sz="2000" dirty="0" smtClean="0"/>
              <a:t>thereby</a:t>
            </a:r>
          </a:p>
          <a:p>
            <a:pPr lvl="1">
              <a:spcBef>
                <a:spcPts val="0"/>
              </a:spcBef>
            </a:pPr>
            <a:r>
              <a:rPr lang="en-US" sz="2000" dirty="0" smtClean="0"/>
              <a:t>To </a:t>
            </a:r>
            <a:r>
              <a:rPr lang="en-US" sz="2000" dirty="0"/>
              <a:t>save money all-round.</a:t>
            </a:r>
          </a:p>
        </p:txBody>
      </p:sp>
    </p:spTree>
    <p:extLst>
      <p:ext uri="{BB962C8B-B14F-4D97-AF65-F5344CB8AC3E}">
        <p14:creationId xmlns:p14="http://schemas.microsoft.com/office/powerpoint/2010/main" val="21202392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Health and Safety Representatives</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r>
              <a:rPr lang="en-US" sz="2400" dirty="0" smtClean="0"/>
              <a:t>Employers </a:t>
            </a:r>
            <a:r>
              <a:rPr lang="en-US" sz="2400" dirty="0"/>
              <a:t>who employ 20 or more workers </a:t>
            </a:r>
            <a:r>
              <a:rPr lang="en-US" sz="2400" dirty="0" smtClean="0"/>
              <a:t>must </a:t>
            </a:r>
            <a:r>
              <a:rPr lang="en-US" sz="2400" dirty="0"/>
              <a:t>appoint representatives to monitor health and safety conditions. </a:t>
            </a:r>
            <a:endParaRPr lang="en-US" sz="2400" dirty="0" smtClean="0"/>
          </a:p>
          <a:p>
            <a:r>
              <a:rPr lang="en-US" sz="2400" dirty="0" smtClean="0"/>
              <a:t>Work-related </a:t>
            </a:r>
            <a:r>
              <a:rPr lang="en-US" sz="2400" dirty="0"/>
              <a:t>hazards, risks and dangers should be addressed through good communication between management and employees. </a:t>
            </a:r>
            <a:endParaRPr lang="en-US" sz="2400" dirty="0" smtClean="0"/>
          </a:p>
          <a:p>
            <a:r>
              <a:rPr lang="en-US" sz="2400" dirty="0" smtClean="0"/>
              <a:t>Appointed </a:t>
            </a:r>
            <a:r>
              <a:rPr lang="en-US" sz="2400" dirty="0"/>
              <a:t>representatives represent workers’ issues regarding safety and health matters to management. </a:t>
            </a:r>
            <a:endParaRPr lang="en-US" sz="2400" dirty="0" smtClean="0"/>
          </a:p>
          <a:p>
            <a:r>
              <a:rPr lang="en-US" sz="2400" dirty="0" smtClean="0"/>
              <a:t>Representatives </a:t>
            </a:r>
            <a:r>
              <a:rPr lang="en-US" sz="2400" dirty="0"/>
              <a:t>are part of an important link between management and the </a:t>
            </a:r>
            <a:r>
              <a:rPr lang="en-US" sz="2400" dirty="0" err="1"/>
              <a:t>organisation’s</a:t>
            </a:r>
            <a:r>
              <a:rPr lang="en-US" sz="2400" dirty="0"/>
              <a:t> employees.</a:t>
            </a:r>
          </a:p>
          <a:p>
            <a:r>
              <a:rPr lang="en-US" sz="2400" dirty="0"/>
              <a:t>The appointment of health and safety representatives is a legal requirement. </a:t>
            </a:r>
            <a:endParaRPr lang="en-US" sz="2400" dirty="0" smtClean="0"/>
          </a:p>
        </p:txBody>
      </p:sp>
    </p:spTree>
    <p:extLst>
      <p:ext uri="{BB962C8B-B14F-4D97-AF65-F5344CB8AC3E}">
        <p14:creationId xmlns:p14="http://schemas.microsoft.com/office/powerpoint/2010/main" val="16735794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Health and Safety Representatives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r>
              <a:rPr lang="en-US" sz="2800" dirty="0" smtClean="0"/>
              <a:t>Representatives </a:t>
            </a:r>
            <a:r>
              <a:rPr lang="en-US" sz="2800" dirty="0"/>
              <a:t>need to be designated in writing and for a specified period of time. </a:t>
            </a:r>
            <a:endParaRPr lang="en-US" sz="2800" dirty="0" smtClean="0"/>
          </a:p>
          <a:p>
            <a:r>
              <a:rPr lang="en-US" sz="2800" dirty="0" smtClean="0"/>
              <a:t>The employer </a:t>
            </a:r>
            <a:r>
              <a:rPr lang="en-US" sz="2800" dirty="0"/>
              <a:t>in any workplace where there must be a health and safety representative, must meet with the registered trade unions in order to enter into negotiations to conclude a collective agreement. </a:t>
            </a:r>
            <a:endParaRPr lang="en-US" sz="2800" dirty="0" smtClean="0"/>
          </a:p>
          <a:p>
            <a:r>
              <a:rPr lang="en-US" sz="2800" dirty="0" smtClean="0"/>
              <a:t>Where </a:t>
            </a:r>
            <a:r>
              <a:rPr lang="en-US" sz="2800" dirty="0"/>
              <a:t>there is no registered trade union, the employer must enter into consultation with all employee representatives of the workplace</a:t>
            </a:r>
            <a:r>
              <a:rPr lang="en-US" sz="2800" dirty="0" smtClean="0"/>
              <a:t>.</a:t>
            </a:r>
            <a:endParaRPr lang="en-US" sz="2800" dirty="0"/>
          </a:p>
        </p:txBody>
      </p:sp>
    </p:spTree>
    <p:extLst>
      <p:ext uri="{BB962C8B-B14F-4D97-AF65-F5344CB8AC3E}">
        <p14:creationId xmlns:p14="http://schemas.microsoft.com/office/powerpoint/2010/main" val="2611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Health and Safety Representatives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r>
              <a:rPr lang="en-US" sz="2000" dirty="0" smtClean="0"/>
              <a:t>During </a:t>
            </a:r>
            <a:r>
              <a:rPr lang="en-US" sz="2000" dirty="0"/>
              <a:t>these negotiations the following issues must be discussed in order to reach a collective agreement:</a:t>
            </a:r>
          </a:p>
          <a:p>
            <a:pPr lvl="1"/>
            <a:r>
              <a:rPr lang="en-US" sz="2000" dirty="0"/>
              <a:t>Nomination or election of health and safety representatives</a:t>
            </a:r>
          </a:p>
          <a:p>
            <a:pPr lvl="1"/>
            <a:r>
              <a:rPr lang="en-US" sz="2000" dirty="0"/>
              <a:t>Terms of office, circumstances and manner in which they can be removed</a:t>
            </a:r>
          </a:p>
          <a:p>
            <a:pPr lvl="1"/>
            <a:r>
              <a:rPr lang="en-US" sz="2000" dirty="0"/>
              <a:t>Manner in which vacancies are to be filled</a:t>
            </a:r>
          </a:p>
          <a:p>
            <a:pPr lvl="1"/>
            <a:r>
              <a:rPr lang="en-US" sz="2000" dirty="0"/>
              <a:t>Manner in which health and safety representatives must perform their functions in terms of the Act</a:t>
            </a:r>
          </a:p>
          <a:p>
            <a:pPr lvl="1"/>
            <a:r>
              <a:rPr lang="en-US" sz="2000" dirty="0"/>
              <a:t>Facilities, training and assistance that must be provided to a health and safety </a:t>
            </a:r>
            <a:r>
              <a:rPr lang="en-US" sz="2000" dirty="0" smtClean="0"/>
              <a:t>representative</a:t>
            </a:r>
          </a:p>
          <a:p>
            <a:r>
              <a:rPr lang="en-US" sz="2000" dirty="0"/>
              <a:t>R</a:t>
            </a:r>
            <a:r>
              <a:rPr lang="en-US" sz="2000" dirty="0" smtClean="0"/>
              <a:t>epresentatives must be </a:t>
            </a:r>
            <a:r>
              <a:rPr lang="en-US" sz="2000" dirty="0"/>
              <a:t>properly empowered to perform their </a:t>
            </a:r>
            <a:r>
              <a:rPr lang="en-US" sz="2000" dirty="0" smtClean="0"/>
              <a:t>duties</a:t>
            </a:r>
          </a:p>
          <a:p>
            <a:r>
              <a:rPr lang="en-US" sz="2000" dirty="0" smtClean="0"/>
              <a:t>Representatives </a:t>
            </a:r>
            <a:r>
              <a:rPr lang="en-US" sz="2000" dirty="0"/>
              <a:t>are entitled to attend incident investigations and enquiries, inspect documents and participate in internal health and </a:t>
            </a:r>
            <a:r>
              <a:rPr lang="en-US" sz="2000" dirty="0" smtClean="0"/>
              <a:t>safety audits</a:t>
            </a:r>
            <a:r>
              <a:rPr lang="en-US" sz="2000" dirty="0"/>
              <a:t>.</a:t>
            </a:r>
          </a:p>
        </p:txBody>
      </p:sp>
    </p:spTree>
    <p:extLst>
      <p:ext uri="{BB962C8B-B14F-4D97-AF65-F5344CB8AC3E}">
        <p14:creationId xmlns:p14="http://schemas.microsoft.com/office/powerpoint/2010/main" val="1060197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pPr>
            <a:r>
              <a:rPr lang="en-ZA" sz="4800" dirty="0" smtClean="0"/>
              <a:t>Functions of Health and Safety Representatives</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US" sz="3600" dirty="0"/>
              <a:t>Review effectiveness of health and safety measures</a:t>
            </a:r>
          </a:p>
          <a:p>
            <a:pPr lvl="0"/>
            <a:r>
              <a:rPr lang="en-US" sz="3600" dirty="0"/>
              <a:t>Identify potential hazards and major incidents</a:t>
            </a:r>
          </a:p>
          <a:p>
            <a:pPr lvl="0"/>
            <a:r>
              <a:rPr lang="en-US" sz="3600" dirty="0"/>
              <a:t>Examine causes of incidents</a:t>
            </a:r>
          </a:p>
          <a:p>
            <a:pPr lvl="0"/>
            <a:r>
              <a:rPr lang="en-US" sz="3600" dirty="0"/>
              <a:t>Investigate complaints</a:t>
            </a:r>
          </a:p>
          <a:p>
            <a:pPr lvl="0"/>
            <a:r>
              <a:rPr lang="en-US" sz="3600" dirty="0"/>
              <a:t>Advise the committee and the employer</a:t>
            </a:r>
          </a:p>
        </p:txBody>
      </p:sp>
    </p:spTree>
    <p:extLst>
      <p:ext uri="{BB962C8B-B14F-4D97-AF65-F5344CB8AC3E}">
        <p14:creationId xmlns:p14="http://schemas.microsoft.com/office/powerpoint/2010/main" val="8573968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spcBef>
                <a:spcPts val="0"/>
              </a:spcBef>
            </a:pPr>
            <a:r>
              <a:rPr lang="en-ZA" sz="4800" dirty="0" smtClean="0"/>
              <a:t>Functions of Health and Safety Representatives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spcBef>
                <a:spcPts val="0"/>
              </a:spcBef>
            </a:pPr>
            <a:r>
              <a:rPr lang="en-US" sz="3600" dirty="0"/>
              <a:t>Visit incidents sites and attend inspections</a:t>
            </a:r>
          </a:p>
          <a:p>
            <a:pPr lvl="0">
              <a:spcBef>
                <a:spcPts val="0"/>
              </a:spcBef>
            </a:pPr>
            <a:r>
              <a:rPr lang="en-US" sz="3600" dirty="0"/>
              <a:t>Attend any investigation or formal inquiry</a:t>
            </a:r>
          </a:p>
          <a:p>
            <a:pPr lvl="0">
              <a:spcBef>
                <a:spcPts val="0"/>
              </a:spcBef>
            </a:pPr>
            <a:r>
              <a:rPr lang="en-US" sz="3600" dirty="0"/>
              <a:t>Inspect any document related to health and safety matters</a:t>
            </a:r>
          </a:p>
          <a:p>
            <a:pPr lvl="0">
              <a:spcBef>
                <a:spcPts val="0"/>
              </a:spcBef>
            </a:pPr>
            <a:r>
              <a:rPr lang="en-US" sz="3600" dirty="0"/>
              <a:t>Accompany an inspector</a:t>
            </a:r>
          </a:p>
          <a:p>
            <a:pPr lvl="0">
              <a:spcBef>
                <a:spcPts val="0"/>
              </a:spcBef>
            </a:pPr>
            <a:r>
              <a:rPr lang="en-US" sz="3600" dirty="0"/>
              <a:t>Be accompanied by technical advisor if approved by the employer</a:t>
            </a:r>
          </a:p>
          <a:p>
            <a:pPr lvl="0">
              <a:spcBef>
                <a:spcPts val="0"/>
              </a:spcBef>
            </a:pPr>
            <a:r>
              <a:rPr lang="en-US" sz="3600" dirty="0"/>
              <a:t>Participate in internal audits</a:t>
            </a:r>
          </a:p>
        </p:txBody>
      </p:sp>
    </p:spTree>
    <p:extLst>
      <p:ext uri="{BB962C8B-B14F-4D97-AF65-F5344CB8AC3E}">
        <p14:creationId xmlns:p14="http://schemas.microsoft.com/office/powerpoint/2010/main" val="8991258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fontScale="9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Duties of Health and Safety Representatives</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spcBef>
                <a:spcPts val="0"/>
              </a:spcBef>
              <a:buNone/>
            </a:pPr>
            <a:r>
              <a:rPr lang="en-ZA" sz="2400" b="1" dirty="0"/>
              <a:t>Duties of Committees:</a:t>
            </a:r>
            <a:endParaRPr lang="en-US" sz="2400" b="1" dirty="0"/>
          </a:p>
          <a:p>
            <a:pPr lvl="0">
              <a:spcBef>
                <a:spcPts val="0"/>
              </a:spcBef>
            </a:pPr>
            <a:r>
              <a:rPr lang="en-US" sz="2400" dirty="0"/>
              <a:t>Make and keep records of recommendations to employers and inspectors; and</a:t>
            </a:r>
          </a:p>
          <a:p>
            <a:pPr lvl="0">
              <a:spcBef>
                <a:spcPts val="0"/>
              </a:spcBef>
            </a:pPr>
            <a:r>
              <a:rPr lang="en-US" sz="2400" dirty="0"/>
              <a:t>Discuss report sand keep records of incidents in which someone is killed, injured, or becomes ill.</a:t>
            </a:r>
          </a:p>
          <a:p>
            <a:pPr marL="0" indent="0">
              <a:spcBef>
                <a:spcPts val="0"/>
              </a:spcBef>
              <a:buNone/>
            </a:pPr>
            <a:r>
              <a:rPr lang="en-ZA" sz="2400" b="1" dirty="0"/>
              <a:t>Duties of Representatives:</a:t>
            </a:r>
            <a:endParaRPr lang="en-US" sz="2400" b="1" dirty="0"/>
          </a:p>
          <a:p>
            <a:pPr lvl="0">
              <a:spcBef>
                <a:spcPts val="0"/>
              </a:spcBef>
            </a:pPr>
            <a:r>
              <a:rPr lang="en-ZA" sz="2400" dirty="0"/>
              <a:t>Make representations to the employer on general health and safety of the employees</a:t>
            </a:r>
            <a:endParaRPr lang="en-US" sz="2400" dirty="0"/>
          </a:p>
          <a:p>
            <a:pPr lvl="0">
              <a:spcBef>
                <a:spcPts val="0"/>
              </a:spcBef>
            </a:pPr>
            <a:r>
              <a:rPr lang="en-ZA" sz="2400" dirty="0"/>
              <a:t>Inspect the workplace including any article, substance, plant, machinery or health and safety equipment at that workplace.</a:t>
            </a:r>
            <a:endParaRPr lang="en-US" sz="2400" dirty="0"/>
          </a:p>
          <a:p>
            <a:pPr lvl="0">
              <a:spcBef>
                <a:spcPts val="0"/>
              </a:spcBef>
            </a:pPr>
            <a:r>
              <a:rPr lang="en-ZA" sz="2400" dirty="0"/>
              <a:t>Participate in consultations with inspectors</a:t>
            </a:r>
            <a:endParaRPr lang="en-US" sz="2400" dirty="0"/>
          </a:p>
          <a:p>
            <a:pPr lvl="0">
              <a:spcBef>
                <a:spcPts val="0"/>
              </a:spcBef>
            </a:pPr>
            <a:r>
              <a:rPr lang="en-ZA" sz="2400" dirty="0"/>
              <a:t>Receive information from inspectors and attend meetings of the health and safety committees of which he is a member.</a:t>
            </a:r>
            <a:endParaRPr lang="en-US" sz="2400" dirty="0"/>
          </a:p>
        </p:txBody>
      </p:sp>
    </p:spTree>
    <p:extLst>
      <p:ext uri="{BB962C8B-B14F-4D97-AF65-F5344CB8AC3E}">
        <p14:creationId xmlns:p14="http://schemas.microsoft.com/office/powerpoint/2010/main" val="123879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Reasons for Safety and Health</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a:spcBef>
                <a:spcPts val="0"/>
              </a:spcBef>
            </a:pPr>
            <a:r>
              <a:rPr lang="en-US" sz="3600" dirty="0" smtClean="0"/>
              <a:t>Moral obligation of employers</a:t>
            </a:r>
          </a:p>
          <a:p>
            <a:pPr>
              <a:spcBef>
                <a:spcPts val="0"/>
              </a:spcBef>
            </a:pPr>
            <a:r>
              <a:rPr lang="en-US" sz="3600" dirty="0" smtClean="0"/>
              <a:t>Affects the economics of an operation</a:t>
            </a:r>
          </a:p>
          <a:p>
            <a:pPr>
              <a:spcBef>
                <a:spcPts val="0"/>
              </a:spcBef>
            </a:pPr>
            <a:r>
              <a:rPr lang="en-US" sz="3600" dirty="0" smtClean="0"/>
              <a:t>Affects the lives and welfare of employees</a:t>
            </a:r>
          </a:p>
          <a:p>
            <a:pPr>
              <a:spcBef>
                <a:spcPts val="0"/>
              </a:spcBef>
            </a:pPr>
            <a:r>
              <a:rPr lang="en-US" sz="3600" dirty="0" smtClean="0"/>
              <a:t>Affects productivity</a:t>
            </a:r>
          </a:p>
          <a:p>
            <a:pPr>
              <a:spcBef>
                <a:spcPts val="0"/>
              </a:spcBef>
            </a:pPr>
            <a:r>
              <a:rPr lang="en-US" sz="3600" dirty="0" smtClean="0"/>
              <a:t>Costly</a:t>
            </a:r>
          </a:p>
          <a:p>
            <a:pPr>
              <a:spcBef>
                <a:spcPts val="0"/>
              </a:spcBef>
            </a:pPr>
            <a:r>
              <a:rPr lang="en-US" sz="3600" dirty="0" smtClean="0"/>
              <a:t>Affects the environment</a:t>
            </a:r>
          </a:p>
          <a:p>
            <a:pPr>
              <a:spcBef>
                <a:spcPts val="0"/>
              </a:spcBef>
            </a:pPr>
            <a:r>
              <a:rPr lang="en-US" sz="3600" dirty="0" smtClean="0"/>
              <a:t>Affects the reputation of the company</a:t>
            </a:r>
            <a:endParaRPr lang="en-ZA" sz="3600" dirty="0"/>
          </a:p>
        </p:txBody>
      </p:sp>
    </p:spTree>
    <p:extLst>
      <p:ext uri="{BB962C8B-B14F-4D97-AF65-F5344CB8AC3E}">
        <p14:creationId xmlns:p14="http://schemas.microsoft.com/office/powerpoint/2010/main" val="39700766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Duties of Employers</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US" sz="2300" dirty="0"/>
              <a:t>Every employer shall provide and </a:t>
            </a:r>
            <a:r>
              <a:rPr lang="en-US" sz="2300" dirty="0" smtClean="0"/>
              <a:t>maintain a </a:t>
            </a:r>
            <a:r>
              <a:rPr lang="en-US" sz="2300" dirty="0"/>
              <a:t>working environment that is safe and without risk to the health of his employees</a:t>
            </a:r>
            <a:r>
              <a:rPr lang="en-US" sz="2300" dirty="0" smtClean="0"/>
              <a:t>.</a:t>
            </a:r>
          </a:p>
          <a:p>
            <a:pPr lvl="0"/>
            <a:r>
              <a:rPr lang="en-US" sz="2300" dirty="0" smtClean="0"/>
              <a:t>This includes:</a:t>
            </a:r>
            <a:endParaRPr lang="en-US" sz="2300" dirty="0"/>
          </a:p>
          <a:p>
            <a:pPr lvl="1"/>
            <a:r>
              <a:rPr lang="en-US" sz="2300" dirty="0" smtClean="0"/>
              <a:t>The </a:t>
            </a:r>
            <a:r>
              <a:rPr lang="en-US" sz="2300" dirty="0"/>
              <a:t>provision and maintenance of systems of work, plant and machinery </a:t>
            </a:r>
            <a:r>
              <a:rPr lang="en-US" sz="2300" dirty="0" smtClean="0"/>
              <a:t>that are </a:t>
            </a:r>
            <a:r>
              <a:rPr lang="en-US" sz="2300" dirty="0"/>
              <a:t>safe and without risks to </a:t>
            </a:r>
            <a:r>
              <a:rPr lang="en-US" sz="2300" dirty="0" smtClean="0"/>
              <a:t>health</a:t>
            </a:r>
            <a:endParaRPr lang="en-US" sz="2300" dirty="0"/>
          </a:p>
          <a:p>
            <a:pPr lvl="1"/>
            <a:r>
              <a:rPr lang="en-US" sz="2300" dirty="0"/>
              <a:t>Taking </a:t>
            </a:r>
            <a:r>
              <a:rPr lang="en-US" sz="2300" dirty="0" smtClean="0"/>
              <a:t>steps to </a:t>
            </a:r>
            <a:r>
              <a:rPr lang="en-US" sz="2300" dirty="0"/>
              <a:t>eliminate or mitigate any hazard or potential hazard to the safety or health of employees, before resorting to personal protective </a:t>
            </a:r>
            <a:r>
              <a:rPr lang="en-US" sz="2300" dirty="0" smtClean="0"/>
              <a:t>equipment </a:t>
            </a:r>
            <a:endParaRPr lang="en-US" sz="2300" dirty="0"/>
          </a:p>
          <a:p>
            <a:pPr lvl="1"/>
            <a:r>
              <a:rPr lang="en-US" sz="2300" dirty="0"/>
              <a:t>Making arrangements for </a:t>
            </a:r>
            <a:r>
              <a:rPr lang="en-US" sz="2300" dirty="0" smtClean="0"/>
              <a:t>ensuring </a:t>
            </a:r>
            <a:r>
              <a:rPr lang="en-US" sz="2300" dirty="0"/>
              <a:t>the safety and absence of risks to health in connection with the production, processing, use, handling, storage or transport of articles or </a:t>
            </a:r>
            <a:r>
              <a:rPr lang="en-US" sz="2300" dirty="0" smtClean="0"/>
              <a:t>substances</a:t>
            </a:r>
            <a:endParaRPr lang="en-US" sz="2300" dirty="0"/>
          </a:p>
        </p:txBody>
      </p:sp>
    </p:spTree>
    <p:extLst>
      <p:ext uri="{BB962C8B-B14F-4D97-AF65-F5344CB8AC3E}">
        <p14:creationId xmlns:p14="http://schemas.microsoft.com/office/powerpoint/2010/main" val="28106468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Duties of Employers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r>
              <a:rPr lang="en-US" sz="2400" dirty="0" smtClean="0"/>
              <a:t>Establish what </a:t>
            </a:r>
            <a:r>
              <a:rPr lang="en-US" sz="2400" dirty="0"/>
              <a:t>hazards to the health or safety of persons are attached to </a:t>
            </a:r>
            <a:r>
              <a:rPr lang="en-US" sz="2400" dirty="0" smtClean="0"/>
              <a:t>:</a:t>
            </a:r>
          </a:p>
          <a:p>
            <a:pPr lvl="1"/>
            <a:r>
              <a:rPr lang="en-US" sz="2400" dirty="0" smtClean="0"/>
              <a:t>any </a:t>
            </a:r>
            <a:r>
              <a:rPr lang="en-US" sz="2400" dirty="0"/>
              <a:t>work which is performed, </a:t>
            </a:r>
            <a:endParaRPr lang="en-US" sz="2400" dirty="0" smtClean="0"/>
          </a:p>
          <a:p>
            <a:pPr lvl="1"/>
            <a:r>
              <a:rPr lang="en-US" sz="2400" dirty="0" smtClean="0"/>
              <a:t>any </a:t>
            </a:r>
            <a:r>
              <a:rPr lang="en-US" sz="2400" dirty="0"/>
              <a:t>article or substance which is produced, processed, used, handled, stored or transported and </a:t>
            </a:r>
            <a:endParaRPr lang="en-US" sz="2400" dirty="0" smtClean="0"/>
          </a:p>
          <a:p>
            <a:pPr lvl="1"/>
            <a:r>
              <a:rPr lang="en-US" sz="2400" dirty="0" smtClean="0"/>
              <a:t>any </a:t>
            </a:r>
            <a:r>
              <a:rPr lang="en-US" sz="2400" dirty="0"/>
              <a:t>plant or machinery which is used in his </a:t>
            </a:r>
            <a:r>
              <a:rPr lang="en-US" sz="2400" dirty="0" smtClean="0"/>
              <a:t>business.</a:t>
            </a:r>
          </a:p>
          <a:p>
            <a:r>
              <a:rPr lang="en-US" sz="2400" dirty="0" smtClean="0"/>
              <a:t>Establish </a:t>
            </a:r>
            <a:r>
              <a:rPr lang="en-US" sz="2400" dirty="0"/>
              <a:t>what precautionary measures should be taken with respect to such work, article, substance, plant or machinery in order to protect the health and safety of </a:t>
            </a:r>
            <a:r>
              <a:rPr lang="en-US" sz="2400" dirty="0" smtClean="0"/>
              <a:t>persons</a:t>
            </a:r>
          </a:p>
          <a:p>
            <a:r>
              <a:rPr lang="en-US" sz="2400" dirty="0"/>
              <a:t>P</a:t>
            </a:r>
            <a:r>
              <a:rPr lang="en-US" sz="2400" dirty="0" smtClean="0"/>
              <a:t>rovide </a:t>
            </a:r>
            <a:r>
              <a:rPr lang="en-US" sz="2400" dirty="0"/>
              <a:t>the necessary means to apply such precautionary </a:t>
            </a:r>
            <a:r>
              <a:rPr lang="en-US" sz="2400" dirty="0" smtClean="0"/>
              <a:t>measures</a:t>
            </a:r>
            <a:endParaRPr lang="en-US" sz="2400" dirty="0"/>
          </a:p>
        </p:txBody>
      </p:sp>
    </p:spTree>
    <p:extLst>
      <p:ext uri="{BB962C8B-B14F-4D97-AF65-F5344CB8AC3E}">
        <p14:creationId xmlns:p14="http://schemas.microsoft.com/office/powerpoint/2010/main" val="23825584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Duties of Employers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US" sz="2400" dirty="0"/>
              <a:t>Providing such information, instructions, training and supervision as may be necessary to </a:t>
            </a:r>
            <a:r>
              <a:rPr lang="en-US" sz="2400" dirty="0" smtClean="0"/>
              <a:t>ensure the </a:t>
            </a:r>
            <a:r>
              <a:rPr lang="en-US" sz="2400" dirty="0"/>
              <a:t>health and safety at work of his </a:t>
            </a:r>
            <a:r>
              <a:rPr lang="en-US" sz="2400" dirty="0" smtClean="0"/>
              <a:t>employees</a:t>
            </a:r>
            <a:endParaRPr lang="en-US" sz="2400" dirty="0"/>
          </a:p>
          <a:p>
            <a:pPr lvl="0"/>
            <a:r>
              <a:rPr lang="en-US" sz="2400" dirty="0"/>
              <a:t>N</a:t>
            </a:r>
            <a:r>
              <a:rPr lang="en-US" sz="2400" dirty="0" smtClean="0"/>
              <a:t>ot </a:t>
            </a:r>
            <a:r>
              <a:rPr lang="en-US" sz="2400" dirty="0"/>
              <a:t>permitting any employee to do any work or to produce, process, use, handle, store or transport any article or substance or to operate any plant or machinery, unless the precautionary measures </a:t>
            </a:r>
            <a:r>
              <a:rPr lang="en-US" sz="2400" dirty="0" smtClean="0"/>
              <a:t>have </a:t>
            </a:r>
            <a:r>
              <a:rPr lang="en-US" sz="2400" dirty="0"/>
              <a:t>been </a:t>
            </a:r>
            <a:r>
              <a:rPr lang="en-US" sz="2400" dirty="0" smtClean="0"/>
              <a:t>taken</a:t>
            </a:r>
          </a:p>
          <a:p>
            <a:r>
              <a:rPr lang="en-US" sz="2400" dirty="0"/>
              <a:t>Taking all necessary measures to ensure that the requirements of this Act are complied with by every person in his employment or on premises under his control where plant or machinery is </a:t>
            </a:r>
            <a:r>
              <a:rPr lang="en-US" sz="2400" dirty="0" smtClean="0"/>
              <a:t>used</a:t>
            </a:r>
          </a:p>
          <a:p>
            <a:r>
              <a:rPr lang="en-US" sz="2400" dirty="0"/>
              <a:t>Enforcing such measures as may be necessary in the interests of health and </a:t>
            </a:r>
            <a:r>
              <a:rPr lang="en-US" sz="2400" dirty="0" smtClean="0"/>
              <a:t>safety</a:t>
            </a:r>
            <a:endParaRPr lang="en-US" sz="2400" dirty="0"/>
          </a:p>
          <a:p>
            <a:pPr lvl="0"/>
            <a:endParaRPr lang="en-US" sz="2400" dirty="0"/>
          </a:p>
        </p:txBody>
      </p:sp>
    </p:spTree>
    <p:extLst>
      <p:ext uri="{BB962C8B-B14F-4D97-AF65-F5344CB8AC3E}">
        <p14:creationId xmlns:p14="http://schemas.microsoft.com/office/powerpoint/2010/main" val="13066542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Duties of Employers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US" sz="2400" dirty="0"/>
              <a:t>Ensuring that work is performed and that plant or machinery is used under the general supervision of a person trained to understand the hazards associated with it and who have the authority to ensure that precautionary measures taken by the employer are </a:t>
            </a:r>
            <a:r>
              <a:rPr lang="en-US" sz="2400" dirty="0" smtClean="0"/>
              <a:t>implemented</a:t>
            </a:r>
            <a:endParaRPr lang="en-US" sz="2400" dirty="0"/>
          </a:p>
          <a:p>
            <a:pPr lvl="0"/>
            <a:r>
              <a:rPr lang="en-US" sz="2400" dirty="0"/>
              <a:t>Causing all employees to be informed regarding the scope of their </a:t>
            </a:r>
            <a:r>
              <a:rPr lang="en-US" sz="2400" dirty="0" smtClean="0"/>
              <a:t>authority</a:t>
            </a:r>
          </a:p>
          <a:p>
            <a:pPr lvl="0"/>
            <a:r>
              <a:rPr lang="en-US" sz="2400" dirty="0" smtClean="0"/>
              <a:t>Decide </a:t>
            </a:r>
            <a:r>
              <a:rPr lang="en-US" sz="2400" dirty="0"/>
              <a:t>on the number of health and safety committee </a:t>
            </a:r>
            <a:r>
              <a:rPr lang="en-US" sz="2400" dirty="0" smtClean="0"/>
              <a:t>members</a:t>
            </a:r>
            <a:endParaRPr lang="en-US" sz="2400" dirty="0"/>
          </a:p>
          <a:p>
            <a:pPr lvl="0"/>
            <a:r>
              <a:rPr lang="en-US" sz="2400" dirty="0"/>
              <a:t>Appoint committee </a:t>
            </a:r>
            <a:r>
              <a:rPr lang="en-US" sz="2400" dirty="0" smtClean="0"/>
              <a:t>members</a:t>
            </a:r>
            <a:endParaRPr lang="en-US" sz="2400" dirty="0"/>
          </a:p>
          <a:p>
            <a:pPr lvl="0"/>
            <a:r>
              <a:rPr lang="en-US" sz="2400" dirty="0"/>
              <a:t>Attend every committee </a:t>
            </a:r>
            <a:r>
              <a:rPr lang="en-US" sz="2400" dirty="0" smtClean="0"/>
              <a:t>meeting</a:t>
            </a:r>
            <a:endParaRPr lang="en-US" sz="2400" dirty="0"/>
          </a:p>
          <a:p>
            <a:pPr lvl="0"/>
            <a:r>
              <a:rPr lang="en-US" sz="2400" dirty="0"/>
              <a:t>Ensure that committees meet at least once every 3 months. </a:t>
            </a:r>
          </a:p>
          <a:p>
            <a:pPr lvl="0"/>
            <a:endParaRPr lang="en-US" sz="2400" dirty="0"/>
          </a:p>
        </p:txBody>
      </p:sp>
    </p:spTree>
    <p:extLst>
      <p:ext uri="{BB962C8B-B14F-4D97-AF65-F5344CB8AC3E}">
        <p14:creationId xmlns:p14="http://schemas.microsoft.com/office/powerpoint/2010/main" val="18620201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Duties of Employees</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US" sz="2800" dirty="0"/>
              <a:t>Take reasonable care for the health and safety of himself and of other persons who may be affected by his acts or </a:t>
            </a:r>
            <a:r>
              <a:rPr lang="en-US" sz="2800" dirty="0" smtClean="0"/>
              <a:t>omissions </a:t>
            </a:r>
            <a:endParaRPr lang="en-US" sz="2800" dirty="0"/>
          </a:p>
          <a:p>
            <a:pPr lvl="0"/>
            <a:r>
              <a:rPr lang="en-US" sz="2800" dirty="0"/>
              <a:t>As regards any duty or requirement imposed on his employer or any other person by this Act, co-operate with such employer or person to enable that duty or requirement to be performed or complied </a:t>
            </a:r>
            <a:r>
              <a:rPr lang="en-US" sz="2800" dirty="0" smtClean="0"/>
              <a:t>with </a:t>
            </a:r>
            <a:endParaRPr lang="en-US" sz="2800" dirty="0"/>
          </a:p>
          <a:p>
            <a:r>
              <a:rPr lang="en-ZA" sz="2800" dirty="0"/>
              <a:t>C</a:t>
            </a:r>
            <a:r>
              <a:rPr lang="en-ZA" sz="2800" dirty="0" smtClean="0"/>
              <a:t>arry </a:t>
            </a:r>
            <a:r>
              <a:rPr lang="en-ZA" sz="2800" dirty="0"/>
              <a:t>out any lawful order given to him, and obey the health and safety rules and procedures laid down by his employer or by anyone authorized thereto by his employer, in the interest of health and </a:t>
            </a:r>
            <a:r>
              <a:rPr lang="en-ZA" sz="2800" dirty="0" smtClean="0"/>
              <a:t>safety</a:t>
            </a:r>
          </a:p>
        </p:txBody>
      </p:sp>
    </p:spTree>
    <p:extLst>
      <p:ext uri="{BB962C8B-B14F-4D97-AF65-F5344CB8AC3E}">
        <p14:creationId xmlns:p14="http://schemas.microsoft.com/office/powerpoint/2010/main" val="29263221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Duties of Employees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lvl="0"/>
            <a:r>
              <a:rPr lang="en-US" sz="3000" dirty="0"/>
              <a:t>I</a:t>
            </a:r>
            <a:r>
              <a:rPr lang="en-US" sz="3000" dirty="0" smtClean="0"/>
              <a:t>f </a:t>
            </a:r>
            <a:r>
              <a:rPr lang="en-US" sz="3000" dirty="0"/>
              <a:t>any situation which is unsafe or unhealthy comes to his </a:t>
            </a:r>
            <a:r>
              <a:rPr lang="en-US" sz="3000" dirty="0" smtClean="0"/>
              <a:t>attention, </a:t>
            </a:r>
            <a:r>
              <a:rPr lang="en-US" sz="3000" dirty="0"/>
              <a:t>report such situation to his employer or the health and safety </a:t>
            </a:r>
            <a:r>
              <a:rPr lang="en-US" sz="3000" dirty="0" smtClean="0"/>
              <a:t>representative</a:t>
            </a:r>
            <a:endParaRPr lang="en-US" sz="3000" dirty="0"/>
          </a:p>
          <a:p>
            <a:pPr lvl="0"/>
            <a:r>
              <a:rPr lang="en-US" sz="3000" dirty="0"/>
              <a:t>I</a:t>
            </a:r>
            <a:r>
              <a:rPr lang="en-US" sz="3000" dirty="0" smtClean="0"/>
              <a:t>f </a:t>
            </a:r>
            <a:r>
              <a:rPr lang="en-US" sz="3000" dirty="0"/>
              <a:t>he is involved in any incident which may affect his health or which has caused an injury to himself, report such incident to his employer or to anyone authorized thereto by the </a:t>
            </a:r>
            <a:r>
              <a:rPr lang="en-US" sz="3000" dirty="0" smtClean="0"/>
              <a:t>employer </a:t>
            </a:r>
            <a:r>
              <a:rPr lang="en-US" sz="3000" dirty="0"/>
              <a:t>or to his health and safety representative, as soon as </a:t>
            </a:r>
            <a:r>
              <a:rPr lang="en-US" sz="3000" dirty="0" smtClean="0"/>
              <a:t>possible after the incident. </a:t>
            </a:r>
            <a:endParaRPr lang="en-US" sz="3000" dirty="0"/>
          </a:p>
        </p:txBody>
      </p:sp>
    </p:spTree>
    <p:extLst>
      <p:ext uri="{BB962C8B-B14F-4D97-AF65-F5344CB8AC3E}">
        <p14:creationId xmlns:p14="http://schemas.microsoft.com/office/powerpoint/2010/main" val="1549532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Legislative Framework</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a:spcBef>
                <a:spcPts val="0"/>
              </a:spcBef>
            </a:pPr>
            <a:r>
              <a:rPr lang="en-US" sz="3600" dirty="0" smtClean="0"/>
              <a:t>Occupational Health and Safety Act 85 of 1993 (OHSA)</a:t>
            </a:r>
          </a:p>
          <a:p>
            <a:pPr>
              <a:spcBef>
                <a:spcPts val="0"/>
              </a:spcBef>
            </a:pPr>
            <a:r>
              <a:rPr lang="en-US" sz="3600" dirty="0" smtClean="0"/>
              <a:t>Provides for the health and safety of persons at work</a:t>
            </a:r>
          </a:p>
          <a:p>
            <a:pPr>
              <a:spcBef>
                <a:spcPts val="0"/>
              </a:spcBef>
            </a:pPr>
            <a:r>
              <a:rPr lang="en-US" sz="3600" dirty="0" smtClean="0"/>
              <a:t>Especially in connection with the use of plant and machinery</a:t>
            </a:r>
          </a:p>
          <a:p>
            <a:pPr>
              <a:spcBef>
                <a:spcPts val="0"/>
              </a:spcBef>
            </a:pPr>
            <a:r>
              <a:rPr lang="en-US" sz="3600" dirty="0" smtClean="0"/>
              <a:t>Provides for the protection of persons other than the persons at work</a:t>
            </a:r>
            <a:endParaRPr lang="en-ZA" sz="3600" dirty="0"/>
          </a:p>
        </p:txBody>
      </p:sp>
    </p:spTree>
    <p:extLst>
      <p:ext uri="{BB962C8B-B14F-4D97-AF65-F5344CB8AC3E}">
        <p14:creationId xmlns:p14="http://schemas.microsoft.com/office/powerpoint/2010/main" val="2784919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Legislative Framework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spcBef>
                <a:spcPts val="0"/>
              </a:spcBef>
              <a:buNone/>
            </a:pPr>
            <a:r>
              <a:rPr lang="en-US" sz="3600" dirty="0" smtClean="0"/>
              <a:t>The aims of OHSA are:</a:t>
            </a:r>
          </a:p>
          <a:p>
            <a:pPr>
              <a:spcBef>
                <a:spcPts val="0"/>
              </a:spcBef>
            </a:pPr>
            <a:r>
              <a:rPr lang="en-ZA" sz="3600" dirty="0" smtClean="0"/>
              <a:t>To establish an advisory council</a:t>
            </a:r>
          </a:p>
          <a:p>
            <a:pPr>
              <a:spcBef>
                <a:spcPts val="0"/>
              </a:spcBef>
            </a:pPr>
            <a:r>
              <a:rPr lang="en-ZA" sz="3600" dirty="0" smtClean="0"/>
              <a:t>To describe the functions of the council</a:t>
            </a:r>
          </a:p>
          <a:p>
            <a:pPr>
              <a:spcBef>
                <a:spcPts val="0"/>
              </a:spcBef>
            </a:pPr>
            <a:r>
              <a:rPr lang="en-ZA" sz="3600" dirty="0" smtClean="0"/>
              <a:t>To describe the requirements of Health and Safety policies in the workplace</a:t>
            </a:r>
          </a:p>
          <a:p>
            <a:pPr>
              <a:spcBef>
                <a:spcPts val="0"/>
              </a:spcBef>
            </a:pPr>
            <a:r>
              <a:rPr lang="en-ZA" sz="3600" dirty="0" smtClean="0"/>
              <a:t>To describe the general duties of employers to their employees as regards Health and Safety</a:t>
            </a:r>
            <a:endParaRPr lang="en-ZA" sz="3600" dirty="0"/>
          </a:p>
        </p:txBody>
      </p:sp>
    </p:spTree>
    <p:extLst>
      <p:ext uri="{BB962C8B-B14F-4D97-AF65-F5344CB8AC3E}">
        <p14:creationId xmlns:p14="http://schemas.microsoft.com/office/powerpoint/2010/main" val="3004871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Legislative Framework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spcBef>
                <a:spcPts val="0"/>
              </a:spcBef>
              <a:buNone/>
            </a:pPr>
            <a:r>
              <a:rPr lang="en-US" sz="3600" dirty="0" smtClean="0"/>
              <a:t>The aims of OHSA are (cont.):</a:t>
            </a:r>
          </a:p>
          <a:p>
            <a:pPr>
              <a:spcBef>
                <a:spcPts val="0"/>
              </a:spcBef>
            </a:pPr>
            <a:r>
              <a:rPr lang="en-ZA" sz="3600" dirty="0" smtClean="0"/>
              <a:t>To describe the general duties of employers and self-employed persons to persons other than their employees</a:t>
            </a:r>
          </a:p>
          <a:p>
            <a:pPr>
              <a:spcBef>
                <a:spcPts val="0"/>
              </a:spcBef>
            </a:pPr>
            <a:r>
              <a:rPr lang="en-ZA" sz="3600" dirty="0" smtClean="0"/>
              <a:t>To describe the general duties of manufacturers regarding articles and substances for use at work</a:t>
            </a:r>
          </a:p>
          <a:p>
            <a:pPr>
              <a:spcBef>
                <a:spcPts val="0"/>
              </a:spcBef>
            </a:pPr>
            <a:r>
              <a:rPr lang="en-ZA" sz="3600" dirty="0" smtClean="0"/>
              <a:t>To describe the duties of employees at work as regards Health and Safety</a:t>
            </a:r>
            <a:endParaRPr lang="en-ZA" sz="3600" dirty="0"/>
          </a:p>
        </p:txBody>
      </p:sp>
    </p:spTree>
    <p:extLst>
      <p:ext uri="{BB962C8B-B14F-4D97-AF65-F5344CB8AC3E}">
        <p14:creationId xmlns:p14="http://schemas.microsoft.com/office/powerpoint/2010/main" val="582589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Legislative Framework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spcBef>
                <a:spcPts val="0"/>
              </a:spcBef>
              <a:buNone/>
            </a:pPr>
            <a:r>
              <a:rPr lang="en-US" dirty="0" smtClean="0"/>
              <a:t>The aims of OHSA are (cont.):</a:t>
            </a:r>
          </a:p>
          <a:p>
            <a:pPr lvl="0"/>
            <a:r>
              <a:rPr lang="en-US" dirty="0"/>
              <a:t>To state that interference or misuse of anything related to Health and Safety is prohibited</a:t>
            </a:r>
          </a:p>
          <a:p>
            <a:pPr lvl="0"/>
            <a:r>
              <a:rPr lang="en-US" dirty="0"/>
              <a:t>To charge Chief Executive Officers with certain duties as regards Health and Safety</a:t>
            </a:r>
          </a:p>
          <a:p>
            <a:pPr lvl="0"/>
            <a:r>
              <a:rPr lang="en-US" dirty="0"/>
              <a:t>To state that Health and Safety representatives must be designated in each </a:t>
            </a:r>
            <a:r>
              <a:rPr lang="en-US" dirty="0" smtClean="0"/>
              <a:t>workplace</a:t>
            </a:r>
            <a:endParaRPr lang="en-US" dirty="0"/>
          </a:p>
        </p:txBody>
      </p:sp>
    </p:spTree>
    <p:extLst>
      <p:ext uri="{BB962C8B-B14F-4D97-AF65-F5344CB8AC3E}">
        <p14:creationId xmlns:p14="http://schemas.microsoft.com/office/powerpoint/2010/main" val="23484959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Legislative Framework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spcBef>
                <a:spcPts val="0"/>
              </a:spcBef>
              <a:buNone/>
            </a:pPr>
            <a:r>
              <a:rPr lang="en-US" sz="3600" dirty="0" smtClean="0"/>
              <a:t>The aims of OHSA are (cont.):</a:t>
            </a:r>
          </a:p>
          <a:p>
            <a:pPr lvl="0"/>
            <a:r>
              <a:rPr lang="en-US" sz="3600" dirty="0" smtClean="0"/>
              <a:t>To </a:t>
            </a:r>
            <a:r>
              <a:rPr lang="en-US" sz="3600" dirty="0"/>
              <a:t>describe the functions of Health and Safety representatives</a:t>
            </a:r>
          </a:p>
          <a:p>
            <a:pPr lvl="0"/>
            <a:r>
              <a:rPr lang="en-US" sz="3600" dirty="0"/>
              <a:t>To state that Health and Safety Committees must be established</a:t>
            </a:r>
          </a:p>
          <a:p>
            <a:pPr lvl="0"/>
            <a:r>
              <a:rPr lang="en-US" sz="3600" dirty="0"/>
              <a:t>To describe the functions of the Health and Safety committees</a:t>
            </a:r>
          </a:p>
        </p:txBody>
      </p:sp>
    </p:spTree>
    <p:extLst>
      <p:ext uri="{BB962C8B-B14F-4D97-AF65-F5344CB8AC3E}">
        <p14:creationId xmlns:p14="http://schemas.microsoft.com/office/powerpoint/2010/main" val="18520384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Legislative Framework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spcBef>
                <a:spcPts val="0"/>
              </a:spcBef>
              <a:buNone/>
            </a:pPr>
            <a:r>
              <a:rPr lang="en-US" sz="3600" dirty="0" smtClean="0"/>
              <a:t>The aims of OHSA are (cont.):</a:t>
            </a:r>
          </a:p>
          <a:p>
            <a:pPr lvl="0"/>
            <a:r>
              <a:rPr lang="en-US" sz="3100" dirty="0"/>
              <a:t>To describe certain prohibitions related to the act</a:t>
            </a:r>
          </a:p>
          <a:p>
            <a:pPr lvl="0"/>
            <a:r>
              <a:rPr lang="en-US" sz="3100" dirty="0"/>
              <a:t>To state that the sale of certain articles which do not comply with the act is prohibited</a:t>
            </a:r>
          </a:p>
          <a:p>
            <a:r>
              <a:rPr lang="en-US" sz="3100" dirty="0"/>
              <a:t>To state that certain deductions from employee’s salaries may not be made as regards Health and Safety compliance unless negligent intent to cause loss or damage can be shown.</a:t>
            </a:r>
          </a:p>
        </p:txBody>
      </p:sp>
    </p:spTree>
    <p:extLst>
      <p:ext uri="{BB962C8B-B14F-4D97-AF65-F5344CB8AC3E}">
        <p14:creationId xmlns:p14="http://schemas.microsoft.com/office/powerpoint/2010/main" val="2868748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800" dirty="0" smtClean="0"/>
              <a:t>Legislative Framework (cont.)</a:t>
            </a:r>
            <a:endParaRPr lang="en-ZA" sz="4800" dirty="0"/>
          </a:p>
        </p:txBody>
      </p:sp>
      <p:sp>
        <p:nvSpPr>
          <p:cNvPr id="9" name="Content Placeholder 2"/>
          <p:cNvSpPr>
            <a:spLocks noGrp="1"/>
          </p:cNvSpPr>
          <p:nvPr>
            <p:ph idx="1"/>
          </p:nvPr>
        </p:nvSpPr>
        <p:spPr>
          <a:xfrm>
            <a:off x="457200" y="1600200"/>
            <a:ext cx="8229600" cy="4997152"/>
          </a:xfrm>
          <a:solidFill>
            <a:schemeClr val="bg1">
              <a:lumMod val="95000"/>
              <a:alpha val="75000"/>
            </a:schemeClr>
          </a:solidFill>
          <a:scene3d>
            <a:camera prst="orthographicFront"/>
            <a:lightRig rig="threePt" dir="t"/>
          </a:scene3d>
          <a:sp3d>
            <a:bevelT/>
          </a:sp3d>
        </p:spPr>
        <p:txBody>
          <a:bodyPr>
            <a:noAutofit/>
          </a:bodyPr>
          <a:lstStyle/>
          <a:p>
            <a:pPr marL="0" indent="0">
              <a:spcBef>
                <a:spcPts val="0"/>
              </a:spcBef>
              <a:buNone/>
            </a:pPr>
            <a:r>
              <a:rPr lang="en-US" sz="3600" dirty="0" smtClean="0"/>
              <a:t>The aims of OHSA are (cont.):</a:t>
            </a:r>
          </a:p>
          <a:p>
            <a:pPr lvl="0"/>
            <a:r>
              <a:rPr lang="en-US" sz="2800" dirty="0"/>
              <a:t>To state that Health and Safety incidents needs to be reported to an inspector</a:t>
            </a:r>
          </a:p>
          <a:p>
            <a:pPr lvl="0"/>
            <a:r>
              <a:rPr lang="en-US" sz="2800" dirty="0"/>
              <a:t>To describe the designation and functions of the chief inspector</a:t>
            </a:r>
          </a:p>
          <a:p>
            <a:pPr lvl="0"/>
            <a:r>
              <a:rPr lang="en-US" sz="2800" dirty="0"/>
              <a:t>To state that victimization of “whistle-blowing” as regards Health and Safety issues is </a:t>
            </a:r>
            <a:r>
              <a:rPr lang="en-US" sz="2800" dirty="0" smtClean="0"/>
              <a:t>prohibited</a:t>
            </a:r>
          </a:p>
          <a:p>
            <a:pPr lvl="0"/>
            <a:r>
              <a:rPr lang="en-US" sz="2800" dirty="0"/>
              <a:t>To describe the designation of inspectors by the </a:t>
            </a:r>
            <a:r>
              <a:rPr lang="en-US" sz="2800" dirty="0" smtClean="0"/>
              <a:t>Minister</a:t>
            </a:r>
            <a:endParaRPr lang="en-US" sz="2800" dirty="0"/>
          </a:p>
        </p:txBody>
      </p:sp>
    </p:spTree>
    <p:extLst>
      <p:ext uri="{BB962C8B-B14F-4D97-AF65-F5344CB8AC3E}">
        <p14:creationId xmlns:p14="http://schemas.microsoft.com/office/powerpoint/2010/main" val="4270978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326B668B718347920F86058F4B285C" ma:contentTypeVersion="0" ma:contentTypeDescription="Create a new document." ma:contentTypeScope="" ma:versionID="aefd994ead310ccc8b23e01ca6324e17">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1B18F8D-BCD5-47A0-8384-EA6FFD1B5638}"/>
</file>

<file path=customXml/itemProps2.xml><?xml version="1.0" encoding="utf-8"?>
<ds:datastoreItem xmlns:ds="http://schemas.openxmlformats.org/officeDocument/2006/customXml" ds:itemID="{CA9B8B4A-9224-450A-8D63-36B453F6E4B2}"/>
</file>

<file path=customXml/itemProps3.xml><?xml version="1.0" encoding="utf-8"?>
<ds:datastoreItem xmlns:ds="http://schemas.openxmlformats.org/officeDocument/2006/customXml" ds:itemID="{261055D7-107B-4D1C-9293-C711E223CEBB}"/>
</file>

<file path=docProps/app.xml><?xml version="1.0" encoding="utf-8"?>
<Properties xmlns="http://schemas.openxmlformats.org/officeDocument/2006/extended-properties" xmlns:vt="http://schemas.openxmlformats.org/officeDocument/2006/docPropsVTypes">
  <Template/>
  <TotalTime>5033</TotalTime>
  <Words>1793</Words>
  <Application>Microsoft Office PowerPoint</Application>
  <PresentationFormat>On-screen Show (4:3)</PresentationFormat>
  <Paragraphs>146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Reasons for Safety and Health</vt:lpstr>
      <vt:lpstr>Legislative Framework</vt:lpstr>
      <vt:lpstr>Legislative Framework (cont.)</vt:lpstr>
      <vt:lpstr>Legislative Framework (cont.)</vt:lpstr>
      <vt:lpstr>Legislative Framework (cont.)</vt:lpstr>
      <vt:lpstr>Legislative Framework (cont.)</vt:lpstr>
      <vt:lpstr>Legislative Framework (cont.)</vt:lpstr>
      <vt:lpstr>Legislative Framework (cont.)</vt:lpstr>
      <vt:lpstr>Legislative Framework (cont.)</vt:lpstr>
      <vt:lpstr>Legislative Framework (cont.)</vt:lpstr>
      <vt:lpstr>Legislative Framework (cont.)</vt:lpstr>
      <vt:lpstr>Regulation and Enforcement</vt:lpstr>
      <vt:lpstr>Health and Safety Representatives</vt:lpstr>
      <vt:lpstr>Health and Safety Representatives (cont.)</vt:lpstr>
      <vt:lpstr>Health and Safety Representatives (cont.)</vt:lpstr>
      <vt:lpstr>Functions of Health and Safety Representatives</vt:lpstr>
      <vt:lpstr>Functions of Health and Safety Representatives (cont.)</vt:lpstr>
      <vt:lpstr>Duties of Health and Safety Representatives</vt:lpstr>
      <vt:lpstr>Duties of Employers</vt:lpstr>
      <vt:lpstr>Duties of Employers (cont.)</vt:lpstr>
      <vt:lpstr>Duties of Employers (cont.)</vt:lpstr>
      <vt:lpstr>Duties of Employers (cont.)</vt:lpstr>
      <vt:lpstr>Duties of Employees</vt:lpstr>
      <vt:lpstr>Duties of Employees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Merida Roets</dc:creator>
  <cp:lastModifiedBy>User</cp:lastModifiedBy>
  <cp:revision>237</cp:revision>
  <dcterms:created xsi:type="dcterms:W3CDTF">2016-11-15T07:03:29Z</dcterms:created>
  <dcterms:modified xsi:type="dcterms:W3CDTF">2019-08-05T08:07:50Z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0x010100B6326B668B718347920F86058F4B285C</vt:lpwstr>
  </property>
</Properties>
</file>