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7.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15.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12.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5.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6.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83" r:id="rId2"/>
    <p:sldId id="373" r:id="rId3"/>
    <p:sldId id="416" r:id="rId4"/>
    <p:sldId id="384" r:id="rId5"/>
    <p:sldId id="485" r:id="rId6"/>
    <p:sldId id="484" r:id="rId7"/>
    <p:sldId id="408" r:id="rId8"/>
    <p:sldId id="407" r:id="rId9"/>
    <p:sldId id="385" r:id="rId10"/>
    <p:sldId id="386" r:id="rId11"/>
    <p:sldId id="391" r:id="rId12"/>
    <p:sldId id="393" r:id="rId13"/>
    <p:sldId id="486" r:id="rId14"/>
    <p:sldId id="394" r:id="rId15"/>
    <p:sldId id="396" r:id="rId16"/>
    <p:sldId id="397" r:id="rId17"/>
    <p:sldId id="398" r:id="rId18"/>
    <p:sldId id="411" r:id="rId19"/>
    <p:sldId id="399" r:id="rId20"/>
    <p:sldId id="487" r:id="rId21"/>
    <p:sldId id="412" r:id="rId22"/>
    <p:sldId id="413" r:id="rId23"/>
    <p:sldId id="400" r:id="rId24"/>
    <p:sldId id="488" r:id="rId25"/>
    <p:sldId id="417" r:id="rId26"/>
    <p:sldId id="418" r:id="rId27"/>
    <p:sldId id="489" r:id="rId28"/>
    <p:sldId id="419" r:id="rId29"/>
    <p:sldId id="420" r:id="rId30"/>
    <p:sldId id="421" r:id="rId31"/>
    <p:sldId id="490" r:id="rId32"/>
    <p:sldId id="491" r:id="rId33"/>
    <p:sldId id="422" r:id="rId34"/>
    <p:sldId id="423" r:id="rId35"/>
    <p:sldId id="424" r:id="rId36"/>
    <p:sldId id="492" r:id="rId37"/>
    <p:sldId id="425" r:id="rId38"/>
    <p:sldId id="493"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375" autoAdjust="0"/>
    <p:restoredTop sz="94582" autoAdjust="0"/>
  </p:normalViewPr>
  <p:slideViewPr>
    <p:cSldViewPr>
      <p:cViewPr>
        <p:scale>
          <a:sx n="66" d="100"/>
          <a:sy n="66" d="100"/>
        </p:scale>
        <p:origin x="114" y="21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customXml" Target="../customXml/item3.xml"/><Relationship Id="rId20" Type="http://schemas.openxmlformats.org/officeDocument/2006/relationships/slide" Target="slides/slide19.xml"/><Relationship Id="rId4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Box 10"/>
          <p:cNvSpPr txBox="1"/>
          <p:nvPr userDrawn="1"/>
        </p:nvSpPr>
        <p:spPr>
          <a:xfrm>
            <a:off x="395536" y="476672"/>
            <a:ext cx="6840760" cy="2062103"/>
          </a:xfrm>
          <a:prstGeom prst="rect">
            <a:avLst/>
          </a:prstGeom>
          <a:solidFill>
            <a:schemeClr val="bg1">
              <a:lumMod val="75000"/>
            </a:schemeClr>
          </a:solidFill>
          <a:scene3d>
            <a:camera prst="orthographicFront"/>
            <a:lightRig rig="threePt" dir="t"/>
          </a:scene3d>
          <a:sp3d>
            <a:bevelT/>
          </a:sp3d>
        </p:spPr>
        <p:txBody>
          <a:bodyPr wrap="square" rtlCol="0">
            <a:spAutoFit/>
          </a:bodyPr>
          <a:lstStyle/>
          <a:p>
            <a:pPr algn="ctr"/>
            <a:r>
              <a:rPr lang="it-IT" sz="3200" b="1" i="0" dirty="0" smtClean="0">
                <a:solidFill>
                  <a:srgbClr val="C00000"/>
                </a:solidFill>
                <a:latin typeface="Century Gothic" panose="020B0502020202020204" pitchFamily="34" charset="0"/>
                <a:cs typeface="Browallia New" panose="020B0604020202020204" pitchFamily="34" charset="-34"/>
              </a:rPr>
              <a:t>NQF 3: OCCUPATIONAL CERTIFICATE: ID</a:t>
            </a:r>
            <a:r>
              <a:rPr lang="it-IT" sz="3200" b="1" i="0" baseline="0" dirty="0" smtClean="0">
                <a:solidFill>
                  <a:srgbClr val="C00000"/>
                </a:solidFill>
                <a:latin typeface="Century Gothic" panose="020B0502020202020204" pitchFamily="34" charset="0"/>
                <a:cs typeface="Browallia New" panose="020B0604020202020204" pitchFamily="34" charset="-34"/>
              </a:rPr>
              <a:t> 98912: </a:t>
            </a:r>
          </a:p>
          <a:p>
            <a:pPr algn="ctr"/>
            <a:r>
              <a:rPr lang="it-IT" sz="3200" b="1" i="0" dirty="0" smtClean="0">
                <a:solidFill>
                  <a:srgbClr val="C00000"/>
                </a:solidFill>
                <a:latin typeface="Century Gothic" panose="020B0502020202020204" pitchFamily="34" charset="0"/>
                <a:cs typeface="Browallia New" panose="020B0604020202020204" pitchFamily="34" charset="-34"/>
              </a:rPr>
              <a:t>SUGAR PROCESSING MACHINE OPERATOR</a:t>
            </a: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505" y="5501695"/>
            <a:ext cx="2160240" cy="1334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924233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2019/08/05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13491081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Z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2019/08/05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40583392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10"/>
          </p:nvPr>
        </p:nvSpPr>
        <p:spPr/>
        <p:txBody>
          <a:bodyPr/>
          <a:lstStyle/>
          <a:p>
            <a:fld id="{1933D3F1-B886-4AA3-90B5-F60263DF2F6E}" type="datetimeFigureOut">
              <a:rPr lang="en-ZA" smtClean="0"/>
              <a:t>2019/08/05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19658310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Z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933D3F1-B886-4AA3-90B5-F60263DF2F6E}" type="datetimeFigureOut">
              <a:rPr lang="en-ZA" smtClean="0"/>
              <a:t>2019/08/05</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253445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Date Placeholder 4"/>
          <p:cNvSpPr>
            <a:spLocks noGrp="1"/>
          </p:cNvSpPr>
          <p:nvPr>
            <p:ph type="dt" sz="half" idx="10"/>
          </p:nvPr>
        </p:nvSpPr>
        <p:spPr/>
        <p:txBody>
          <a:bodyPr/>
          <a:lstStyle/>
          <a:p>
            <a:fld id="{1933D3F1-B886-4AA3-90B5-F60263DF2F6E}" type="datetimeFigureOut">
              <a:rPr lang="en-ZA" smtClean="0"/>
              <a:t>2019/08/05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36228753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Z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7" name="Date Placeholder 6"/>
          <p:cNvSpPr>
            <a:spLocks noGrp="1"/>
          </p:cNvSpPr>
          <p:nvPr>
            <p:ph type="dt" sz="half" idx="10"/>
          </p:nvPr>
        </p:nvSpPr>
        <p:spPr/>
        <p:txBody>
          <a:bodyPr/>
          <a:lstStyle/>
          <a:p>
            <a:fld id="{1933D3F1-B886-4AA3-90B5-F60263DF2F6E}" type="datetimeFigureOut">
              <a:rPr lang="en-ZA" smtClean="0"/>
              <a:t>2019/08/05</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2860080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ZA"/>
          </a:p>
        </p:txBody>
      </p:sp>
      <p:sp>
        <p:nvSpPr>
          <p:cNvPr id="3" name="Date Placeholder 2"/>
          <p:cNvSpPr>
            <a:spLocks noGrp="1"/>
          </p:cNvSpPr>
          <p:nvPr>
            <p:ph type="dt" sz="half" idx="10"/>
          </p:nvPr>
        </p:nvSpPr>
        <p:spPr/>
        <p:txBody>
          <a:bodyPr/>
          <a:lstStyle/>
          <a:p>
            <a:fld id="{1933D3F1-B886-4AA3-90B5-F60263DF2F6E}" type="datetimeFigureOut">
              <a:rPr lang="en-ZA" smtClean="0"/>
              <a:t>2019/08/05</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2136660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33D3F1-B886-4AA3-90B5-F60263DF2F6E}" type="datetimeFigureOut">
              <a:rPr lang="en-ZA" smtClean="0"/>
              <a:t>2019/08/05</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21992797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Z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2019/08/05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1177752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Z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933D3F1-B886-4AA3-90B5-F60263DF2F6E}" type="datetimeFigureOut">
              <a:rPr lang="en-ZA" smtClean="0"/>
              <a:t>2019/08/05</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8CFF74FE-4481-45CF-9C4D-C8C0AA2C6835}" type="slidenum">
              <a:rPr lang="en-ZA" smtClean="0"/>
              <a:t>‹#›</a:t>
            </a:fld>
            <a:endParaRPr lang="en-ZA" dirty="0"/>
          </a:p>
        </p:txBody>
      </p:sp>
    </p:spTree>
    <p:extLst>
      <p:ext uri="{BB962C8B-B14F-4D97-AF65-F5344CB8AC3E}">
        <p14:creationId xmlns:p14="http://schemas.microsoft.com/office/powerpoint/2010/main" val="884622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7000" r="-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Z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Z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33D3F1-B886-4AA3-90B5-F60263DF2F6E}" type="datetimeFigureOut">
              <a:rPr lang="en-ZA" smtClean="0"/>
              <a:t>2019/08/05</a:t>
            </a:fld>
            <a:endParaRPr lang="en-Z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FF74FE-4481-45CF-9C4D-C8C0AA2C6835}" type="slidenum">
              <a:rPr lang="en-ZA" smtClean="0"/>
              <a:t>‹#›</a:t>
            </a:fld>
            <a:endParaRPr lang="en-ZA" dirty="0"/>
          </a:p>
        </p:txBody>
      </p:sp>
    </p:spTree>
    <p:extLst>
      <p:ext uri="{BB962C8B-B14F-4D97-AF65-F5344CB8AC3E}">
        <p14:creationId xmlns:p14="http://schemas.microsoft.com/office/powerpoint/2010/main" val="485008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1547664" y="3212976"/>
            <a:ext cx="7200800" cy="2016224"/>
          </a:xfrm>
          <a:prstGeom prst="rect">
            <a:avLst/>
          </a:prstGeom>
          <a:solidFill>
            <a:schemeClr val="bg1">
              <a:lumMod val="85000"/>
            </a:schemeClr>
          </a:solidFill>
          <a:scene3d>
            <a:camera prst="orthographicFront"/>
            <a:lightRig rig="threePt" dir="t"/>
          </a:scene3d>
          <a:sp3d>
            <a:bevelT/>
          </a:sp3d>
        </p:spPr>
        <p:txBody>
          <a:bodyPr anchor="ctr">
            <a:normAutofit fontScale="70000" lnSpcReduction="2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ctr">
              <a:lnSpc>
                <a:spcPct val="120000"/>
              </a:lnSpc>
              <a:spcBef>
                <a:spcPts val="400"/>
              </a:spcBef>
              <a:spcAft>
                <a:spcPts val="400"/>
              </a:spcAft>
            </a:pPr>
            <a:r>
              <a:rPr lang="en-US" sz="3400" dirty="0" smtClean="0">
                <a:solidFill>
                  <a:srgbClr val="C0504D">
                    <a:lumMod val="75000"/>
                  </a:srgbClr>
                </a:solidFill>
              </a:rPr>
              <a:t>KNOWLEDGE COMPONENT: MODULE 1: OCCUPATIONAL SAFETY, HEALTH AND ENVIRONMENTAL PROTECTION: KT </a:t>
            </a:r>
            <a:r>
              <a:rPr lang="en-US" sz="3400" dirty="0" smtClean="0">
                <a:solidFill>
                  <a:srgbClr val="C0504D">
                    <a:lumMod val="75000"/>
                  </a:srgbClr>
                </a:solidFill>
              </a:rPr>
              <a:t>3: SUGAR PROCESSING SPECIFIC HEALTH, SAFETY AND ENVIRONMENTAL PROTECTION CONCEPTS</a:t>
            </a:r>
            <a:endParaRPr lang="en-ZA" sz="3400" dirty="0">
              <a:solidFill>
                <a:srgbClr val="C0504D">
                  <a:lumMod val="75000"/>
                </a:srgbClr>
              </a:solidFill>
            </a:endParaRPr>
          </a:p>
        </p:txBody>
      </p:sp>
    </p:spTree>
    <p:extLst>
      <p:ext uri="{BB962C8B-B14F-4D97-AF65-F5344CB8AC3E}">
        <p14:creationId xmlns:p14="http://schemas.microsoft.com/office/powerpoint/2010/main" val="16590958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Restricted Access Areas</a:t>
            </a:r>
            <a:endParaRPr lang="en-ZA" sz="4800" dirty="0"/>
          </a:p>
        </p:txBody>
      </p:sp>
      <p:sp>
        <p:nvSpPr>
          <p:cNvPr id="9" name="Content Placeholder 2"/>
          <p:cNvSpPr>
            <a:spLocks noGrp="1"/>
          </p:cNvSpPr>
          <p:nvPr>
            <p:ph idx="1"/>
          </p:nvPr>
        </p:nvSpPr>
        <p:spPr>
          <a:xfrm>
            <a:off x="323528" y="1600200"/>
            <a:ext cx="8496944"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buFont typeface="Arial" charset="0"/>
              <a:buChar char="•"/>
            </a:pPr>
            <a:r>
              <a:rPr lang="en-US" sz="2800" dirty="0" smtClean="0"/>
              <a:t>Can be as basic as key entry systems or complex like facial scanning</a:t>
            </a:r>
          </a:p>
          <a:p>
            <a:pPr>
              <a:spcBef>
                <a:spcPts val="0"/>
              </a:spcBef>
              <a:buFont typeface="Arial" charset="0"/>
              <a:buChar char="•"/>
            </a:pPr>
            <a:r>
              <a:rPr lang="en-US" sz="2800" dirty="0" smtClean="0"/>
              <a:t>Purpose is:</a:t>
            </a:r>
          </a:p>
          <a:p>
            <a:pPr lvl="1">
              <a:spcBef>
                <a:spcPts val="0"/>
              </a:spcBef>
              <a:buFont typeface="Arial" charset="0"/>
              <a:buChar char="•"/>
            </a:pPr>
            <a:r>
              <a:rPr lang="en-US" dirty="0" smtClean="0"/>
              <a:t>To limit entry of </a:t>
            </a:r>
            <a:r>
              <a:rPr lang="en-US" dirty="0" err="1" smtClean="0"/>
              <a:t>unauthorised</a:t>
            </a:r>
            <a:r>
              <a:rPr lang="en-US" dirty="0" smtClean="0"/>
              <a:t> persons into an area in which they are not allowed</a:t>
            </a:r>
          </a:p>
          <a:p>
            <a:pPr lvl="1">
              <a:spcBef>
                <a:spcPts val="0"/>
              </a:spcBef>
              <a:buFont typeface="Arial" charset="0"/>
              <a:buChar char="•"/>
            </a:pPr>
            <a:r>
              <a:rPr lang="en-US" dirty="0" smtClean="0"/>
              <a:t>To prevent damage and theft</a:t>
            </a:r>
          </a:p>
          <a:p>
            <a:pPr lvl="1">
              <a:spcBef>
                <a:spcPts val="0"/>
              </a:spcBef>
              <a:buFont typeface="Arial" charset="0"/>
              <a:buChar char="•"/>
            </a:pPr>
            <a:r>
              <a:rPr lang="en-US" dirty="0" smtClean="0"/>
              <a:t>Protects employees (and others) from harm</a:t>
            </a:r>
          </a:p>
          <a:p>
            <a:pPr lvl="1">
              <a:spcBef>
                <a:spcPts val="0"/>
              </a:spcBef>
              <a:buFont typeface="Arial" charset="0"/>
              <a:buChar char="•"/>
            </a:pPr>
            <a:r>
              <a:rPr lang="en-US" dirty="0" smtClean="0"/>
              <a:t>Acts as a deterrent to malicious intent</a:t>
            </a:r>
          </a:p>
          <a:p>
            <a:pPr lvl="1">
              <a:spcBef>
                <a:spcPts val="0"/>
              </a:spcBef>
              <a:buFont typeface="Arial" charset="0"/>
              <a:buChar char="•"/>
            </a:pPr>
            <a:r>
              <a:rPr lang="en-US" dirty="0" smtClean="0"/>
              <a:t>Safe arrival and storage of parts and materials</a:t>
            </a:r>
          </a:p>
          <a:p>
            <a:pPr lvl="1">
              <a:spcBef>
                <a:spcPts val="0"/>
              </a:spcBef>
              <a:buFont typeface="Arial" charset="0"/>
              <a:buChar char="•"/>
            </a:pPr>
            <a:r>
              <a:rPr lang="en-US" dirty="0" smtClean="0"/>
              <a:t>Secure manufacturing environment</a:t>
            </a:r>
          </a:p>
          <a:p>
            <a:pPr lvl="1">
              <a:spcBef>
                <a:spcPts val="0"/>
              </a:spcBef>
              <a:buFont typeface="Arial" charset="0"/>
              <a:buChar char="•"/>
            </a:pPr>
            <a:r>
              <a:rPr lang="en-US" dirty="0" smtClean="0"/>
              <a:t>Ensures product quality (by limiting contamination)</a:t>
            </a:r>
            <a:endParaRPr lang="en-US" dirty="0"/>
          </a:p>
        </p:txBody>
      </p:sp>
    </p:spTree>
    <p:extLst>
      <p:ext uri="{BB962C8B-B14F-4D97-AF65-F5344CB8AC3E}">
        <p14:creationId xmlns:p14="http://schemas.microsoft.com/office/powerpoint/2010/main" val="58258929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Restricted Access </a:t>
            </a:r>
            <a:r>
              <a:rPr lang="en-ZA" sz="4800" dirty="0" smtClean="0"/>
              <a:t>Areas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ZA" dirty="0" smtClean="0"/>
              <a:t>Access control </a:t>
            </a:r>
            <a:r>
              <a:rPr lang="en-ZA" b="1" dirty="0" smtClean="0"/>
              <a:t>systems</a:t>
            </a:r>
            <a:r>
              <a:rPr lang="en-ZA" dirty="0" smtClean="0"/>
              <a:t> can:</a:t>
            </a:r>
          </a:p>
          <a:p>
            <a:pPr lvl="1"/>
            <a:r>
              <a:rPr lang="en-US" sz="2000" dirty="0"/>
              <a:t>Keeping a record of who is coming and </a:t>
            </a:r>
            <a:r>
              <a:rPr lang="en-US" sz="2000" dirty="0" smtClean="0"/>
              <a:t>going (Employee</a:t>
            </a:r>
            <a:r>
              <a:rPr lang="en-US" sz="2000" dirty="0"/>
              <a:t>, </a:t>
            </a:r>
            <a:r>
              <a:rPr lang="en-US" sz="2000" dirty="0" smtClean="0"/>
              <a:t>vendors, visitors, maintenance </a:t>
            </a:r>
            <a:r>
              <a:rPr lang="en-US" sz="2000" dirty="0"/>
              <a:t>staff </a:t>
            </a:r>
            <a:r>
              <a:rPr lang="en-US" sz="2000" dirty="0" smtClean="0"/>
              <a:t>etc.) </a:t>
            </a:r>
            <a:endParaRPr lang="en-US" sz="2000" dirty="0"/>
          </a:p>
          <a:p>
            <a:pPr lvl="1"/>
            <a:r>
              <a:rPr lang="en-US" sz="2000" dirty="0"/>
              <a:t>Control access to highly secured areas or dangerous areas. </a:t>
            </a:r>
            <a:endParaRPr lang="en-US" sz="2000" dirty="0" smtClean="0"/>
          </a:p>
          <a:p>
            <a:pPr lvl="1"/>
            <a:r>
              <a:rPr lang="en-US" sz="2000" dirty="0" smtClean="0"/>
              <a:t>Different access to different areas (Raw </a:t>
            </a:r>
            <a:r>
              <a:rPr lang="en-US" sz="2000" dirty="0"/>
              <a:t>materials and parts inventory, work-in-process (WIP), staging areas, cleaning areas, inspection areas, testing areas, finished product </a:t>
            </a:r>
            <a:r>
              <a:rPr lang="en-US" sz="2000" dirty="0" smtClean="0"/>
              <a:t>areas, etc.)  </a:t>
            </a:r>
            <a:endParaRPr lang="en-US" sz="2000" dirty="0"/>
          </a:p>
          <a:p>
            <a:pPr lvl="1"/>
            <a:r>
              <a:rPr lang="en-US" sz="2000" dirty="0"/>
              <a:t>K</a:t>
            </a:r>
            <a:r>
              <a:rPr lang="en-US" sz="2000" dirty="0" smtClean="0"/>
              <a:t>eep </a:t>
            </a:r>
            <a:r>
              <a:rPr lang="en-US" sz="2000" dirty="0"/>
              <a:t>out or provide limited access to cleaning people, vendors, employees from specific areas and fired employees.</a:t>
            </a:r>
          </a:p>
          <a:p>
            <a:pPr lvl="1"/>
            <a:r>
              <a:rPr lang="en-US" sz="2000" dirty="0"/>
              <a:t>Access is monitored. With some keyless entry systems, each authorized user can be assigned a specific code with which to gain access. </a:t>
            </a:r>
            <a:endParaRPr lang="en-US" sz="2000" dirty="0" smtClean="0"/>
          </a:p>
          <a:p>
            <a:pPr lvl="1"/>
            <a:r>
              <a:rPr lang="en-US" sz="2000" dirty="0" smtClean="0"/>
              <a:t>Keyless </a:t>
            </a:r>
            <a:r>
              <a:rPr lang="en-US" sz="2000" dirty="0"/>
              <a:t>entry systems provide a log so you can see who gained access to a secure area and when. </a:t>
            </a:r>
            <a:endParaRPr lang="en-ZA" sz="2000" dirty="0" smtClean="0"/>
          </a:p>
          <a:p>
            <a:pPr>
              <a:spcBef>
                <a:spcPts val="0"/>
              </a:spcBef>
            </a:pPr>
            <a:endParaRPr lang="en-US" dirty="0"/>
          </a:p>
        </p:txBody>
      </p:sp>
    </p:spTree>
    <p:extLst>
      <p:ext uri="{BB962C8B-B14F-4D97-AF65-F5344CB8AC3E}">
        <p14:creationId xmlns:p14="http://schemas.microsoft.com/office/powerpoint/2010/main" val="168050260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Access into Confined Spaces</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US" sz="2400" dirty="0"/>
              <a:t>The Sugar Mill factory </a:t>
            </a:r>
            <a:r>
              <a:rPr lang="en-US" sz="2400" dirty="0" smtClean="0"/>
              <a:t>has large vessels which require human entry for maintenance and cleaning:</a:t>
            </a:r>
          </a:p>
          <a:p>
            <a:pPr lvl="1"/>
            <a:r>
              <a:rPr lang="en-US" sz="2400" dirty="0" smtClean="0"/>
              <a:t>Bins</a:t>
            </a:r>
          </a:p>
          <a:p>
            <a:pPr lvl="1"/>
            <a:r>
              <a:rPr lang="en-US" sz="2400" dirty="0" smtClean="0"/>
              <a:t>Silos</a:t>
            </a:r>
          </a:p>
          <a:p>
            <a:pPr lvl="1"/>
            <a:r>
              <a:rPr lang="en-US" sz="2400" dirty="0" smtClean="0"/>
              <a:t>Tanks</a:t>
            </a:r>
          </a:p>
          <a:p>
            <a:pPr lvl="1"/>
            <a:r>
              <a:rPr lang="en-US" sz="2400" dirty="0" smtClean="0"/>
              <a:t>Evaporators</a:t>
            </a:r>
            <a:endParaRPr lang="en-US" sz="2400" dirty="0"/>
          </a:p>
          <a:p>
            <a:r>
              <a:rPr lang="en-US" sz="2400" dirty="0" smtClean="0"/>
              <a:t>Risks in these spaces include:</a:t>
            </a:r>
          </a:p>
          <a:p>
            <a:pPr lvl="1"/>
            <a:r>
              <a:rPr lang="en-US" sz="2400" dirty="0" smtClean="0"/>
              <a:t>May </a:t>
            </a:r>
            <a:r>
              <a:rPr lang="en-US" sz="2400" dirty="0"/>
              <a:t>contain harmful </a:t>
            </a:r>
            <a:r>
              <a:rPr lang="en-US" sz="2400" dirty="0" smtClean="0"/>
              <a:t>substances</a:t>
            </a:r>
          </a:p>
          <a:p>
            <a:pPr lvl="1"/>
            <a:r>
              <a:rPr lang="en-US" sz="2400" dirty="0" smtClean="0"/>
              <a:t>Represent </a:t>
            </a:r>
            <a:r>
              <a:rPr lang="en-US" sz="2400" dirty="0"/>
              <a:t>oxygen deficient </a:t>
            </a:r>
            <a:r>
              <a:rPr lang="en-US" sz="2400" dirty="0" smtClean="0"/>
              <a:t>environments</a:t>
            </a:r>
          </a:p>
          <a:p>
            <a:pPr lvl="1"/>
            <a:r>
              <a:rPr lang="en-US" sz="2400" dirty="0" smtClean="0"/>
              <a:t>May </a:t>
            </a:r>
            <a:r>
              <a:rPr lang="en-US" sz="2400" dirty="0"/>
              <a:t>be a bridging condition or a build-up of product on the sides which could fall and bury an employee, known as engulfment</a:t>
            </a:r>
            <a:r>
              <a:rPr lang="en-US" sz="2400" dirty="0" smtClean="0"/>
              <a:t>.</a:t>
            </a:r>
            <a:endParaRPr lang="en-US" sz="2400" dirty="0"/>
          </a:p>
        </p:txBody>
      </p:sp>
    </p:spTree>
    <p:extLst>
      <p:ext uri="{BB962C8B-B14F-4D97-AF65-F5344CB8AC3E}">
        <p14:creationId xmlns:p14="http://schemas.microsoft.com/office/powerpoint/2010/main" val="33437131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Access into Confined Spaces</a:t>
            </a:r>
            <a:endParaRPr lang="en-ZA" sz="4800" dirty="0"/>
          </a:p>
        </p:txBody>
      </p:sp>
      <p:sp>
        <p:nvSpPr>
          <p:cNvPr id="9" name="Content Placeholder 2"/>
          <p:cNvSpPr>
            <a:spLocks noGrp="1"/>
          </p:cNvSpPr>
          <p:nvPr>
            <p:ph idx="1"/>
          </p:nvPr>
        </p:nvSpPr>
        <p:spPr>
          <a:xfrm>
            <a:off x="179512" y="1600200"/>
            <a:ext cx="8712968" cy="4997152"/>
          </a:xfrm>
          <a:solidFill>
            <a:schemeClr val="bg1">
              <a:lumMod val="95000"/>
              <a:alpha val="75000"/>
            </a:schemeClr>
          </a:solidFill>
          <a:scene3d>
            <a:camera prst="orthographicFront"/>
            <a:lightRig rig="threePt" dir="t"/>
          </a:scene3d>
          <a:sp3d>
            <a:bevelT/>
          </a:sp3d>
        </p:spPr>
        <p:txBody>
          <a:bodyPr>
            <a:noAutofit/>
          </a:bodyPr>
          <a:lstStyle/>
          <a:p>
            <a:r>
              <a:rPr lang="en-US" sz="2400" dirty="0" smtClean="0"/>
              <a:t>Most </a:t>
            </a:r>
            <a:r>
              <a:rPr lang="en-US" sz="2400" dirty="0"/>
              <a:t>fatalities suffered by employees who have entered bins, silos or tanks, resulted when:</a:t>
            </a:r>
          </a:p>
          <a:p>
            <a:pPr lvl="1"/>
            <a:r>
              <a:rPr lang="en-US" sz="2400" dirty="0"/>
              <a:t>Employees entered bins, silos or tanks without </a:t>
            </a:r>
            <a:r>
              <a:rPr lang="en-US" sz="2400" dirty="0" err="1"/>
              <a:t>authorisation</a:t>
            </a:r>
            <a:r>
              <a:rPr lang="en-US" sz="2400" dirty="0"/>
              <a:t> (entry into confined space permit)</a:t>
            </a:r>
          </a:p>
          <a:p>
            <a:pPr lvl="1"/>
            <a:r>
              <a:rPr lang="en-US" sz="2400" dirty="0"/>
              <a:t>Employees entered bins, silos or tanks without proper personal protective equipment.</a:t>
            </a:r>
          </a:p>
          <a:p>
            <a:pPr lvl="1"/>
            <a:r>
              <a:rPr lang="en-US" sz="2400" dirty="0"/>
              <a:t>Employees entered bins, silos or tanks without following proper safety procedures.</a:t>
            </a:r>
          </a:p>
          <a:p>
            <a:pPr lvl="1"/>
            <a:r>
              <a:rPr lang="en-US" sz="2400" dirty="0"/>
              <a:t>Employees were in bins, silos or tanks while product was flowing and equipment was running, and were sucked under the product.</a:t>
            </a:r>
          </a:p>
          <a:p>
            <a:pPr lvl="1"/>
            <a:r>
              <a:rPr lang="en-US" sz="2400" dirty="0"/>
              <a:t>Employees were in bins or silos and fell through bridged </a:t>
            </a:r>
            <a:r>
              <a:rPr lang="en-US" sz="2400" dirty="0" smtClean="0"/>
              <a:t>areas</a:t>
            </a:r>
            <a:endParaRPr lang="en-US" sz="2400" dirty="0"/>
          </a:p>
        </p:txBody>
      </p:sp>
    </p:spTree>
    <p:extLst>
      <p:ext uri="{BB962C8B-B14F-4D97-AF65-F5344CB8AC3E}">
        <p14:creationId xmlns:p14="http://schemas.microsoft.com/office/powerpoint/2010/main" val="14075796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117511"/>
            <a:ext cx="8684585" cy="4263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ubtitle 2"/>
          <p:cNvSpPr txBox="1">
            <a:spLocks noGrp="1"/>
          </p:cNvSpPr>
          <p:nvPr>
            <p:ph type="title"/>
          </p:nvPr>
        </p:nvSpPr>
        <p:spPr>
          <a:xfrm>
            <a:off x="457200" y="274638"/>
            <a:ext cx="8229600" cy="1143000"/>
          </a:xfrm>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Access into Confined Spaces</a:t>
            </a:r>
            <a:endParaRPr lang="en-ZA" sz="4800" dirty="0"/>
          </a:p>
        </p:txBody>
      </p:sp>
    </p:spTree>
    <p:extLst>
      <p:ext uri="{BB962C8B-B14F-4D97-AF65-F5344CB8AC3E}">
        <p14:creationId xmlns:p14="http://schemas.microsoft.com/office/powerpoint/2010/main" val="21202392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Access into Confined </a:t>
            </a:r>
            <a:r>
              <a:rPr lang="en-ZA" sz="4800" dirty="0" smtClean="0"/>
              <a:t>Spaces (cont.)</a:t>
            </a:r>
            <a:endParaRPr lang="en-ZA" sz="4800" dirty="0"/>
          </a:p>
        </p:txBody>
      </p:sp>
      <p:sp>
        <p:nvSpPr>
          <p:cNvPr id="9" name="Content Placeholder 2"/>
          <p:cNvSpPr>
            <a:spLocks noGrp="1"/>
          </p:cNvSpPr>
          <p:nvPr>
            <p:ph idx="1"/>
          </p:nvPr>
        </p:nvSpPr>
        <p:spPr>
          <a:xfrm>
            <a:off x="385192" y="1600200"/>
            <a:ext cx="8435280" cy="4997152"/>
          </a:xfrm>
          <a:solidFill>
            <a:schemeClr val="bg1">
              <a:lumMod val="95000"/>
              <a:alpha val="75000"/>
            </a:schemeClr>
          </a:solidFill>
          <a:scene3d>
            <a:camera prst="orthographicFront"/>
            <a:lightRig rig="threePt" dir="t"/>
          </a:scene3d>
          <a:sp3d>
            <a:bevelT/>
          </a:sp3d>
        </p:spPr>
        <p:txBody>
          <a:bodyPr>
            <a:noAutofit/>
          </a:bodyPr>
          <a:lstStyle/>
          <a:p>
            <a:r>
              <a:rPr lang="en-US" sz="2400" dirty="0"/>
              <a:t>No employee should ever enter bins, silos or tanks under a bridging condition. Similarly, no employee should enter bins, silos or tanks where a build-up of product on the sides of the confined space could fall and bury the employee.</a:t>
            </a:r>
          </a:p>
          <a:p>
            <a:r>
              <a:rPr lang="en-US" sz="2400" dirty="0"/>
              <a:t>Product stuck to the sides of bins, silos or tanks should always be dislodged from above. If a boatswain’s chair is used, it should never be positioned so that collapsing product could engulf the employee.</a:t>
            </a:r>
          </a:p>
          <a:p>
            <a:r>
              <a:rPr lang="en-US" sz="2400" dirty="0"/>
              <a:t>Before allowing entry into any confined spaces, the procedure for entering of confined spaces must be complied with at all times and a permit completed for each entry. </a:t>
            </a:r>
            <a:endParaRPr lang="en-US" sz="2400" dirty="0" smtClean="0"/>
          </a:p>
          <a:p>
            <a:r>
              <a:rPr lang="en-US" sz="2400" dirty="0" smtClean="0"/>
              <a:t>Similarly</a:t>
            </a:r>
            <a:r>
              <a:rPr lang="en-US" sz="2400" dirty="0"/>
              <a:t>, all vessels should be checked for a person inside, before man-holes are closed and put into operation.</a:t>
            </a:r>
            <a:endParaRPr lang="en-US" sz="2400" dirty="0"/>
          </a:p>
        </p:txBody>
      </p:sp>
    </p:spTree>
    <p:extLst>
      <p:ext uri="{BB962C8B-B14F-4D97-AF65-F5344CB8AC3E}">
        <p14:creationId xmlns:p14="http://schemas.microsoft.com/office/powerpoint/2010/main" val="26112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Environmental Pollution</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lvl="0"/>
            <a:r>
              <a:rPr lang="en-US" sz="3600" dirty="0" smtClean="0"/>
              <a:t>Although the Sugar industry </a:t>
            </a:r>
            <a:r>
              <a:rPr lang="en-US" sz="3600" dirty="0" err="1" smtClean="0"/>
              <a:t>utilises</a:t>
            </a:r>
            <a:r>
              <a:rPr lang="en-US" sz="3600" dirty="0" smtClean="0"/>
              <a:t> some of its own by-products (bagasse as fuel for steam generation) there are several other pollutants:</a:t>
            </a:r>
          </a:p>
          <a:p>
            <a:pPr lvl="1"/>
            <a:r>
              <a:rPr lang="en-US" dirty="0" smtClean="0"/>
              <a:t>Air pollution</a:t>
            </a:r>
          </a:p>
          <a:p>
            <a:pPr lvl="2"/>
            <a:r>
              <a:rPr lang="en-US" dirty="0" smtClean="0"/>
              <a:t>Smoke from bagasse-fired boilers (sulfur dioxide, nitrogen oxide, carbon monoxide)</a:t>
            </a:r>
          </a:p>
          <a:p>
            <a:pPr lvl="2"/>
            <a:r>
              <a:rPr lang="en-US" dirty="0" smtClean="0"/>
              <a:t>Fly ash (fibrous and light particles)</a:t>
            </a:r>
          </a:p>
          <a:p>
            <a:pPr lvl="2"/>
            <a:r>
              <a:rPr lang="en-US" dirty="0" smtClean="0"/>
              <a:t>High temperature flue gases</a:t>
            </a:r>
          </a:p>
          <a:p>
            <a:pPr lvl="2"/>
            <a:r>
              <a:rPr lang="en-US" dirty="0" smtClean="0"/>
              <a:t>High moisture content of gases</a:t>
            </a:r>
            <a:endParaRPr lang="en-US" dirty="0"/>
          </a:p>
        </p:txBody>
      </p:sp>
    </p:spTree>
    <p:extLst>
      <p:ext uri="{BB962C8B-B14F-4D97-AF65-F5344CB8AC3E}">
        <p14:creationId xmlns:p14="http://schemas.microsoft.com/office/powerpoint/2010/main" val="10601972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a:t>Environmental </a:t>
            </a:r>
            <a:r>
              <a:rPr lang="en-ZA" sz="4800" dirty="0" smtClean="0"/>
              <a:t>Pollution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rmAutofit fontScale="85000" lnSpcReduction="20000"/>
          </a:bodyPr>
          <a:lstStyle/>
          <a:p>
            <a:pPr marL="0" lvl="0" indent="0">
              <a:buNone/>
            </a:pPr>
            <a:r>
              <a:rPr lang="en-US" sz="2800" dirty="0" smtClean="0"/>
              <a:t>Water Pollution</a:t>
            </a:r>
          </a:p>
          <a:p>
            <a:pPr lvl="0">
              <a:buFont typeface="Arial" charset="0"/>
              <a:buChar char="•"/>
            </a:pPr>
            <a:r>
              <a:rPr lang="en-US" sz="2400" dirty="0"/>
              <a:t>D</a:t>
            </a:r>
            <a:r>
              <a:rPr lang="en-US" sz="2400" dirty="0" smtClean="0"/>
              <a:t>efined </a:t>
            </a:r>
            <a:r>
              <a:rPr lang="en-US" sz="2400" dirty="0"/>
              <a:t>as a natural (or) induced change in the quality of water which renders it unstable (or) dangerous as regards, food, human and animal health, industry, agriculture, fishing (or) leisure pursuits</a:t>
            </a:r>
            <a:r>
              <a:rPr lang="en-US" sz="2400" dirty="0" smtClean="0"/>
              <a:t>.</a:t>
            </a:r>
          </a:p>
          <a:p>
            <a:pPr lvl="0">
              <a:buFont typeface="Arial" charset="0"/>
              <a:buChar char="•"/>
            </a:pPr>
            <a:r>
              <a:rPr lang="en-US" sz="2400" dirty="0" smtClean="0"/>
              <a:t>Water or effluent released from a Sugar Mill must meet the following standards:</a:t>
            </a:r>
          </a:p>
          <a:p>
            <a:pPr lvl="1"/>
            <a:r>
              <a:rPr lang="en-US" sz="2100" dirty="0" err="1"/>
              <a:t>Colour</a:t>
            </a:r>
            <a:r>
              <a:rPr lang="en-US" sz="2100" dirty="0"/>
              <a:t>, taste and </a:t>
            </a:r>
            <a:r>
              <a:rPr lang="en-US" sz="2100" dirty="0" err="1"/>
              <a:t>odour</a:t>
            </a:r>
            <a:r>
              <a:rPr lang="en-US" sz="2100" dirty="0"/>
              <a:t> : Shall not contain any substance in a concentration capable of producing </a:t>
            </a:r>
            <a:r>
              <a:rPr lang="en-US" sz="2100" dirty="0" err="1"/>
              <a:t>colour</a:t>
            </a:r>
            <a:r>
              <a:rPr lang="en-US" sz="2100" dirty="0"/>
              <a:t>, taste or </a:t>
            </a:r>
            <a:r>
              <a:rPr lang="en-US" sz="2100" dirty="0" err="1"/>
              <a:t>odour</a:t>
            </a:r>
            <a:endParaRPr lang="en-US" sz="2100" dirty="0"/>
          </a:p>
          <a:p>
            <a:pPr lvl="1"/>
            <a:r>
              <a:rPr lang="en-US" sz="2100" dirty="0"/>
              <a:t>pH shall be between 5.5 – 9.5</a:t>
            </a:r>
          </a:p>
          <a:p>
            <a:pPr lvl="1"/>
            <a:r>
              <a:rPr lang="en-US" sz="2100" dirty="0"/>
              <a:t>Dissolved oxygen : Shall be at least 75% saturated</a:t>
            </a:r>
          </a:p>
          <a:p>
            <a:pPr lvl="1"/>
            <a:r>
              <a:rPr lang="en-US" sz="2100" dirty="0"/>
              <a:t>Typical (</a:t>
            </a:r>
            <a:r>
              <a:rPr lang="en-US" sz="2100" dirty="0" err="1"/>
              <a:t>faecal</a:t>
            </a:r>
            <a:r>
              <a:rPr lang="en-US" sz="2100" dirty="0"/>
              <a:t>) E. coli : Shall not contain any typical (</a:t>
            </a:r>
            <a:r>
              <a:rPr lang="en-US" sz="2100" dirty="0" err="1"/>
              <a:t>faecal</a:t>
            </a:r>
            <a:r>
              <a:rPr lang="en-US" sz="2100" dirty="0"/>
              <a:t>) E. coli per 100 ml</a:t>
            </a:r>
          </a:p>
          <a:p>
            <a:pPr lvl="1"/>
            <a:r>
              <a:rPr lang="en-US" sz="2100" dirty="0"/>
              <a:t>Temperature : Shall not exceed 35°C</a:t>
            </a:r>
          </a:p>
          <a:p>
            <a:pPr lvl="1"/>
            <a:r>
              <a:rPr lang="en-US" sz="2100" dirty="0"/>
              <a:t>Chemical oxygen demand : Shall not exceed 75 mgl-1</a:t>
            </a:r>
          </a:p>
          <a:p>
            <a:pPr lvl="1"/>
            <a:r>
              <a:rPr lang="en-US" sz="2100" dirty="0"/>
              <a:t>Conductivity : Shall not be increased by more than 75 </a:t>
            </a:r>
            <a:r>
              <a:rPr lang="en-US" sz="2100" dirty="0" err="1"/>
              <a:t>milli</a:t>
            </a:r>
            <a:r>
              <a:rPr lang="en-US" sz="2100" dirty="0"/>
              <a:t>-Siemens per meter over that of the intake water</a:t>
            </a:r>
          </a:p>
          <a:p>
            <a:pPr lvl="1"/>
            <a:r>
              <a:rPr lang="en-US" sz="2100" dirty="0"/>
              <a:t>Suspended solids : Shall not exceed 25mgl-1</a:t>
            </a:r>
          </a:p>
          <a:p>
            <a:pPr lvl="1"/>
            <a:r>
              <a:rPr lang="en-US" sz="2100" dirty="0"/>
              <a:t>Sodium: Shall not be increased by over 90mgl-1 above that of the intake water</a:t>
            </a:r>
          </a:p>
          <a:p>
            <a:pPr lvl="1"/>
            <a:r>
              <a:rPr lang="en-US" sz="2100" dirty="0"/>
              <a:t>Soap, oil, grease : Shall not exceed 2.5mgl-1</a:t>
            </a:r>
            <a:endParaRPr lang="en-US" sz="2100" dirty="0"/>
          </a:p>
        </p:txBody>
      </p:sp>
    </p:spTree>
    <p:extLst>
      <p:ext uri="{BB962C8B-B14F-4D97-AF65-F5344CB8AC3E}">
        <p14:creationId xmlns:p14="http://schemas.microsoft.com/office/powerpoint/2010/main" val="8573968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smtClean="0"/>
              <a:t>Hazardous Chemicals</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US" sz="3600" dirty="0"/>
              <a:t>Hazardous chemicals found within a sugar milling environment include: </a:t>
            </a:r>
          </a:p>
          <a:p>
            <a:pPr lvl="1"/>
            <a:r>
              <a:rPr lang="en-US" sz="3600" dirty="0"/>
              <a:t>Petroleum products </a:t>
            </a:r>
          </a:p>
          <a:p>
            <a:pPr lvl="1"/>
            <a:r>
              <a:rPr lang="en-US" sz="3600" dirty="0"/>
              <a:t>Caustic soda (sodium hydroxide) </a:t>
            </a:r>
          </a:p>
          <a:p>
            <a:pPr lvl="1"/>
            <a:r>
              <a:rPr lang="en-US" sz="3600" dirty="0"/>
              <a:t>Hydrochloric, phosphoric, </a:t>
            </a:r>
            <a:r>
              <a:rPr lang="en-US" sz="3600" dirty="0" err="1"/>
              <a:t>sulphuric</a:t>
            </a:r>
            <a:r>
              <a:rPr lang="en-US" sz="3600" dirty="0"/>
              <a:t> and </a:t>
            </a:r>
            <a:r>
              <a:rPr lang="en-US" sz="3600" dirty="0" err="1"/>
              <a:t>sulphamic</a:t>
            </a:r>
            <a:r>
              <a:rPr lang="en-US" sz="3600" dirty="0"/>
              <a:t> acids </a:t>
            </a:r>
          </a:p>
          <a:p>
            <a:pPr lvl="1"/>
            <a:r>
              <a:rPr lang="en-US" sz="3600" dirty="0"/>
              <a:t>Formaldehyde </a:t>
            </a:r>
          </a:p>
          <a:p>
            <a:pPr lvl="1"/>
            <a:r>
              <a:rPr lang="en-US" sz="3600" dirty="0"/>
              <a:t>Lime (calcium hydroxide</a:t>
            </a:r>
            <a:r>
              <a:rPr lang="en-US" sz="3600" dirty="0" smtClean="0"/>
              <a:t>)</a:t>
            </a:r>
            <a:endParaRPr lang="en-US" sz="3600" dirty="0"/>
          </a:p>
        </p:txBody>
      </p:sp>
    </p:spTree>
    <p:extLst>
      <p:ext uri="{BB962C8B-B14F-4D97-AF65-F5344CB8AC3E}">
        <p14:creationId xmlns:p14="http://schemas.microsoft.com/office/powerpoint/2010/main" val="8700735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ts val="4000"/>
              </a:lnSpc>
              <a:spcBef>
                <a:spcPts val="0"/>
              </a:spcBef>
            </a:pPr>
            <a:r>
              <a:rPr lang="en-ZA" sz="4800" dirty="0"/>
              <a:t>Hazardous </a:t>
            </a:r>
            <a:r>
              <a:rPr lang="en-ZA" sz="4800" dirty="0" smtClean="0"/>
              <a:t>Chemicals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lvl="0">
              <a:spcBef>
                <a:spcPts val="0"/>
              </a:spcBef>
            </a:pPr>
            <a:r>
              <a:rPr lang="en-US" sz="2400" dirty="0" smtClean="0"/>
              <a:t>Standard Operating Procedures are required for the following potentialities, to minimize risk of exposure:</a:t>
            </a:r>
          </a:p>
          <a:p>
            <a:pPr lvl="1"/>
            <a:r>
              <a:rPr lang="en-US" sz="2400" dirty="0"/>
              <a:t>Unloading and bulk transfer </a:t>
            </a:r>
          </a:p>
          <a:p>
            <a:pPr lvl="1"/>
            <a:r>
              <a:rPr lang="en-US" sz="2400" dirty="0"/>
              <a:t>Process or plant failure </a:t>
            </a:r>
          </a:p>
          <a:p>
            <a:pPr lvl="1"/>
            <a:r>
              <a:rPr lang="en-US" sz="2400" dirty="0"/>
              <a:t>Operator </a:t>
            </a:r>
            <a:r>
              <a:rPr lang="en-US" sz="2400" dirty="0" smtClean="0"/>
              <a:t>error</a:t>
            </a:r>
          </a:p>
          <a:p>
            <a:r>
              <a:rPr lang="en-US" sz="2400" dirty="0"/>
              <a:t>Safety Data Sheets </a:t>
            </a:r>
            <a:r>
              <a:rPr lang="en-US" sz="2400" dirty="0" smtClean="0"/>
              <a:t>should be available for each chemical, these should contain:</a:t>
            </a:r>
            <a:endParaRPr lang="en-US" sz="2400" dirty="0"/>
          </a:p>
          <a:p>
            <a:pPr lvl="1"/>
            <a:r>
              <a:rPr lang="en-US" sz="2400" dirty="0"/>
              <a:t>The ingredients of a product </a:t>
            </a:r>
          </a:p>
          <a:p>
            <a:pPr lvl="1"/>
            <a:r>
              <a:rPr lang="en-US" sz="2400" dirty="0"/>
              <a:t>The health effects and first aid instructions </a:t>
            </a:r>
          </a:p>
          <a:p>
            <a:pPr lvl="1"/>
            <a:r>
              <a:rPr lang="en-US" sz="2400" dirty="0"/>
              <a:t>Precautions for use </a:t>
            </a:r>
          </a:p>
          <a:p>
            <a:pPr lvl="1"/>
            <a:r>
              <a:rPr lang="en-US" sz="2400" dirty="0"/>
              <a:t>Safe handling and storage information.</a:t>
            </a:r>
            <a:endParaRPr lang="en-US" sz="2400" dirty="0" smtClean="0"/>
          </a:p>
        </p:txBody>
      </p:sp>
    </p:spTree>
    <p:extLst>
      <p:ext uri="{BB962C8B-B14F-4D97-AF65-F5344CB8AC3E}">
        <p14:creationId xmlns:p14="http://schemas.microsoft.com/office/powerpoint/2010/main" val="89912585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Feed Mill Risks - Electrical</a:t>
            </a:r>
            <a:endParaRPr lang="en-ZA" sz="4800" dirty="0"/>
          </a:p>
        </p:txBody>
      </p:sp>
      <p:sp>
        <p:nvSpPr>
          <p:cNvPr id="9" name="Content Placeholder 2"/>
          <p:cNvSpPr>
            <a:spLocks noGrp="1"/>
          </p:cNvSpPr>
          <p:nvPr>
            <p:ph idx="1"/>
          </p:nvPr>
        </p:nvSpPr>
        <p:spPr>
          <a:xfrm>
            <a:off x="457200" y="1556792"/>
            <a:ext cx="8229600" cy="5184576"/>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2000" dirty="0" smtClean="0"/>
              <a:t>Electrical risks in a sugar plant includes:</a:t>
            </a:r>
          </a:p>
          <a:p>
            <a:pPr lvl="1"/>
            <a:r>
              <a:rPr lang="en-US" sz="2000" dirty="0" smtClean="0"/>
              <a:t>Operation of plant around electrical lines and parts </a:t>
            </a:r>
          </a:p>
          <a:p>
            <a:pPr lvl="1"/>
            <a:r>
              <a:rPr lang="en-US" sz="2000" dirty="0" smtClean="0"/>
              <a:t>Electrical work </a:t>
            </a:r>
          </a:p>
          <a:p>
            <a:pPr lvl="1"/>
            <a:r>
              <a:rPr lang="en-US" sz="2000" dirty="0" smtClean="0"/>
              <a:t>Use of electrical equipment</a:t>
            </a:r>
          </a:p>
          <a:p>
            <a:pPr lvl="1"/>
            <a:r>
              <a:rPr lang="en-US" sz="2000" dirty="0" smtClean="0"/>
              <a:t>Failure of electrical equipment</a:t>
            </a:r>
          </a:p>
          <a:p>
            <a:r>
              <a:rPr lang="en-US" sz="2000" dirty="0" smtClean="0"/>
              <a:t>Pay particular attention to:</a:t>
            </a:r>
          </a:p>
          <a:p>
            <a:pPr lvl="1"/>
            <a:r>
              <a:rPr lang="en-US" sz="2000" dirty="0" smtClean="0"/>
              <a:t>Exclusion zones</a:t>
            </a:r>
          </a:p>
          <a:p>
            <a:pPr lvl="1"/>
            <a:r>
              <a:rPr lang="en-US" sz="2000" dirty="0" smtClean="0"/>
              <a:t>Level of competency as regards electrical work and exclusion zones</a:t>
            </a:r>
          </a:p>
          <a:p>
            <a:pPr lvl="1"/>
            <a:r>
              <a:rPr lang="en-US" sz="2000" dirty="0" smtClean="0"/>
              <a:t>Level of authority as regards exclusion zones</a:t>
            </a:r>
          </a:p>
          <a:p>
            <a:r>
              <a:rPr lang="en-US" sz="2000" dirty="0" smtClean="0"/>
              <a:t>Control measures include:</a:t>
            </a:r>
          </a:p>
          <a:p>
            <a:pPr lvl="1"/>
            <a:r>
              <a:rPr lang="en-US" sz="2000" dirty="0" smtClean="0"/>
              <a:t>Training</a:t>
            </a:r>
          </a:p>
          <a:p>
            <a:pPr lvl="1"/>
            <a:r>
              <a:rPr lang="en-US" sz="2000" dirty="0" smtClean="0"/>
              <a:t>Work procedures</a:t>
            </a:r>
          </a:p>
          <a:p>
            <a:pPr lvl="1"/>
            <a:r>
              <a:rPr lang="en-US" sz="2000" dirty="0" err="1" smtClean="0"/>
              <a:t>Authorised</a:t>
            </a:r>
            <a:r>
              <a:rPr lang="en-US" sz="2000" dirty="0" smtClean="0"/>
              <a:t> and instructed person</a:t>
            </a:r>
          </a:p>
          <a:p>
            <a:pPr lvl="1"/>
            <a:r>
              <a:rPr lang="en-US" sz="2000" dirty="0" smtClean="0"/>
              <a:t>Auditing</a:t>
            </a:r>
            <a:endParaRPr lang="en-US" sz="2000" dirty="0"/>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2912" r="12973"/>
          <a:stretch/>
        </p:blipFill>
        <p:spPr bwMode="auto">
          <a:xfrm>
            <a:off x="6674905" y="4725144"/>
            <a:ext cx="1814285" cy="1828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00766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ts val="4000"/>
              </a:lnSpc>
              <a:spcBef>
                <a:spcPts val="0"/>
              </a:spcBef>
            </a:pPr>
            <a:r>
              <a:rPr lang="en-ZA" sz="4800" dirty="0"/>
              <a:t>Hazardous </a:t>
            </a:r>
            <a:r>
              <a:rPr lang="en-ZA" sz="4800" dirty="0" smtClean="0"/>
              <a:t>Chemicals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US" sz="1800" dirty="0" smtClean="0"/>
              <a:t>Measures to decrease the risk of exposure of breathing, skin contact or ingestions of hazardous chemicals include:</a:t>
            </a:r>
          </a:p>
          <a:p>
            <a:pPr lvl="1"/>
            <a:r>
              <a:rPr lang="en-US" sz="1800" dirty="0"/>
              <a:t>Ensuring a safety data sheet is readily available to anyone likely to be exposed </a:t>
            </a:r>
            <a:endParaRPr lang="en-US" sz="1800" dirty="0" smtClean="0"/>
          </a:p>
          <a:p>
            <a:pPr lvl="1"/>
            <a:r>
              <a:rPr lang="en-US" sz="1800" dirty="0" smtClean="0"/>
              <a:t>A </a:t>
            </a:r>
            <a:r>
              <a:rPr lang="en-US" sz="1800" dirty="0"/>
              <a:t>hazardous chemicals register containing a list of all hazardous chemicals on site plus a current copy of a safety data sheet for each chemical is maintained </a:t>
            </a:r>
          </a:p>
          <a:p>
            <a:pPr lvl="1"/>
            <a:r>
              <a:rPr lang="en-US" sz="1800" dirty="0"/>
              <a:t>Labeling and storage comply with the appropriate standards and codes </a:t>
            </a:r>
          </a:p>
          <a:p>
            <a:pPr lvl="1"/>
            <a:r>
              <a:rPr lang="en-US" sz="1800" dirty="0"/>
              <a:t>A risk assessment is completed and risks </a:t>
            </a:r>
            <a:r>
              <a:rPr lang="en-US" sz="1800" dirty="0" err="1"/>
              <a:t>minimised</a:t>
            </a:r>
            <a:r>
              <a:rPr lang="en-US" sz="1800" dirty="0"/>
              <a:t> for each hazardous chemical </a:t>
            </a:r>
          </a:p>
          <a:p>
            <a:pPr lvl="1"/>
            <a:r>
              <a:rPr lang="en-US" sz="1800" dirty="0"/>
              <a:t>Workers are aware of the control measures to be implemented </a:t>
            </a:r>
          </a:p>
          <a:p>
            <a:pPr lvl="1"/>
            <a:r>
              <a:rPr lang="en-US" sz="1800" dirty="0"/>
              <a:t>Appropriate PPE in accordance with the risk assessment is available and used as intended </a:t>
            </a:r>
          </a:p>
          <a:p>
            <a:pPr lvl="1"/>
            <a:r>
              <a:rPr lang="en-US" sz="1800" dirty="0"/>
              <a:t>Adequate training is provided in the use of the hazardous chemical and the recommended PPE </a:t>
            </a:r>
          </a:p>
          <a:p>
            <a:pPr lvl="1"/>
            <a:r>
              <a:rPr lang="en-US" sz="1800" dirty="0"/>
              <a:t>Monitoring or health surveillance is conducted if required </a:t>
            </a:r>
          </a:p>
          <a:p>
            <a:pPr lvl="1"/>
            <a:r>
              <a:rPr lang="en-US" sz="1800" dirty="0"/>
              <a:t>Records are maintained for the specified time</a:t>
            </a:r>
            <a:r>
              <a:rPr lang="en-US" sz="1800" dirty="0" smtClean="0"/>
              <a:t>.</a:t>
            </a:r>
            <a:endParaRPr lang="en-US" sz="1800" dirty="0"/>
          </a:p>
          <a:p>
            <a:pPr lvl="0">
              <a:spcBef>
                <a:spcPts val="0"/>
              </a:spcBef>
            </a:pPr>
            <a:endParaRPr lang="en-US" sz="1800" dirty="0"/>
          </a:p>
        </p:txBody>
      </p:sp>
    </p:spTree>
    <p:extLst>
      <p:ext uri="{BB962C8B-B14F-4D97-AF65-F5344CB8AC3E}">
        <p14:creationId xmlns:p14="http://schemas.microsoft.com/office/powerpoint/2010/main" val="8457062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lnSpc>
                <a:spcPts val="4000"/>
              </a:lnSpc>
              <a:spcBef>
                <a:spcPts val="0"/>
              </a:spcBef>
            </a:pPr>
            <a:r>
              <a:rPr lang="en-ZA" sz="4800" dirty="0"/>
              <a:t>Hazardous Chemicals (Cont.)</a:t>
            </a:r>
            <a:endParaRPr lang="en-ZA" sz="4800" dirty="0"/>
          </a:p>
        </p:txBody>
      </p:sp>
      <p:sp>
        <p:nvSpPr>
          <p:cNvPr id="9" name="Content Placeholder 2"/>
          <p:cNvSpPr>
            <a:spLocks noGrp="1"/>
          </p:cNvSpPr>
          <p:nvPr>
            <p:ph idx="1"/>
          </p:nvPr>
        </p:nvSpPr>
        <p:spPr>
          <a:xfrm>
            <a:off x="457200" y="1600200"/>
            <a:ext cx="8219256" cy="4997152"/>
          </a:xfrm>
          <a:solidFill>
            <a:schemeClr val="bg1">
              <a:lumMod val="95000"/>
              <a:alpha val="75000"/>
            </a:schemeClr>
          </a:solidFill>
          <a:scene3d>
            <a:camera prst="orthographicFront"/>
            <a:lightRig rig="threePt" dir="t"/>
          </a:scene3d>
          <a:sp3d>
            <a:bevelT/>
          </a:sp3d>
        </p:spPr>
        <p:txBody>
          <a:bodyPr>
            <a:normAutofit fontScale="92500" lnSpcReduction="20000"/>
          </a:bodyPr>
          <a:lstStyle/>
          <a:p>
            <a:r>
              <a:rPr lang="en-US" sz="3600" dirty="0"/>
              <a:t>Specific control measures should be developed such as: </a:t>
            </a:r>
          </a:p>
          <a:p>
            <a:pPr lvl="1"/>
            <a:r>
              <a:rPr lang="en-US" dirty="0"/>
              <a:t>Isolating high risk areas with barriers and signage (e.g. under the effect stage while caustic boiling) </a:t>
            </a:r>
          </a:p>
          <a:p>
            <a:pPr lvl="1"/>
            <a:r>
              <a:rPr lang="en-US" dirty="0"/>
              <a:t>Detailed and documented operating procedures </a:t>
            </a:r>
          </a:p>
          <a:p>
            <a:pPr lvl="1"/>
            <a:r>
              <a:rPr lang="en-US" dirty="0"/>
              <a:t>Training </a:t>
            </a:r>
          </a:p>
          <a:p>
            <a:pPr lvl="1"/>
            <a:r>
              <a:rPr lang="en-US" dirty="0"/>
              <a:t>Emergency response </a:t>
            </a:r>
          </a:p>
          <a:p>
            <a:pPr lvl="1"/>
            <a:r>
              <a:rPr lang="en-US" dirty="0"/>
              <a:t>Provision of, and training with, appropriate PPE </a:t>
            </a:r>
          </a:p>
          <a:p>
            <a:pPr lvl="1"/>
            <a:r>
              <a:rPr lang="en-US" dirty="0"/>
              <a:t>Provision of eye wash and safety shower facilities adjacent to the site but isolated from likely engulfment </a:t>
            </a:r>
          </a:p>
          <a:p>
            <a:pPr lvl="1"/>
            <a:r>
              <a:rPr lang="en-US" dirty="0"/>
              <a:t>Access to safety data sheets and emergency procedures at the site.</a:t>
            </a:r>
            <a:endParaRPr lang="en-US" dirty="0"/>
          </a:p>
        </p:txBody>
      </p:sp>
    </p:spTree>
    <p:extLst>
      <p:ext uri="{BB962C8B-B14F-4D97-AF65-F5344CB8AC3E}">
        <p14:creationId xmlns:p14="http://schemas.microsoft.com/office/powerpoint/2010/main" val="29683698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a:t>Hazardous Chemicals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rmAutofit fontScale="92500" lnSpcReduction="20000"/>
          </a:bodyPr>
          <a:lstStyle/>
          <a:p>
            <a:pPr marL="0" indent="0">
              <a:buNone/>
            </a:pPr>
            <a:r>
              <a:rPr lang="en-US" sz="2800" dirty="0" smtClean="0"/>
              <a:t>Laboratory chemicals</a:t>
            </a:r>
          </a:p>
          <a:p>
            <a:r>
              <a:rPr lang="en-US" sz="2800" dirty="0" smtClean="0"/>
              <a:t>Laboratory staff have </a:t>
            </a:r>
            <a:r>
              <a:rPr lang="en-US" sz="2800" dirty="0"/>
              <a:t>frequent exposure to a large range of hazardous chemicals in smaller quantities. </a:t>
            </a:r>
            <a:endParaRPr lang="en-US" sz="2800" dirty="0" smtClean="0"/>
          </a:p>
          <a:p>
            <a:r>
              <a:rPr lang="en-US" sz="2800" dirty="0" smtClean="0"/>
              <a:t>This </a:t>
            </a:r>
            <a:r>
              <a:rPr lang="en-US" sz="2800" dirty="0"/>
              <a:t>exposure </a:t>
            </a:r>
            <a:r>
              <a:rPr lang="en-US" sz="2800" dirty="0" smtClean="0"/>
              <a:t>may result in </a:t>
            </a:r>
            <a:r>
              <a:rPr lang="en-US" sz="2800" dirty="0"/>
              <a:t>acute and chronic health effects over the long term. </a:t>
            </a:r>
          </a:p>
          <a:p>
            <a:r>
              <a:rPr lang="en-US" sz="2800" dirty="0"/>
              <a:t>Handling, mixing and transferring hazardous chemicals such as hydrochloric and </a:t>
            </a:r>
            <a:r>
              <a:rPr lang="en-US" sz="2800" dirty="0" err="1"/>
              <a:t>sulphuric</a:t>
            </a:r>
            <a:r>
              <a:rPr lang="en-US" sz="2800" dirty="0"/>
              <a:t> acids, sodium hydroxide and flammable liquids including ethanol are some of the activities which are undertaken in sugar mill laboratories. </a:t>
            </a:r>
            <a:endParaRPr lang="en-US" sz="2800" dirty="0" smtClean="0"/>
          </a:p>
          <a:p>
            <a:r>
              <a:rPr lang="en-US" sz="2800" dirty="0" smtClean="0"/>
              <a:t>Users </a:t>
            </a:r>
            <a:r>
              <a:rPr lang="en-US" sz="2800" dirty="0"/>
              <a:t>of chemicals should also be aware of any by-products or chemical reactions which may take place which could create additional hazards during laboratory processes.</a:t>
            </a:r>
          </a:p>
        </p:txBody>
      </p:sp>
    </p:spTree>
    <p:extLst>
      <p:ext uri="{BB962C8B-B14F-4D97-AF65-F5344CB8AC3E}">
        <p14:creationId xmlns:p14="http://schemas.microsoft.com/office/powerpoint/2010/main" val="8179060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Hazardous Chemicals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marL="0" indent="0">
              <a:spcBef>
                <a:spcPts val="0"/>
              </a:spcBef>
              <a:buNone/>
            </a:pPr>
            <a:r>
              <a:rPr lang="en-US" sz="2400" b="1" dirty="0" smtClean="0"/>
              <a:t>Laboratory chemicals (cont.)</a:t>
            </a:r>
          </a:p>
          <a:p>
            <a:pPr>
              <a:spcBef>
                <a:spcPts val="0"/>
              </a:spcBef>
            </a:pPr>
            <a:r>
              <a:rPr lang="en-US" sz="2400" dirty="0" smtClean="0"/>
              <a:t>For each specific analysis or chemical, the following control measures should be put in place:</a:t>
            </a:r>
          </a:p>
          <a:p>
            <a:pPr lvl="1"/>
            <a:r>
              <a:rPr lang="en-US" sz="2300" dirty="0"/>
              <a:t>Detailed analytical procedures </a:t>
            </a:r>
          </a:p>
          <a:p>
            <a:pPr lvl="1"/>
            <a:r>
              <a:rPr lang="en-US" sz="2300" dirty="0"/>
              <a:t>Training in the standard procedures to be followed </a:t>
            </a:r>
          </a:p>
          <a:p>
            <a:pPr lvl="1"/>
            <a:r>
              <a:rPr lang="en-US" sz="2300" dirty="0"/>
              <a:t>Emergency response training and access to specialty first aid treatment</a:t>
            </a:r>
          </a:p>
          <a:p>
            <a:pPr lvl="1"/>
            <a:r>
              <a:rPr lang="en-US" sz="2300" dirty="0"/>
              <a:t>Provision of, and training with, the recommended personal protective equipment for each activity </a:t>
            </a:r>
          </a:p>
          <a:p>
            <a:pPr lvl="1"/>
            <a:r>
              <a:rPr lang="en-US" sz="2300" dirty="0"/>
              <a:t>Provision of eye wash and safety shower facilities adjacent to the site but isolated from likely engulfment </a:t>
            </a:r>
          </a:p>
        </p:txBody>
      </p:sp>
    </p:spTree>
    <p:extLst>
      <p:ext uri="{BB962C8B-B14F-4D97-AF65-F5344CB8AC3E}">
        <p14:creationId xmlns:p14="http://schemas.microsoft.com/office/powerpoint/2010/main" val="123879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Hazardous Chemicals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marL="0" indent="0">
              <a:spcBef>
                <a:spcPts val="0"/>
              </a:spcBef>
              <a:buNone/>
            </a:pPr>
            <a:r>
              <a:rPr lang="en-US" sz="2400" b="1" dirty="0" smtClean="0"/>
              <a:t>Laboratory chemicals (cont.)</a:t>
            </a:r>
          </a:p>
          <a:p>
            <a:pPr>
              <a:spcBef>
                <a:spcPts val="0"/>
              </a:spcBef>
            </a:pPr>
            <a:r>
              <a:rPr lang="en-US" sz="2400" dirty="0" smtClean="0"/>
              <a:t>For each specific analysis or chemical, the following control measures should be put in place (cont.):</a:t>
            </a:r>
          </a:p>
          <a:p>
            <a:pPr lvl="1"/>
            <a:r>
              <a:rPr lang="en-US" sz="2200" dirty="0" smtClean="0"/>
              <a:t>Easy </a:t>
            </a:r>
            <a:r>
              <a:rPr lang="en-US" sz="2200" dirty="0"/>
              <a:t>access to safety data sheet, information and emergency procedures in the laboratory </a:t>
            </a:r>
          </a:p>
          <a:p>
            <a:pPr lvl="1"/>
            <a:r>
              <a:rPr lang="en-US" sz="2200" dirty="0"/>
              <a:t>Adequate labeling of all containers of hazardous chemicals </a:t>
            </a:r>
          </a:p>
          <a:p>
            <a:pPr lvl="1"/>
            <a:r>
              <a:rPr lang="en-US" sz="2200" dirty="0"/>
              <a:t>Use of automatic pipettes </a:t>
            </a:r>
          </a:p>
          <a:p>
            <a:pPr lvl="1"/>
            <a:r>
              <a:rPr lang="en-US" sz="2200" dirty="0"/>
              <a:t>Adequate ventilation </a:t>
            </a:r>
          </a:p>
          <a:p>
            <a:pPr lvl="1"/>
            <a:r>
              <a:rPr lang="en-US" sz="2200" dirty="0"/>
              <a:t>A high standard of hygiene </a:t>
            </a:r>
          </a:p>
          <a:p>
            <a:pPr lvl="1"/>
            <a:r>
              <a:rPr lang="en-US" sz="2200" dirty="0"/>
              <a:t>Disposal systems for used personal protective equipment </a:t>
            </a:r>
          </a:p>
          <a:p>
            <a:pPr lvl="1"/>
            <a:r>
              <a:rPr lang="en-US" sz="2200" dirty="0"/>
              <a:t>Separate laundering of laboratory coats, hand towels, etc. </a:t>
            </a:r>
          </a:p>
          <a:p>
            <a:pPr lvl="1"/>
            <a:r>
              <a:rPr lang="en-US" sz="2200" dirty="0"/>
              <a:t>Use of fume cupboards that comply with safety standards for such</a:t>
            </a:r>
            <a:r>
              <a:rPr lang="en-US" sz="2200" dirty="0" smtClean="0"/>
              <a:t>.</a:t>
            </a:r>
            <a:endParaRPr lang="en-US" sz="2200" dirty="0"/>
          </a:p>
        </p:txBody>
      </p:sp>
    </p:spTree>
    <p:extLst>
      <p:ext uri="{BB962C8B-B14F-4D97-AF65-F5344CB8AC3E}">
        <p14:creationId xmlns:p14="http://schemas.microsoft.com/office/powerpoint/2010/main" val="319400826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Hazardous Chemicals </a:t>
            </a:r>
            <a:r>
              <a:rPr lang="en-ZA" sz="4800" dirty="0" smtClean="0"/>
              <a:t>- Lead</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US" sz="2400" dirty="0"/>
              <a:t>All sugar factory laboratories use lead in the form of dry lead acetate and ‘wet lead’, which requires specific control measures to ensure workplace health and safety. </a:t>
            </a:r>
            <a:endParaRPr lang="en-US" sz="2400" dirty="0" smtClean="0"/>
          </a:p>
          <a:p>
            <a:r>
              <a:rPr lang="en-US" sz="2400" dirty="0" smtClean="0"/>
              <a:t>Lead </a:t>
            </a:r>
            <a:r>
              <a:rPr lang="en-US" sz="2400" dirty="0"/>
              <a:t>can be absorbed by inhaling lead dust, fumes or mist and by ingesting lead that has contaminated hands, food or cigarettes. </a:t>
            </a:r>
          </a:p>
          <a:p>
            <a:r>
              <a:rPr lang="en-US" sz="2400" dirty="0"/>
              <a:t>Early symptoms of lead poisoning may include headache, loss of appetite, abdominal pain, constipation, nausea, fatigue, loss of weight and irritability. </a:t>
            </a:r>
            <a:endParaRPr lang="en-US" sz="2400" dirty="0" smtClean="0"/>
          </a:p>
          <a:p>
            <a:r>
              <a:rPr lang="en-US" sz="2400" dirty="0" smtClean="0"/>
              <a:t>Continued </a:t>
            </a:r>
            <a:r>
              <a:rPr lang="en-US" sz="2400" dirty="0"/>
              <a:t>exposure can cause </a:t>
            </a:r>
            <a:r>
              <a:rPr lang="en-US" sz="2400" dirty="0" err="1"/>
              <a:t>anaemia</a:t>
            </a:r>
            <a:r>
              <a:rPr lang="en-US" sz="2400" dirty="0"/>
              <a:t>, kidney damage, and nerve and brain damage. </a:t>
            </a:r>
          </a:p>
          <a:p>
            <a:pPr>
              <a:spcBef>
                <a:spcPts val="0"/>
              </a:spcBef>
            </a:pPr>
            <a:endParaRPr lang="en-US" sz="2400" dirty="0"/>
          </a:p>
        </p:txBody>
      </p:sp>
    </p:spTree>
    <p:extLst>
      <p:ext uri="{BB962C8B-B14F-4D97-AF65-F5344CB8AC3E}">
        <p14:creationId xmlns:p14="http://schemas.microsoft.com/office/powerpoint/2010/main" val="7349668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Hazardous Chemicals </a:t>
            </a:r>
            <a:r>
              <a:rPr lang="en-ZA" sz="4800" dirty="0" smtClean="0"/>
              <a:t>– Lead (</a:t>
            </a:r>
            <a:r>
              <a:rPr lang="en-ZA" sz="4800" dirty="0"/>
              <a:t>cont</a:t>
            </a:r>
            <a:r>
              <a:rPr lang="en-ZA" sz="4800" dirty="0" smtClean="0"/>
              <a: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200" b="1" dirty="0" smtClean="0"/>
              <a:t>Risk control measures include:</a:t>
            </a:r>
          </a:p>
          <a:p>
            <a:r>
              <a:rPr lang="en-US" sz="2400" dirty="0" smtClean="0"/>
              <a:t>Health monitoring can assist in </a:t>
            </a:r>
            <a:r>
              <a:rPr lang="en-US" sz="2400" dirty="0" err="1" smtClean="0"/>
              <a:t>minimising</a:t>
            </a:r>
            <a:r>
              <a:rPr lang="en-US" sz="2400" dirty="0" smtClean="0"/>
              <a:t> health risks by:</a:t>
            </a:r>
          </a:p>
          <a:p>
            <a:pPr lvl="1"/>
            <a:r>
              <a:rPr lang="en-US" sz="2400" dirty="0"/>
              <a:t>Confirming that the absorbed dose of a substance is below the acceptable level </a:t>
            </a:r>
          </a:p>
          <a:p>
            <a:pPr lvl="1"/>
            <a:r>
              <a:rPr lang="en-US" sz="2400" dirty="0"/>
              <a:t>Detecting adverse health effects at an early stage so that the worker can be protected from further injury, either by control of the process or by removal from exposure </a:t>
            </a:r>
          </a:p>
          <a:p>
            <a:pPr lvl="1"/>
            <a:r>
              <a:rPr lang="en-US" sz="2400" dirty="0"/>
              <a:t>Evaluating the effectiveness of control measures</a:t>
            </a:r>
            <a:r>
              <a:rPr lang="en-US" sz="2400" dirty="0" smtClean="0"/>
              <a:t>.</a:t>
            </a:r>
          </a:p>
          <a:p>
            <a:r>
              <a:rPr lang="en-US" sz="2400" dirty="0" smtClean="0"/>
              <a:t>Environmental monitoring (of contaminants in the air of the laboratory or other area where lead work is done)</a:t>
            </a:r>
          </a:p>
          <a:p>
            <a:r>
              <a:rPr lang="en-US" sz="2400" dirty="0" smtClean="0"/>
              <a:t>Biological monitoring (Blood lead level) </a:t>
            </a:r>
            <a:endParaRPr lang="en-US" sz="2400" dirty="0" smtClean="0"/>
          </a:p>
          <a:p>
            <a:endParaRPr lang="en-US" sz="2400" dirty="0"/>
          </a:p>
        </p:txBody>
      </p:sp>
    </p:spTree>
    <p:extLst>
      <p:ext uri="{BB962C8B-B14F-4D97-AF65-F5344CB8AC3E}">
        <p14:creationId xmlns:p14="http://schemas.microsoft.com/office/powerpoint/2010/main" val="171168400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Hazardous Chemicals </a:t>
            </a:r>
            <a:r>
              <a:rPr lang="en-ZA" sz="4800" dirty="0" smtClean="0"/>
              <a:t>– Lead (</a:t>
            </a:r>
            <a:r>
              <a:rPr lang="en-ZA" sz="4800" dirty="0"/>
              <a:t>cont</a:t>
            </a:r>
            <a:r>
              <a:rPr lang="en-ZA" sz="4800" dirty="0" smtClean="0"/>
              <a: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100" b="1" dirty="0" smtClean="0"/>
              <a:t>Risk control measures include (cont.):</a:t>
            </a:r>
          </a:p>
          <a:p>
            <a:pPr lvl="0"/>
            <a:r>
              <a:rPr lang="en-US" sz="2100" dirty="0"/>
              <a:t>Labeling all containers in which any lead compound is stored </a:t>
            </a:r>
          </a:p>
          <a:p>
            <a:pPr lvl="0"/>
            <a:r>
              <a:rPr lang="en-US" sz="2100" dirty="0"/>
              <a:t>Avoiding generating dust when handling dry lead acetate </a:t>
            </a:r>
          </a:p>
          <a:p>
            <a:pPr lvl="0"/>
            <a:r>
              <a:rPr lang="en-US" sz="2100" dirty="0"/>
              <a:t>When transferring to smaller containers: </a:t>
            </a:r>
          </a:p>
          <a:p>
            <a:pPr lvl="0"/>
            <a:r>
              <a:rPr lang="en-US" sz="2100" dirty="0"/>
              <a:t>Use personal protective equipment (face shield, P2 dust respirator and gloves) </a:t>
            </a:r>
          </a:p>
          <a:p>
            <a:pPr lvl="0"/>
            <a:r>
              <a:rPr lang="en-US" sz="2100" dirty="0"/>
              <a:t>Transfer in a well-ventilated area free of strong air currents </a:t>
            </a:r>
          </a:p>
          <a:p>
            <a:pPr lvl="0"/>
            <a:r>
              <a:rPr lang="en-US" sz="2100" dirty="0"/>
              <a:t>High standards of personal hygiene </a:t>
            </a:r>
          </a:p>
          <a:p>
            <a:pPr lvl="0"/>
            <a:r>
              <a:rPr lang="en-US" sz="2100" dirty="0"/>
              <a:t>Not allowing drinking from laboratory taps </a:t>
            </a:r>
          </a:p>
          <a:p>
            <a:pPr lvl="0"/>
            <a:r>
              <a:rPr lang="en-US" sz="2100" dirty="0"/>
              <a:t>Training and supervision to ensure that the correct procedures are followed </a:t>
            </a:r>
          </a:p>
          <a:p>
            <a:pPr lvl="0"/>
            <a:r>
              <a:rPr lang="en-US" sz="2100" dirty="0"/>
              <a:t>Maintaining appropriate emergency response treatments </a:t>
            </a:r>
          </a:p>
          <a:p>
            <a:pPr lvl="0"/>
            <a:r>
              <a:rPr lang="en-US" sz="2100" dirty="0"/>
              <a:t>Providing automatic dispensers for wet lead</a:t>
            </a:r>
            <a:r>
              <a:rPr lang="en-US" sz="2100" dirty="0" smtClean="0"/>
              <a:t>.</a:t>
            </a:r>
            <a:endParaRPr lang="en-US" sz="2100" dirty="0"/>
          </a:p>
        </p:txBody>
      </p:sp>
    </p:spTree>
    <p:extLst>
      <p:ext uri="{BB962C8B-B14F-4D97-AF65-F5344CB8AC3E}">
        <p14:creationId xmlns:p14="http://schemas.microsoft.com/office/powerpoint/2010/main" val="412643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Hazardous Chemicals – </a:t>
            </a:r>
            <a:r>
              <a:rPr lang="en-ZA" sz="4800" dirty="0" smtClean="0"/>
              <a:t>Welding and cutting fumes</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US" sz="2000" dirty="0"/>
              <a:t>The composition of the fume depends upon:</a:t>
            </a:r>
          </a:p>
          <a:p>
            <a:pPr lvl="1"/>
            <a:r>
              <a:rPr lang="en-US" sz="2000" dirty="0"/>
              <a:t>Consumables : electrodes or filler metals, heating or shielding gases and fluxes </a:t>
            </a:r>
          </a:p>
          <a:p>
            <a:pPr lvl="1"/>
            <a:r>
              <a:rPr lang="en-US" sz="2000" dirty="0"/>
              <a:t>Material: chemical composition of material being cut or welded and of any protective coating (e.g. </a:t>
            </a:r>
            <a:r>
              <a:rPr lang="en-US" sz="2000" dirty="0" err="1"/>
              <a:t>galvanising</a:t>
            </a:r>
            <a:r>
              <a:rPr lang="en-US" sz="2000" dirty="0"/>
              <a:t>) or primer paint (e.g. lead-based paints) </a:t>
            </a:r>
          </a:p>
          <a:p>
            <a:pPr lvl="1"/>
            <a:r>
              <a:rPr lang="en-US" sz="2000" dirty="0"/>
              <a:t>Operating conditions (e.g. temperature and rod current).</a:t>
            </a:r>
          </a:p>
          <a:p>
            <a:r>
              <a:rPr lang="en-US" sz="2000" dirty="0"/>
              <a:t>The amount of fume generated depends on: </a:t>
            </a:r>
          </a:p>
          <a:p>
            <a:pPr lvl="1"/>
            <a:r>
              <a:rPr lang="en-US" sz="2000" dirty="0"/>
              <a:t>Process and thermal conditions – amperage, voltage, gas and arc temperatures and heat input which may also vary with the welding position and degree of enclosure and the degree of skill of the welder </a:t>
            </a:r>
          </a:p>
          <a:p>
            <a:pPr lvl="1"/>
            <a:r>
              <a:rPr lang="en-US" sz="2000" dirty="0"/>
              <a:t>Consumables </a:t>
            </a:r>
          </a:p>
          <a:p>
            <a:pPr lvl="1"/>
            <a:r>
              <a:rPr lang="en-US" sz="2000" dirty="0"/>
              <a:t>Materials </a:t>
            </a:r>
          </a:p>
          <a:p>
            <a:pPr lvl="1"/>
            <a:r>
              <a:rPr lang="en-US" sz="2000" dirty="0"/>
              <a:t>Duration of welding or cutting</a:t>
            </a:r>
            <a:endParaRPr lang="en-US" sz="2000" dirty="0"/>
          </a:p>
        </p:txBody>
      </p:sp>
    </p:spTree>
    <p:extLst>
      <p:ext uri="{BB962C8B-B14F-4D97-AF65-F5344CB8AC3E}">
        <p14:creationId xmlns:p14="http://schemas.microsoft.com/office/powerpoint/2010/main" val="22800431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Hazardous Chemicals – Welding and cutting </a:t>
            </a:r>
            <a:r>
              <a:rPr lang="en-ZA" sz="4800" dirty="0" smtClean="0"/>
              <a:t>fumes (</a:t>
            </a:r>
            <a:r>
              <a:rPr lang="en-ZA" sz="4800" dirty="0"/>
              <a:t>cont</a:t>
            </a:r>
            <a:r>
              <a:rPr lang="en-ZA" sz="4800" dirty="0" smtClean="0"/>
              <a: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marL="0" indent="0">
              <a:spcBef>
                <a:spcPts val="0"/>
              </a:spcBef>
              <a:buNone/>
            </a:pPr>
            <a:r>
              <a:rPr lang="en-US" sz="1900" b="1" dirty="0" smtClean="0"/>
              <a:t>Possible control measures include:</a:t>
            </a:r>
          </a:p>
          <a:p>
            <a:pPr>
              <a:spcBef>
                <a:spcPts val="0"/>
              </a:spcBef>
            </a:pPr>
            <a:r>
              <a:rPr lang="en-US" sz="1900" dirty="0" smtClean="0"/>
              <a:t>Assess airborne concentrations of toxic metals such as chromium and nickel</a:t>
            </a:r>
          </a:p>
          <a:p>
            <a:pPr>
              <a:spcBef>
                <a:spcPts val="0"/>
              </a:spcBef>
            </a:pPr>
            <a:r>
              <a:rPr lang="en-US" sz="1900" dirty="0" smtClean="0"/>
              <a:t>Comply with individual exposure standards</a:t>
            </a:r>
          </a:p>
          <a:p>
            <a:pPr>
              <a:spcBef>
                <a:spcPts val="0"/>
              </a:spcBef>
            </a:pPr>
            <a:r>
              <a:rPr lang="en-US" sz="1900" dirty="0" smtClean="0"/>
              <a:t>Do not overlook fume concentration in the breathing </a:t>
            </a:r>
            <a:r>
              <a:rPr lang="en-US" sz="1900" dirty="0"/>
              <a:t>z</a:t>
            </a:r>
            <a:r>
              <a:rPr lang="en-US" sz="1900" dirty="0" smtClean="0"/>
              <a:t>one (inside the welder’s helmet)</a:t>
            </a:r>
          </a:p>
          <a:p>
            <a:pPr>
              <a:spcBef>
                <a:spcPts val="0"/>
              </a:spcBef>
            </a:pPr>
            <a:r>
              <a:rPr lang="en-US" sz="1900" dirty="0" smtClean="0"/>
              <a:t>Identify routine tasks and develop generic risk reducing procedures for each, such as:</a:t>
            </a:r>
          </a:p>
          <a:p>
            <a:pPr lvl="1">
              <a:spcBef>
                <a:spcPts val="0"/>
              </a:spcBef>
            </a:pPr>
            <a:r>
              <a:rPr lang="en-US" sz="1900" dirty="0"/>
              <a:t>Roller arcing </a:t>
            </a:r>
          </a:p>
          <a:p>
            <a:pPr lvl="1">
              <a:spcBef>
                <a:spcPts val="0"/>
              </a:spcBef>
            </a:pPr>
            <a:r>
              <a:rPr lang="en-US" sz="1900" dirty="0"/>
              <a:t>Welding and cutting in dedicated workshop areas </a:t>
            </a:r>
          </a:p>
          <a:p>
            <a:pPr lvl="1">
              <a:spcBef>
                <a:spcPts val="0"/>
              </a:spcBef>
            </a:pPr>
            <a:r>
              <a:rPr lang="en-US" sz="1900" dirty="0"/>
              <a:t>Railway maintenance. </a:t>
            </a:r>
          </a:p>
          <a:p>
            <a:pPr>
              <a:spcBef>
                <a:spcPts val="0"/>
              </a:spcBef>
            </a:pPr>
            <a:r>
              <a:rPr lang="en-US" sz="1900" dirty="0"/>
              <a:t>Special consideration is also required for specific tasks such as: </a:t>
            </a:r>
          </a:p>
          <a:p>
            <a:pPr lvl="1">
              <a:spcBef>
                <a:spcPts val="0"/>
              </a:spcBef>
            </a:pPr>
            <a:r>
              <a:rPr lang="en-US" sz="1900" dirty="0"/>
              <a:t>Hot work in confined space </a:t>
            </a:r>
          </a:p>
          <a:p>
            <a:pPr lvl="1">
              <a:spcBef>
                <a:spcPts val="0"/>
              </a:spcBef>
            </a:pPr>
            <a:r>
              <a:rPr lang="en-US" sz="1900" dirty="0"/>
              <a:t>Welding in open spaces </a:t>
            </a:r>
          </a:p>
          <a:p>
            <a:pPr lvl="1">
              <a:spcBef>
                <a:spcPts val="0"/>
              </a:spcBef>
            </a:pPr>
            <a:r>
              <a:rPr lang="en-US" sz="1900" dirty="0"/>
              <a:t>Tasks involving stainless steel, </a:t>
            </a:r>
            <a:r>
              <a:rPr lang="en-US" sz="1900" dirty="0" err="1"/>
              <a:t>galvanised</a:t>
            </a:r>
            <a:r>
              <a:rPr lang="en-US" sz="1900" dirty="0"/>
              <a:t> steel, etc</a:t>
            </a:r>
            <a:r>
              <a:rPr lang="en-US" sz="1900" dirty="0" smtClean="0"/>
              <a:t>.</a:t>
            </a:r>
          </a:p>
          <a:p>
            <a:pPr>
              <a:spcBef>
                <a:spcPts val="0"/>
              </a:spcBef>
            </a:pPr>
            <a:r>
              <a:rPr lang="en-US" sz="1900" dirty="0" smtClean="0"/>
              <a:t>Workplaces should maintain acceptable air quality standards</a:t>
            </a:r>
          </a:p>
          <a:p>
            <a:pPr>
              <a:spcBef>
                <a:spcPts val="0"/>
              </a:spcBef>
            </a:pPr>
            <a:r>
              <a:rPr lang="en-US" sz="1900" dirty="0" smtClean="0"/>
              <a:t>Workplaces </a:t>
            </a:r>
            <a:r>
              <a:rPr lang="en-US" sz="1900" dirty="0" err="1" smtClean="0"/>
              <a:t>whould</a:t>
            </a:r>
            <a:r>
              <a:rPr lang="en-US" sz="1900" dirty="0" smtClean="0"/>
              <a:t> have adequate exhaust appliance systems</a:t>
            </a:r>
            <a:endParaRPr lang="en-US" sz="1900" dirty="0"/>
          </a:p>
        </p:txBody>
      </p:sp>
    </p:spTree>
    <p:extLst>
      <p:ext uri="{BB962C8B-B14F-4D97-AF65-F5344CB8AC3E}">
        <p14:creationId xmlns:p14="http://schemas.microsoft.com/office/powerpoint/2010/main" val="38748530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Feed Mill Risks </a:t>
            </a:r>
            <a:r>
              <a:rPr lang="en-ZA" sz="4800" dirty="0" smtClean="0"/>
              <a:t>– Electrical (</a:t>
            </a:r>
            <a:r>
              <a:rPr lang="en-ZA" sz="4800" dirty="0"/>
              <a:t>cont</a:t>
            </a:r>
            <a:r>
              <a:rPr lang="en-ZA" sz="4800" dirty="0" smtClean="0"/>
              <a: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marL="0" lvl="0" indent="0">
              <a:buNone/>
            </a:pPr>
            <a:r>
              <a:rPr lang="en-US" sz="2000" b="1" dirty="0" smtClean="0"/>
              <a:t>Ways to reduce electrical risks include:</a:t>
            </a:r>
          </a:p>
          <a:p>
            <a:pPr lvl="0"/>
            <a:r>
              <a:rPr lang="en-US" sz="2000" dirty="0" smtClean="0"/>
              <a:t>Ensuring </a:t>
            </a:r>
            <a:r>
              <a:rPr lang="en-US" sz="2000" dirty="0"/>
              <a:t>work does not encroach into the exclusion zone </a:t>
            </a:r>
            <a:endParaRPr lang="en-US" sz="2000" dirty="0" smtClean="0"/>
          </a:p>
          <a:p>
            <a:pPr lvl="0"/>
            <a:r>
              <a:rPr lang="en-US" sz="2000" dirty="0" smtClean="0"/>
              <a:t>Ensure </a:t>
            </a:r>
            <a:r>
              <a:rPr lang="en-US" sz="2000" dirty="0"/>
              <a:t>there is a safety observer (or spotter) who’s job is to watch the worker and their equipment and warn them if they begin to get close to their exclusion zone around the power lines, and to keep people away from the area at ground level where falling items (e.g. branches etc.) may land. </a:t>
            </a:r>
          </a:p>
          <a:p>
            <a:pPr lvl="0"/>
            <a:r>
              <a:rPr lang="en-US" sz="2000" dirty="0"/>
              <a:t>Ensuring all injuries, electric shocks and near misses are </a:t>
            </a:r>
            <a:r>
              <a:rPr lang="en-US" sz="2000" dirty="0" smtClean="0"/>
              <a:t>reported.</a:t>
            </a:r>
            <a:endParaRPr lang="en-US" sz="2000" dirty="0"/>
          </a:p>
          <a:p>
            <a:pPr lvl="0"/>
            <a:r>
              <a:rPr lang="en-US" sz="2000" dirty="0"/>
              <a:t>The use of ‘tiger tails’ on power lines which act as a visual aid that assists in preventing contact by highlighting the location of the power line</a:t>
            </a:r>
            <a:r>
              <a:rPr lang="en-US" sz="2000" dirty="0" smtClean="0"/>
              <a:t>.</a:t>
            </a:r>
            <a:endParaRPr lang="en-US" sz="2000" dirty="0"/>
          </a:p>
          <a:p>
            <a:pPr lvl="0"/>
            <a:r>
              <a:rPr lang="en-US" sz="2000" dirty="0"/>
              <a:t>Limiting or warning devices to assist in preventing objects entering the exclusion zone. </a:t>
            </a:r>
          </a:p>
          <a:p>
            <a:r>
              <a:rPr lang="en-ZA" sz="2000" dirty="0"/>
              <a:t>Allowing for sway and sag of the overhead lines (sway is usually caused by wind and sag occurs when the temperature of the line fluctuates).</a:t>
            </a:r>
            <a:endParaRPr lang="en-US" sz="2000" dirty="0" smtClean="0"/>
          </a:p>
        </p:txBody>
      </p:sp>
    </p:spTree>
    <p:extLst>
      <p:ext uri="{BB962C8B-B14F-4D97-AF65-F5344CB8AC3E}">
        <p14:creationId xmlns:p14="http://schemas.microsoft.com/office/powerpoint/2010/main" val="25565561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100" dirty="0"/>
              <a:t>Hazardous Chemicals – </a:t>
            </a:r>
            <a:r>
              <a:rPr lang="en-ZA" sz="4100" dirty="0" smtClean="0"/>
              <a:t>Methane Gas</a:t>
            </a:r>
            <a:endParaRPr lang="en-ZA" sz="41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US" sz="2400" dirty="0"/>
              <a:t>Methane gas (CH</a:t>
            </a:r>
            <a:r>
              <a:rPr lang="en-US" sz="2400" baseline="-25000" dirty="0"/>
              <a:t>4</a:t>
            </a:r>
            <a:r>
              <a:rPr lang="en-US" sz="2400" dirty="0"/>
              <a:t>) is a </a:t>
            </a:r>
            <a:r>
              <a:rPr lang="en-US" sz="2400" dirty="0" err="1"/>
              <a:t>colourless</a:t>
            </a:r>
            <a:r>
              <a:rPr lang="en-US" sz="2400" dirty="0"/>
              <a:t>, </a:t>
            </a:r>
            <a:r>
              <a:rPr lang="en-US" sz="2400" dirty="0" err="1"/>
              <a:t>odourless</a:t>
            </a:r>
            <a:r>
              <a:rPr lang="en-US" sz="2400" dirty="0"/>
              <a:t> </a:t>
            </a:r>
            <a:r>
              <a:rPr lang="en-US" sz="2400" dirty="0" smtClean="0"/>
              <a:t>gas</a:t>
            </a:r>
          </a:p>
          <a:p>
            <a:r>
              <a:rPr lang="en-US" sz="2400" dirty="0" smtClean="0"/>
              <a:t>Forms </a:t>
            </a:r>
            <a:r>
              <a:rPr lang="en-US" sz="2400" dirty="0"/>
              <a:t>when organic matter decomposes under oxygen-poor conditions (anaerobic – without oxygen). </a:t>
            </a:r>
            <a:endParaRPr lang="en-US" sz="2400" dirty="0" smtClean="0"/>
          </a:p>
          <a:p>
            <a:r>
              <a:rPr lang="en-US" sz="2400" dirty="0" smtClean="0"/>
              <a:t>High </a:t>
            </a:r>
            <a:r>
              <a:rPr lang="en-US" sz="2400" dirty="0"/>
              <a:t>concentrations of methane gas can lead to a lack of oxygen in the air. </a:t>
            </a:r>
          </a:p>
          <a:p>
            <a:r>
              <a:rPr lang="en-US" sz="2400" dirty="0" smtClean="0"/>
              <a:t>Can be </a:t>
            </a:r>
            <a:r>
              <a:rPr lang="en-US" sz="2400" dirty="0"/>
              <a:t>produced as a result of fermentation of certain materials within the factory (e.g. mixed juice, liquor, molasses and </a:t>
            </a:r>
            <a:r>
              <a:rPr lang="en-US" sz="2400" dirty="0" err="1"/>
              <a:t>messequite</a:t>
            </a:r>
            <a:r>
              <a:rPr lang="en-US" sz="2400" dirty="0"/>
              <a:t>). </a:t>
            </a:r>
            <a:endParaRPr lang="en-US" sz="2400" dirty="0" smtClean="0"/>
          </a:p>
          <a:p>
            <a:r>
              <a:rPr lang="en-US" sz="2400" dirty="0" smtClean="0"/>
              <a:t>Methane </a:t>
            </a:r>
            <a:r>
              <a:rPr lang="en-US" sz="2400" dirty="0"/>
              <a:t>can also result from fermentation of </a:t>
            </a:r>
            <a:r>
              <a:rPr lang="en-US" sz="2400" dirty="0" err="1"/>
              <a:t>fibre</a:t>
            </a:r>
            <a:r>
              <a:rPr lang="en-US" sz="2400" dirty="0"/>
              <a:t> products such as </a:t>
            </a:r>
            <a:r>
              <a:rPr lang="en-US" sz="2400" dirty="0" err="1"/>
              <a:t>cush</a:t>
            </a:r>
            <a:r>
              <a:rPr lang="en-US" sz="2400" dirty="0"/>
              <a:t> material (</a:t>
            </a:r>
            <a:r>
              <a:rPr lang="en-US" sz="2400" dirty="0" err="1"/>
              <a:t>fibre</a:t>
            </a:r>
            <a:r>
              <a:rPr lang="en-US" sz="2400" dirty="0"/>
              <a:t> separated from mixed juice prior to processing) or bagasse deposits mixed with water such as in mill boots, juice pits and within the </a:t>
            </a:r>
            <a:r>
              <a:rPr lang="en-US" sz="2400" dirty="0" err="1"/>
              <a:t>cush-cush</a:t>
            </a:r>
            <a:r>
              <a:rPr lang="en-US" sz="2400" dirty="0"/>
              <a:t> system. </a:t>
            </a:r>
            <a:endParaRPr lang="en-US" sz="2400" dirty="0" smtClean="0"/>
          </a:p>
        </p:txBody>
      </p:sp>
    </p:spTree>
    <p:extLst>
      <p:ext uri="{BB962C8B-B14F-4D97-AF65-F5344CB8AC3E}">
        <p14:creationId xmlns:p14="http://schemas.microsoft.com/office/powerpoint/2010/main" val="193798298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100" dirty="0"/>
              <a:t>Hazardous Chemicals – </a:t>
            </a:r>
            <a:r>
              <a:rPr lang="en-ZA" sz="4100" dirty="0" smtClean="0"/>
              <a:t>Methane Gas (cont.)</a:t>
            </a:r>
            <a:endParaRPr lang="en-ZA" sz="41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US" sz="2800" dirty="0" smtClean="0"/>
              <a:t>Mill </a:t>
            </a:r>
            <a:r>
              <a:rPr lang="en-US" sz="2800" dirty="0"/>
              <a:t>operators should ensure that areas where these materials may remain following a shut down or mill closure are cleaned out before there is a risk of fermentation, thus avoiding methane build up. </a:t>
            </a:r>
          </a:p>
          <a:p>
            <a:r>
              <a:rPr lang="en-US" sz="2800" dirty="0"/>
              <a:t>If methane gas occurs in a confined space it can be </a:t>
            </a:r>
            <a:r>
              <a:rPr lang="en-US" sz="2800" dirty="0" smtClean="0"/>
              <a:t>explosive</a:t>
            </a:r>
          </a:p>
          <a:p>
            <a:r>
              <a:rPr lang="en-US" sz="2800" dirty="0" smtClean="0"/>
              <a:t>The </a:t>
            </a:r>
            <a:r>
              <a:rPr lang="en-US" sz="2800" dirty="0"/>
              <a:t>explosive range is between five percent and 15 percent methane in </a:t>
            </a:r>
            <a:r>
              <a:rPr lang="en-US" sz="2800" dirty="0" smtClean="0"/>
              <a:t>air</a:t>
            </a:r>
          </a:p>
          <a:p>
            <a:r>
              <a:rPr lang="en-US" sz="2800" dirty="0" smtClean="0"/>
              <a:t>High </a:t>
            </a:r>
            <a:r>
              <a:rPr lang="en-US" sz="2800" dirty="0"/>
              <a:t>concentrations of methane gas in the air can also be flammable. </a:t>
            </a:r>
          </a:p>
        </p:txBody>
      </p:sp>
    </p:spTree>
    <p:extLst>
      <p:ext uri="{BB962C8B-B14F-4D97-AF65-F5344CB8AC3E}">
        <p14:creationId xmlns:p14="http://schemas.microsoft.com/office/powerpoint/2010/main" val="1340956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100" dirty="0"/>
              <a:t>Hazardous Chemicals – </a:t>
            </a:r>
            <a:r>
              <a:rPr lang="en-ZA" sz="4100" dirty="0" smtClean="0"/>
              <a:t>Methane Gas (cont.)</a:t>
            </a:r>
            <a:endParaRPr lang="en-ZA" sz="41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dirty="0" smtClean="0"/>
              <a:t>Operators </a:t>
            </a:r>
            <a:r>
              <a:rPr lang="en-US" sz="2400" dirty="0"/>
              <a:t>should be aware of possible methane gas deposits after extended close downs in areas such as: </a:t>
            </a:r>
          </a:p>
          <a:p>
            <a:r>
              <a:rPr lang="en-US" sz="2000" dirty="0"/>
              <a:t>Molasses pipes </a:t>
            </a:r>
          </a:p>
          <a:p>
            <a:r>
              <a:rPr lang="en-US" sz="2000" dirty="0"/>
              <a:t>Hollow mill rollers </a:t>
            </a:r>
          </a:p>
          <a:p>
            <a:r>
              <a:rPr lang="en-US" sz="2000" dirty="0"/>
              <a:t>Between wear plates on pressure feeder chutes </a:t>
            </a:r>
          </a:p>
          <a:p>
            <a:r>
              <a:rPr lang="en-US" sz="2000" dirty="0"/>
              <a:t>Juice pipes </a:t>
            </a:r>
          </a:p>
          <a:p>
            <a:r>
              <a:rPr lang="en-US" sz="2000" dirty="0"/>
              <a:t>Pans </a:t>
            </a:r>
          </a:p>
          <a:p>
            <a:r>
              <a:rPr lang="en-US" sz="2000" dirty="0"/>
              <a:t>Effects </a:t>
            </a:r>
          </a:p>
          <a:p>
            <a:r>
              <a:rPr lang="en-US" sz="2000" dirty="0"/>
              <a:t>Mill boots </a:t>
            </a:r>
          </a:p>
          <a:p>
            <a:r>
              <a:rPr lang="en-US" sz="2000" dirty="0"/>
              <a:t>Juice pits </a:t>
            </a:r>
          </a:p>
          <a:p>
            <a:r>
              <a:rPr lang="en-US" sz="2000" dirty="0"/>
              <a:t>Rotary filter boots </a:t>
            </a:r>
          </a:p>
          <a:p>
            <a:r>
              <a:rPr lang="en-US" sz="2000" dirty="0"/>
              <a:t>Heaters </a:t>
            </a:r>
          </a:p>
          <a:p>
            <a:r>
              <a:rPr lang="en-US" sz="2000" dirty="0"/>
              <a:t>A range of tanks such as </a:t>
            </a:r>
            <a:r>
              <a:rPr lang="en-US" sz="2000" dirty="0" err="1"/>
              <a:t>subsiders</a:t>
            </a:r>
            <a:r>
              <a:rPr lang="en-US" sz="2000" dirty="0"/>
              <a:t>, mixed juice, incubators and flash tanks. </a:t>
            </a:r>
            <a:endParaRPr lang="en-US" sz="2000" dirty="0"/>
          </a:p>
        </p:txBody>
      </p:sp>
    </p:spTree>
    <p:extLst>
      <p:ext uri="{BB962C8B-B14F-4D97-AF65-F5344CB8AC3E}">
        <p14:creationId xmlns:p14="http://schemas.microsoft.com/office/powerpoint/2010/main" val="394811466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Hazardous Chemicals – Methane Gas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marL="0" indent="0">
              <a:buNone/>
            </a:pPr>
            <a:r>
              <a:rPr lang="en-US" sz="2400" b="1" dirty="0" smtClean="0"/>
              <a:t>Possible control measures include:</a:t>
            </a:r>
          </a:p>
          <a:p>
            <a:pPr lvl="0"/>
            <a:r>
              <a:rPr lang="en-US" sz="2400" dirty="0"/>
              <a:t>Training of personnel </a:t>
            </a:r>
          </a:p>
          <a:p>
            <a:pPr lvl="0"/>
            <a:r>
              <a:rPr lang="en-US" sz="2400" dirty="0"/>
              <a:t>Engineering controls (e.g. ventilation or flame proof equipment) </a:t>
            </a:r>
          </a:p>
          <a:p>
            <a:pPr lvl="0"/>
            <a:r>
              <a:rPr lang="en-US" sz="2400" dirty="0"/>
              <a:t>Sign posting and marking of areas where flammable atmospheres may exist to exclude ignition sources by a safe distance </a:t>
            </a:r>
          </a:p>
          <a:p>
            <a:pPr lvl="0"/>
            <a:r>
              <a:rPr lang="en-US" sz="2400" dirty="0"/>
              <a:t>Work procedures </a:t>
            </a:r>
          </a:p>
          <a:p>
            <a:pPr lvl="0"/>
            <a:r>
              <a:rPr lang="en-US" sz="2400" dirty="0"/>
              <a:t>Safe work permit systems for identified high risk processes (e.g. hot work permit systems including monitoring for flammable atmospheres in areas identified to be at risk).</a:t>
            </a:r>
          </a:p>
          <a:p>
            <a:endParaRPr lang="en-US" sz="2400" dirty="0"/>
          </a:p>
        </p:txBody>
      </p:sp>
    </p:spTree>
    <p:extLst>
      <p:ext uri="{BB962C8B-B14F-4D97-AF65-F5344CB8AC3E}">
        <p14:creationId xmlns:p14="http://schemas.microsoft.com/office/powerpoint/2010/main" val="13077792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Hazardous Chemicals – Methane Gas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US" sz="3450" dirty="0" smtClean="0"/>
              <a:t>Monitoring of methane gas levels is required prior to an entry permit to a confined space</a:t>
            </a:r>
          </a:p>
          <a:p>
            <a:r>
              <a:rPr lang="en-US" sz="3450" dirty="0" smtClean="0"/>
              <a:t>Monitoring of methane gas levels is required prior to hot work being conducted</a:t>
            </a:r>
          </a:p>
          <a:p>
            <a:r>
              <a:rPr lang="en-US" sz="3450" dirty="0" smtClean="0"/>
              <a:t>Levels must be set at which no hot work, or no confined space entry will be permitted.</a:t>
            </a:r>
            <a:endParaRPr lang="en-US" sz="3450" dirty="0"/>
          </a:p>
        </p:txBody>
      </p:sp>
    </p:spTree>
    <p:extLst>
      <p:ext uri="{BB962C8B-B14F-4D97-AF65-F5344CB8AC3E}">
        <p14:creationId xmlns:p14="http://schemas.microsoft.com/office/powerpoint/2010/main" val="40495713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Hazardous Chemicals – </a:t>
            </a:r>
            <a:r>
              <a:rPr lang="en-ZA" sz="4800" dirty="0" smtClean="0"/>
              <a:t>Sugar Dust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US" dirty="0" smtClean="0"/>
              <a:t>There exists defined standards for inspirable sugar dust</a:t>
            </a:r>
          </a:p>
          <a:p>
            <a:r>
              <a:rPr lang="en-US" dirty="0" smtClean="0"/>
              <a:t>Sugar dust can be explosive</a:t>
            </a:r>
          </a:p>
          <a:p>
            <a:r>
              <a:rPr lang="en-US" dirty="0" smtClean="0"/>
              <a:t>Possible control measures for sugar dust should include </a:t>
            </a:r>
            <a:r>
              <a:rPr lang="en-US" dirty="0" err="1" smtClean="0"/>
              <a:t>minimising</a:t>
            </a:r>
            <a:r>
              <a:rPr lang="en-US" dirty="0" smtClean="0"/>
              <a:t> the likelihood of:</a:t>
            </a:r>
          </a:p>
          <a:p>
            <a:pPr lvl="1"/>
            <a:r>
              <a:rPr lang="en-US" sz="3200" dirty="0"/>
              <a:t>An explosive dust/air mixture and combustible dust layers</a:t>
            </a:r>
          </a:p>
          <a:p>
            <a:pPr lvl="1"/>
            <a:r>
              <a:rPr lang="en-US" sz="3200" dirty="0"/>
              <a:t>Any source of ignition</a:t>
            </a:r>
            <a:r>
              <a:rPr lang="en-US" sz="3200" dirty="0" smtClean="0"/>
              <a:t>.</a:t>
            </a:r>
            <a:endParaRPr lang="en-US" sz="3200" dirty="0"/>
          </a:p>
        </p:txBody>
      </p:sp>
    </p:spTree>
    <p:extLst>
      <p:ext uri="{BB962C8B-B14F-4D97-AF65-F5344CB8AC3E}">
        <p14:creationId xmlns:p14="http://schemas.microsoft.com/office/powerpoint/2010/main" val="39714431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fontScale="90000"/>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Hazardous Chemicals – </a:t>
            </a:r>
            <a:r>
              <a:rPr lang="en-ZA" sz="4800" dirty="0" smtClean="0"/>
              <a:t>Sugar Dust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marL="0" indent="0">
              <a:spcBef>
                <a:spcPts val="0"/>
              </a:spcBef>
              <a:buNone/>
            </a:pPr>
            <a:r>
              <a:rPr lang="en-US" sz="2000" dirty="0" smtClean="0"/>
              <a:t>If </a:t>
            </a:r>
            <a:r>
              <a:rPr lang="en-US" sz="2000" dirty="0"/>
              <a:t>elimination of these hazards cannot be achieved then other control measures should be </a:t>
            </a:r>
            <a:r>
              <a:rPr lang="en-US" sz="2000" dirty="0" smtClean="0"/>
              <a:t>implemented:</a:t>
            </a:r>
          </a:p>
          <a:p>
            <a:pPr lvl="1">
              <a:spcBef>
                <a:spcPts val="0"/>
              </a:spcBef>
            </a:pPr>
            <a:r>
              <a:rPr lang="en-US" sz="2000" dirty="0" smtClean="0"/>
              <a:t>The </a:t>
            </a:r>
            <a:r>
              <a:rPr lang="en-US" sz="2000" dirty="0"/>
              <a:t>use of appropriately rated equipment for operation within a combustible dust </a:t>
            </a:r>
            <a:r>
              <a:rPr lang="en-US" sz="2000" dirty="0" smtClean="0"/>
              <a:t>atmosphere</a:t>
            </a:r>
          </a:p>
          <a:p>
            <a:pPr lvl="1">
              <a:spcBef>
                <a:spcPts val="0"/>
              </a:spcBef>
            </a:pPr>
            <a:r>
              <a:rPr lang="en-US" sz="2000" dirty="0" smtClean="0"/>
              <a:t>Dust </a:t>
            </a:r>
            <a:r>
              <a:rPr lang="en-US" sz="2000" dirty="0"/>
              <a:t>containment to reduce the ‘at risk’ area, such as identifying sources of release</a:t>
            </a:r>
          </a:p>
          <a:p>
            <a:pPr lvl="1">
              <a:spcBef>
                <a:spcPts val="0"/>
              </a:spcBef>
            </a:pPr>
            <a:r>
              <a:rPr lang="en-US" sz="2000" dirty="0"/>
              <a:t>Dust reduction processes to maintain dust levels under the explosive point</a:t>
            </a:r>
          </a:p>
          <a:p>
            <a:pPr lvl="1">
              <a:spcBef>
                <a:spcPts val="0"/>
              </a:spcBef>
            </a:pPr>
            <a:r>
              <a:rPr lang="en-US" sz="2000" dirty="0" err="1"/>
              <a:t>Minimising</a:t>
            </a:r>
            <a:r>
              <a:rPr lang="en-US" sz="2000" dirty="0"/>
              <a:t> occurrences which may disturb dust layers creating dust clouds or removal of dust layers through good housekeeping practices</a:t>
            </a:r>
          </a:p>
          <a:p>
            <a:pPr lvl="1">
              <a:spcBef>
                <a:spcPts val="0"/>
              </a:spcBef>
            </a:pPr>
            <a:r>
              <a:rPr lang="en-US" sz="2000" dirty="0"/>
              <a:t>Elimination of other sources of ignition such as hot work, smoking and naked flames</a:t>
            </a:r>
          </a:p>
          <a:p>
            <a:pPr lvl="1">
              <a:spcBef>
                <a:spcPts val="0"/>
              </a:spcBef>
            </a:pPr>
            <a:r>
              <a:rPr lang="en-US" sz="2000" dirty="0"/>
              <a:t>Segregation of equipment</a:t>
            </a:r>
          </a:p>
          <a:p>
            <a:pPr lvl="1">
              <a:spcBef>
                <a:spcPts val="0"/>
              </a:spcBef>
            </a:pPr>
            <a:r>
              <a:rPr lang="en-US" sz="2000" dirty="0"/>
              <a:t>A</a:t>
            </a:r>
            <a:r>
              <a:rPr lang="en-US" sz="2000" dirty="0" smtClean="0"/>
              <a:t>utomatic </a:t>
            </a:r>
            <a:r>
              <a:rPr lang="en-US" sz="2000" dirty="0"/>
              <a:t>disconnection of power supply and alarm </a:t>
            </a:r>
            <a:r>
              <a:rPr lang="en-US" sz="2000" dirty="0" smtClean="0"/>
              <a:t>initiations.</a:t>
            </a:r>
            <a:endParaRPr lang="en-US" sz="2000" dirty="0"/>
          </a:p>
          <a:p>
            <a:pPr lvl="1">
              <a:spcBef>
                <a:spcPts val="0"/>
              </a:spcBef>
            </a:pPr>
            <a:r>
              <a:rPr lang="en-US" sz="2000" dirty="0"/>
              <a:t>Under no circumstances should battery chargers or low pressure sodium </a:t>
            </a:r>
            <a:r>
              <a:rPr lang="en-US" sz="2000" dirty="0" err="1"/>
              <a:t>vapour</a:t>
            </a:r>
            <a:r>
              <a:rPr lang="en-US" sz="2000" dirty="0"/>
              <a:t> discharge lamps be installed in hazardous locations.</a:t>
            </a:r>
            <a:endParaRPr lang="en-US" sz="2000" dirty="0" smtClean="0"/>
          </a:p>
          <a:p>
            <a:pPr>
              <a:spcBef>
                <a:spcPts val="0"/>
              </a:spcBef>
            </a:pPr>
            <a:endParaRPr lang="en-US" sz="2400" dirty="0"/>
          </a:p>
        </p:txBody>
      </p:sp>
    </p:spTree>
    <p:extLst>
      <p:ext uri="{BB962C8B-B14F-4D97-AF65-F5344CB8AC3E}">
        <p14:creationId xmlns:p14="http://schemas.microsoft.com/office/powerpoint/2010/main" val="408943773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Waste Handling</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US" sz="2800" dirty="0" smtClean="0"/>
              <a:t>Solid waste</a:t>
            </a:r>
          </a:p>
          <a:p>
            <a:pPr lvl="1"/>
            <a:r>
              <a:rPr lang="en-US" dirty="0" smtClean="0"/>
              <a:t>Bagasse</a:t>
            </a:r>
          </a:p>
          <a:p>
            <a:pPr lvl="1"/>
            <a:r>
              <a:rPr lang="en-US" dirty="0" smtClean="0"/>
              <a:t>Filter cake</a:t>
            </a:r>
          </a:p>
          <a:p>
            <a:r>
              <a:rPr lang="en-US" sz="2800" dirty="0" smtClean="0"/>
              <a:t>Manage waste by:</a:t>
            </a:r>
          </a:p>
          <a:p>
            <a:pPr lvl="1"/>
            <a:r>
              <a:rPr lang="en-ZA" dirty="0"/>
              <a:t>Determining the origin of waste streams; </a:t>
            </a:r>
            <a:endParaRPr lang="en-US" dirty="0"/>
          </a:p>
          <a:p>
            <a:pPr lvl="1"/>
            <a:r>
              <a:rPr lang="en-ZA" dirty="0"/>
              <a:t>Classifying waste into categories, </a:t>
            </a:r>
            <a:endParaRPr lang="en-US" dirty="0"/>
          </a:p>
          <a:p>
            <a:pPr lvl="1"/>
            <a:r>
              <a:rPr lang="en-ZA" dirty="0"/>
              <a:t>Implementation of on-site waste management systems</a:t>
            </a:r>
            <a:endParaRPr lang="en-US" dirty="0"/>
          </a:p>
          <a:p>
            <a:pPr lvl="1"/>
            <a:r>
              <a:rPr lang="en-ZA" dirty="0"/>
              <a:t>Managing the disposal of waste in accordance with NEM: Waste Act</a:t>
            </a:r>
            <a:endParaRPr lang="en-US" dirty="0"/>
          </a:p>
        </p:txBody>
      </p:sp>
    </p:spTree>
    <p:extLst>
      <p:ext uri="{BB962C8B-B14F-4D97-AF65-F5344CB8AC3E}">
        <p14:creationId xmlns:p14="http://schemas.microsoft.com/office/powerpoint/2010/main" val="402176545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Waste Handling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r>
              <a:rPr lang="en-US" sz="2800" dirty="0" smtClean="0"/>
              <a:t>Good housekeeping is the starting point for waste management</a:t>
            </a:r>
          </a:p>
          <a:p>
            <a:r>
              <a:rPr lang="en-US" sz="2800" dirty="0"/>
              <a:t>All waste materials produced by the Sugar Mill should be assessed according to the waste </a:t>
            </a:r>
            <a:r>
              <a:rPr lang="en-US" sz="2800" dirty="0" smtClean="0"/>
              <a:t>hierarchy wherever </a:t>
            </a:r>
            <a:r>
              <a:rPr lang="en-US" sz="2800" dirty="0"/>
              <a:t>possible:</a:t>
            </a:r>
          </a:p>
          <a:p>
            <a:pPr lvl="1"/>
            <a:r>
              <a:rPr lang="en-ZA" dirty="0"/>
              <a:t>Waste minimisation</a:t>
            </a:r>
            <a:endParaRPr lang="en-US" dirty="0"/>
          </a:p>
          <a:p>
            <a:pPr lvl="1"/>
            <a:r>
              <a:rPr lang="en-ZA" dirty="0"/>
              <a:t>Reduce</a:t>
            </a:r>
            <a:endParaRPr lang="en-US" dirty="0"/>
          </a:p>
          <a:p>
            <a:pPr lvl="1"/>
            <a:r>
              <a:rPr lang="en-ZA" dirty="0"/>
              <a:t>Re-use</a:t>
            </a:r>
            <a:endParaRPr lang="en-US" dirty="0"/>
          </a:p>
          <a:p>
            <a:pPr lvl="1"/>
            <a:r>
              <a:rPr lang="en-ZA" dirty="0"/>
              <a:t>Recycle</a:t>
            </a:r>
            <a:endParaRPr lang="en-US" dirty="0"/>
          </a:p>
          <a:p>
            <a:endParaRPr lang="en-US" dirty="0"/>
          </a:p>
        </p:txBody>
      </p:sp>
    </p:spTree>
    <p:extLst>
      <p:ext uri="{BB962C8B-B14F-4D97-AF65-F5344CB8AC3E}">
        <p14:creationId xmlns:p14="http://schemas.microsoft.com/office/powerpoint/2010/main" val="3646488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Slips, Trips and Falls</a:t>
            </a:r>
            <a:endParaRPr lang="en-ZA" sz="4800" dirty="0"/>
          </a:p>
        </p:txBody>
      </p:sp>
      <p:sp>
        <p:nvSpPr>
          <p:cNvPr id="9" name="Content Placeholder 2"/>
          <p:cNvSpPr>
            <a:spLocks noGrp="1"/>
          </p:cNvSpPr>
          <p:nvPr>
            <p:ph idx="1"/>
          </p:nvPr>
        </p:nvSpPr>
        <p:spPr>
          <a:xfrm>
            <a:off x="457200" y="1600200"/>
            <a:ext cx="4618856" cy="4997152"/>
          </a:xfrm>
          <a:solidFill>
            <a:schemeClr val="bg1">
              <a:lumMod val="95000"/>
              <a:alpha val="75000"/>
            </a:schemeClr>
          </a:solidFill>
          <a:scene3d>
            <a:camera prst="orthographicFront"/>
            <a:lightRig rig="threePt" dir="t"/>
          </a:scene3d>
          <a:sp3d>
            <a:bevelT/>
          </a:sp3d>
        </p:spPr>
        <p:txBody>
          <a:bodyPr>
            <a:noAutofit/>
          </a:bodyPr>
          <a:lstStyle/>
          <a:p>
            <a:pPr lvl="0">
              <a:spcBef>
                <a:spcPts val="0"/>
              </a:spcBef>
            </a:pPr>
            <a:r>
              <a:rPr lang="en-US" sz="4000" dirty="0" smtClean="0"/>
              <a:t>Can be caused by:</a:t>
            </a:r>
          </a:p>
          <a:p>
            <a:pPr lvl="1">
              <a:spcBef>
                <a:spcPts val="0"/>
              </a:spcBef>
            </a:pPr>
            <a:r>
              <a:rPr lang="en-US" sz="4000" dirty="0" smtClean="0"/>
              <a:t>Poor design</a:t>
            </a:r>
          </a:p>
          <a:p>
            <a:pPr lvl="1">
              <a:spcBef>
                <a:spcPts val="0"/>
              </a:spcBef>
            </a:pPr>
            <a:r>
              <a:rPr lang="en-US" sz="4000" dirty="0" smtClean="0"/>
              <a:t>Damage</a:t>
            </a:r>
          </a:p>
          <a:p>
            <a:pPr lvl="1">
              <a:spcBef>
                <a:spcPts val="0"/>
              </a:spcBef>
            </a:pPr>
            <a:r>
              <a:rPr lang="en-US" sz="4000" dirty="0" smtClean="0"/>
              <a:t>Poor lighting</a:t>
            </a:r>
          </a:p>
          <a:p>
            <a:pPr lvl="1">
              <a:spcBef>
                <a:spcPts val="0"/>
              </a:spcBef>
            </a:pPr>
            <a:r>
              <a:rPr lang="en-US" sz="4000" dirty="0" smtClean="0"/>
              <a:t>Poor weather conditions</a:t>
            </a:r>
          </a:p>
          <a:p>
            <a:pPr lvl="1">
              <a:spcBef>
                <a:spcPts val="0"/>
              </a:spcBef>
            </a:pPr>
            <a:r>
              <a:rPr lang="en-US" sz="4000" dirty="0" smtClean="0"/>
              <a:t>Poor housekeeping</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2800" y="1628800"/>
            <a:ext cx="3527672" cy="49685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49192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b="8088"/>
          <a:stretch/>
        </p:blipFill>
        <p:spPr bwMode="auto">
          <a:xfrm>
            <a:off x="179512" y="620688"/>
            <a:ext cx="8791522" cy="52285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97441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Slips, Trips and Falls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a:spcBef>
                <a:spcPts val="0"/>
              </a:spcBef>
            </a:pPr>
            <a:r>
              <a:rPr lang="en-US" sz="2400" dirty="0" smtClean="0"/>
              <a:t>Control measures include:</a:t>
            </a:r>
          </a:p>
          <a:p>
            <a:pPr lvl="1"/>
            <a:r>
              <a:rPr lang="en-US" sz="2400" dirty="0"/>
              <a:t>Regular housekeeping inspections </a:t>
            </a:r>
          </a:p>
          <a:p>
            <a:pPr lvl="1"/>
            <a:r>
              <a:rPr lang="en-US" sz="2400" dirty="0"/>
              <a:t>Maintenance (e.g. repair of leaking pipes, joints and vessels) </a:t>
            </a:r>
          </a:p>
          <a:p>
            <a:pPr lvl="1"/>
            <a:r>
              <a:rPr lang="en-US" sz="2400" dirty="0"/>
              <a:t>Adequate lighting </a:t>
            </a:r>
          </a:p>
          <a:p>
            <a:pPr lvl="1"/>
            <a:r>
              <a:rPr lang="en-US" sz="2400" dirty="0"/>
              <a:t>Barricading – short and long term </a:t>
            </a:r>
          </a:p>
          <a:p>
            <a:pPr lvl="1"/>
            <a:r>
              <a:rPr lang="en-US" sz="2400" dirty="0"/>
              <a:t>Loss of sugar product reduction programs (e.g. dust, molasses, liquor and juice leaks) </a:t>
            </a:r>
          </a:p>
          <a:p>
            <a:pPr lvl="1"/>
            <a:r>
              <a:rPr lang="en-US" sz="2400" dirty="0"/>
              <a:t>Regular floor repairs </a:t>
            </a:r>
          </a:p>
          <a:p>
            <a:pPr lvl="1"/>
            <a:r>
              <a:rPr lang="en-US" sz="2400" dirty="0"/>
              <a:t>Replacement of flooring in susceptible areas with non-concrete materials</a:t>
            </a:r>
          </a:p>
          <a:p>
            <a:pPr lvl="1"/>
            <a:r>
              <a:rPr lang="en-ZA" sz="2400" dirty="0"/>
              <a:t>Identification of hazards with appropriate markings.</a:t>
            </a:r>
            <a:endParaRPr lang="en-US" sz="2400" dirty="0" smtClean="0"/>
          </a:p>
          <a:p>
            <a:pPr>
              <a:spcBef>
                <a:spcPts val="0"/>
              </a:spcBef>
            </a:pPr>
            <a:endParaRPr lang="en-US" dirty="0"/>
          </a:p>
        </p:txBody>
      </p:sp>
    </p:spTree>
    <p:extLst>
      <p:ext uri="{BB962C8B-B14F-4D97-AF65-F5344CB8AC3E}">
        <p14:creationId xmlns:p14="http://schemas.microsoft.com/office/powerpoint/2010/main" val="34091509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smtClean="0"/>
              <a:t>Falling Objects</a:t>
            </a:r>
            <a:endParaRPr lang="en-ZA" sz="4800" dirty="0"/>
          </a:p>
        </p:txBody>
      </p:sp>
      <p:sp>
        <p:nvSpPr>
          <p:cNvPr id="9" name="Content Placeholder 2"/>
          <p:cNvSpPr>
            <a:spLocks noGrp="1"/>
          </p:cNvSpPr>
          <p:nvPr>
            <p:ph idx="1"/>
          </p:nvPr>
        </p:nvSpPr>
        <p:spPr>
          <a:xfrm>
            <a:off x="457200" y="1600200"/>
            <a:ext cx="4834880" cy="5141168"/>
          </a:xfrm>
          <a:solidFill>
            <a:schemeClr val="bg1">
              <a:lumMod val="95000"/>
              <a:alpha val="75000"/>
            </a:schemeClr>
          </a:solidFill>
          <a:scene3d>
            <a:camera prst="orthographicFront"/>
            <a:lightRig rig="threePt" dir="t"/>
          </a:scene3d>
          <a:sp3d>
            <a:bevelT/>
          </a:sp3d>
        </p:spPr>
        <p:txBody>
          <a:bodyPr>
            <a:noAutofit/>
          </a:bodyPr>
          <a:lstStyle/>
          <a:p>
            <a:pPr lvl="0">
              <a:spcBef>
                <a:spcPts val="0"/>
              </a:spcBef>
            </a:pPr>
            <a:r>
              <a:rPr lang="en-US" sz="2000" dirty="0" smtClean="0"/>
              <a:t>Sugar Mills are multi-level structures</a:t>
            </a:r>
          </a:p>
          <a:p>
            <a:pPr lvl="0">
              <a:spcBef>
                <a:spcPts val="0"/>
              </a:spcBef>
            </a:pPr>
            <a:r>
              <a:rPr lang="en-US" sz="2000" dirty="0" smtClean="0"/>
              <a:t>When assessing the risk of falling objects, assess:</a:t>
            </a:r>
          </a:p>
          <a:p>
            <a:pPr lvl="1"/>
            <a:r>
              <a:rPr lang="en-US" sz="2000" dirty="0"/>
              <a:t>The type of work being conducted </a:t>
            </a:r>
          </a:p>
          <a:p>
            <a:pPr lvl="1"/>
            <a:r>
              <a:rPr lang="en-US" sz="2000" dirty="0"/>
              <a:t>What equipment is being used </a:t>
            </a:r>
          </a:p>
          <a:p>
            <a:pPr lvl="1"/>
            <a:r>
              <a:rPr lang="en-US" sz="2000" dirty="0"/>
              <a:t>The number of people using the area below </a:t>
            </a:r>
          </a:p>
          <a:p>
            <a:pPr lvl="1"/>
            <a:r>
              <a:rPr lang="en-US" sz="2000" dirty="0"/>
              <a:t>Whether special provisions are required for specific work (e.g. hot work) </a:t>
            </a:r>
          </a:p>
          <a:p>
            <a:pPr lvl="1"/>
            <a:r>
              <a:rPr lang="en-US" sz="2000" dirty="0"/>
              <a:t>How far an object might fall and what the object might be </a:t>
            </a:r>
          </a:p>
          <a:p>
            <a:pPr lvl="1"/>
            <a:r>
              <a:rPr lang="en-ZA" sz="2000" dirty="0"/>
              <a:t>The consequences of being struck. </a:t>
            </a:r>
            <a:endParaRPr lang="en-US" sz="2000" dirty="0"/>
          </a:p>
        </p:txBody>
      </p:sp>
      <p:pic>
        <p:nvPicPr>
          <p:cNvPr id="3074" name="Picture 2" descr="Image result for falling objects imag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916832"/>
            <a:ext cx="3255101" cy="433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40314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spcBef>
                <a:spcPts val="0"/>
              </a:spcBef>
            </a:pPr>
            <a:r>
              <a:rPr lang="en-ZA" sz="4800" dirty="0"/>
              <a:t>Falling </a:t>
            </a:r>
            <a:r>
              <a:rPr lang="en-ZA" sz="4800" dirty="0" smtClean="0"/>
              <a:t>Objects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lvl="0"/>
            <a:r>
              <a:rPr lang="en-US" sz="2600" dirty="0" smtClean="0"/>
              <a:t>Control measures include:</a:t>
            </a:r>
          </a:p>
          <a:p>
            <a:pPr lvl="1"/>
            <a:r>
              <a:rPr lang="en-US" sz="2400" dirty="0"/>
              <a:t>Establishing exclusion zones to prevent </a:t>
            </a:r>
            <a:r>
              <a:rPr lang="en-US" sz="2400" dirty="0" err="1"/>
              <a:t>unauthorised</a:t>
            </a:r>
            <a:r>
              <a:rPr lang="en-US" sz="2400" dirty="0"/>
              <a:t> persons from accessing high risk areas (this can be done by using barricading) </a:t>
            </a:r>
          </a:p>
          <a:p>
            <a:pPr lvl="1"/>
            <a:r>
              <a:rPr lang="en-US" sz="2400" dirty="0"/>
              <a:t>Using catch nets or platforms </a:t>
            </a:r>
          </a:p>
          <a:p>
            <a:pPr lvl="1"/>
            <a:r>
              <a:rPr lang="en-US" sz="2400" dirty="0"/>
              <a:t>Using lanyards </a:t>
            </a:r>
          </a:p>
          <a:p>
            <a:pPr lvl="1"/>
            <a:r>
              <a:rPr lang="en-US" sz="2400" dirty="0"/>
              <a:t>Specifying pathways for workers and others </a:t>
            </a:r>
          </a:p>
          <a:p>
            <a:pPr lvl="1"/>
            <a:r>
              <a:rPr lang="en-US" sz="2400" dirty="0"/>
              <a:t>Using head protection (e.g. helmets). </a:t>
            </a:r>
          </a:p>
          <a:p>
            <a:pPr lvl="1"/>
            <a:r>
              <a:rPr lang="en-ZA" sz="2400" b="1" dirty="0"/>
              <a:t>Note</a:t>
            </a:r>
            <a:r>
              <a:rPr lang="en-ZA" sz="2400" dirty="0"/>
              <a:t>: Helmets are a personal protective control measure only and guidance should be sought from the appropriate agencies as to what level of protection their helmets offer from falling objects</a:t>
            </a:r>
            <a:r>
              <a:rPr lang="en-ZA" sz="2400" dirty="0" smtClean="0"/>
              <a:t>.</a:t>
            </a:r>
            <a:endParaRPr lang="en-US" sz="2400" dirty="0"/>
          </a:p>
        </p:txBody>
      </p:sp>
    </p:spTree>
    <p:extLst>
      <p:ext uri="{BB962C8B-B14F-4D97-AF65-F5344CB8AC3E}">
        <p14:creationId xmlns:p14="http://schemas.microsoft.com/office/powerpoint/2010/main" val="18788592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noGrp="1"/>
          </p:cNvSpPr>
          <p:nvPr>
            <p:ph type="title"/>
          </p:nvPr>
        </p:nvSpPr>
        <p:spPr>
          <a:prstGeom prst="rect">
            <a:avLst/>
          </a:prstGeom>
          <a:solidFill>
            <a:schemeClr val="bg1">
              <a:lumMod val="85000"/>
            </a:schemeClr>
          </a:solidFill>
          <a:scene3d>
            <a:camera prst="orthographicFront"/>
            <a:lightRig rig="threePt" dir="t"/>
          </a:scene3d>
          <a:sp3d>
            <a:bevelT/>
          </a:sp3d>
        </p:spPr>
        <p:txBody>
          <a:bodyPr>
            <a:normAutofit/>
          </a:bodyPr>
          <a:lstStyle>
            <a:lvl1pPr marL="0" indent="0" algn="r" defTabSz="914400" rtl="0" eaLnBrk="1" latinLnBrk="0" hangingPunct="1">
              <a:spcBef>
                <a:spcPct val="20000"/>
              </a:spcBef>
              <a:buFont typeface="Arial" panose="020B0604020202020204" pitchFamily="34" charset="0"/>
              <a:buNone/>
              <a:defRPr sz="2000" b="1" kern="1200">
                <a:solidFill>
                  <a:schemeClr val="accent2">
                    <a:lumMod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en-ZA" sz="4800" dirty="0"/>
              <a:t>Falling Objects (Cont.)</a:t>
            </a:r>
            <a:endParaRPr lang="en-ZA" sz="4800" dirty="0"/>
          </a:p>
        </p:txBody>
      </p:sp>
      <p:sp>
        <p:nvSpPr>
          <p:cNvPr id="9" name="Content Placeholder 2"/>
          <p:cNvSpPr>
            <a:spLocks noGrp="1"/>
          </p:cNvSpPr>
          <p:nvPr>
            <p:ph idx="1"/>
          </p:nvPr>
        </p:nvSpPr>
        <p:spPr>
          <a:xfrm>
            <a:off x="457200" y="1600200"/>
            <a:ext cx="8229600" cy="4997152"/>
          </a:xfrm>
          <a:solidFill>
            <a:schemeClr val="bg1">
              <a:lumMod val="95000"/>
              <a:alpha val="75000"/>
            </a:schemeClr>
          </a:solidFill>
          <a:scene3d>
            <a:camera prst="orthographicFront"/>
            <a:lightRig rig="threePt" dir="t"/>
          </a:scene3d>
          <a:sp3d>
            <a:bevelT/>
          </a:sp3d>
        </p:spPr>
        <p:txBody>
          <a:bodyPr>
            <a:noAutofit/>
          </a:bodyPr>
          <a:lstStyle/>
          <a:p>
            <a:pPr>
              <a:lnSpc>
                <a:spcPct val="90000"/>
              </a:lnSpc>
              <a:spcBef>
                <a:spcPts val="0"/>
              </a:spcBef>
            </a:pPr>
            <a:r>
              <a:rPr lang="en-US" sz="1800" dirty="0" smtClean="0"/>
              <a:t>Remove the risk of being hit by moving objects (both plant, rolling stock, or falling objects), by </a:t>
            </a:r>
            <a:r>
              <a:rPr lang="en-US" sz="1800" b="1" u="sng" dirty="0" smtClean="0"/>
              <a:t>separating </a:t>
            </a:r>
            <a:r>
              <a:rPr lang="en-US" sz="1800" dirty="0" smtClean="0"/>
              <a:t>people from these by using:</a:t>
            </a:r>
          </a:p>
          <a:p>
            <a:pPr lvl="1">
              <a:lnSpc>
                <a:spcPct val="90000"/>
              </a:lnSpc>
            </a:pPr>
            <a:r>
              <a:rPr lang="en-US" sz="1800" dirty="0"/>
              <a:t>Overhead walkways </a:t>
            </a:r>
          </a:p>
          <a:p>
            <a:pPr lvl="1">
              <a:lnSpc>
                <a:spcPct val="90000"/>
              </a:lnSpc>
            </a:pPr>
            <a:r>
              <a:rPr lang="en-US" sz="1800" dirty="0"/>
              <a:t>Yard fencing </a:t>
            </a:r>
          </a:p>
          <a:p>
            <a:pPr lvl="1">
              <a:lnSpc>
                <a:spcPct val="90000"/>
              </a:lnSpc>
            </a:pPr>
            <a:r>
              <a:rPr lang="en-US" sz="1800" dirty="0"/>
              <a:t>Underpasses </a:t>
            </a:r>
          </a:p>
          <a:p>
            <a:pPr lvl="1">
              <a:lnSpc>
                <a:spcPct val="90000"/>
              </a:lnSpc>
            </a:pPr>
            <a:r>
              <a:rPr lang="en-US" sz="1800" dirty="0"/>
              <a:t>Exclusion zones. </a:t>
            </a:r>
            <a:endParaRPr lang="en-US" sz="1800" dirty="0" smtClean="0"/>
          </a:p>
          <a:p>
            <a:pPr>
              <a:lnSpc>
                <a:spcPct val="90000"/>
              </a:lnSpc>
            </a:pPr>
            <a:r>
              <a:rPr lang="en-US" sz="1800" dirty="0" smtClean="0"/>
              <a:t>Other control measures include:</a:t>
            </a:r>
          </a:p>
          <a:p>
            <a:pPr lvl="1">
              <a:lnSpc>
                <a:spcPct val="90000"/>
              </a:lnSpc>
            </a:pPr>
            <a:r>
              <a:rPr lang="en-US" sz="1800" dirty="0"/>
              <a:t> 	Providing training </a:t>
            </a:r>
          </a:p>
          <a:p>
            <a:pPr lvl="1">
              <a:lnSpc>
                <a:spcPct val="90000"/>
              </a:lnSpc>
            </a:pPr>
            <a:r>
              <a:rPr lang="en-US" sz="1800" dirty="0"/>
              <a:t> 	Ensuring site rules are prepared and followed </a:t>
            </a:r>
          </a:p>
          <a:p>
            <a:pPr lvl="1">
              <a:lnSpc>
                <a:spcPct val="90000"/>
              </a:lnSpc>
            </a:pPr>
            <a:r>
              <a:rPr lang="en-US" sz="1800" dirty="0"/>
              <a:t> 	Wearing high visibility garments </a:t>
            </a:r>
          </a:p>
          <a:p>
            <a:pPr lvl="1">
              <a:lnSpc>
                <a:spcPct val="90000"/>
              </a:lnSpc>
            </a:pPr>
            <a:r>
              <a:rPr lang="en-US" sz="1800" dirty="0"/>
              <a:t> 	Ensuring machines are guarded to prevent flying objects from being produced, and if this cannot be achieved, then barriers installed to prevent them flying into the general work area </a:t>
            </a:r>
          </a:p>
          <a:p>
            <a:pPr lvl="1">
              <a:lnSpc>
                <a:spcPct val="90000"/>
              </a:lnSpc>
            </a:pPr>
            <a:r>
              <a:rPr lang="en-US" sz="1800" dirty="0"/>
              <a:t> 	Fitting reversing lights and beepers to mobile vehicles </a:t>
            </a:r>
          </a:p>
          <a:p>
            <a:pPr lvl="1">
              <a:lnSpc>
                <a:spcPct val="90000"/>
              </a:lnSpc>
            </a:pPr>
            <a:r>
              <a:rPr lang="en-US" sz="1800" dirty="0"/>
              <a:t> 	Clearing a designated walkway so that people and mobile plant/equipment are kept separate </a:t>
            </a:r>
          </a:p>
          <a:p>
            <a:pPr lvl="1">
              <a:lnSpc>
                <a:spcPct val="90000"/>
              </a:lnSpc>
            </a:pPr>
            <a:r>
              <a:rPr lang="en-US" sz="1800" dirty="0"/>
              <a:t> 	Install mirrors and other warning devices at </a:t>
            </a:r>
            <a:r>
              <a:rPr lang="en-US" sz="1800" dirty="0" smtClean="0"/>
              <a:t>intersections</a:t>
            </a:r>
            <a:endParaRPr lang="en-US" sz="1800" dirty="0"/>
          </a:p>
        </p:txBody>
      </p:sp>
    </p:spTree>
    <p:extLst>
      <p:ext uri="{BB962C8B-B14F-4D97-AF65-F5344CB8AC3E}">
        <p14:creationId xmlns:p14="http://schemas.microsoft.com/office/powerpoint/2010/main" val="300487184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6326B668B718347920F86058F4B285C" ma:contentTypeVersion="0" ma:contentTypeDescription="Create a new document." ma:contentTypeScope="" ma:versionID="aefd994ead310ccc8b23e01ca6324e17">
  <xsd:schema xmlns:xsd="http://www.w3.org/2001/XMLSchema" xmlns:xs="http://www.w3.org/2001/XMLSchema" xmlns:p="http://schemas.microsoft.com/office/2006/metadata/properties" targetNamespace="http://schemas.microsoft.com/office/2006/metadata/properties" ma:root="true" ma:fieldsID="553f2d8843fd2aa64b81f9e8c63a6619">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0F2B3DC-51E5-4FB0-A3E7-C38B6F0427F0}"/>
</file>

<file path=customXml/itemProps2.xml><?xml version="1.0" encoding="utf-8"?>
<ds:datastoreItem xmlns:ds="http://schemas.openxmlformats.org/officeDocument/2006/customXml" ds:itemID="{512F0F31-BB30-4CAF-A870-EF7E24066364}"/>
</file>

<file path=customXml/itemProps3.xml><?xml version="1.0" encoding="utf-8"?>
<ds:datastoreItem xmlns:ds="http://schemas.openxmlformats.org/officeDocument/2006/customXml" ds:itemID="{FF064EEB-FDE1-4531-9A6F-E7978493E0EF}"/>
</file>

<file path=docProps/app.xml><?xml version="1.0" encoding="utf-8"?>
<Properties xmlns="http://schemas.openxmlformats.org/officeDocument/2006/extended-properties" xmlns:vt="http://schemas.openxmlformats.org/officeDocument/2006/docPropsVTypes">
  <Template/>
  <TotalTime>5696</TotalTime>
  <Words>3094</Words>
  <Application>Microsoft Office PowerPoint</Application>
  <PresentationFormat>On-screen Show (4:3)</PresentationFormat>
  <Paragraphs>313</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PowerPoint Presentation</vt:lpstr>
      <vt:lpstr>Feed Mill Risks - Electrical</vt:lpstr>
      <vt:lpstr>Feed Mill Risks – Electrical (cont.)</vt:lpstr>
      <vt:lpstr>Slips, Trips and Falls</vt:lpstr>
      <vt:lpstr>PowerPoint Presentation</vt:lpstr>
      <vt:lpstr>Slips, Trips and Falls (cont.)</vt:lpstr>
      <vt:lpstr>Falling Objects</vt:lpstr>
      <vt:lpstr>Falling Objects (Cont.)</vt:lpstr>
      <vt:lpstr>Falling Objects (Cont.)</vt:lpstr>
      <vt:lpstr>Restricted Access Areas</vt:lpstr>
      <vt:lpstr>Restricted Access Areas (Cont.)</vt:lpstr>
      <vt:lpstr>Access into Confined Spaces</vt:lpstr>
      <vt:lpstr>Access into Confined Spaces</vt:lpstr>
      <vt:lpstr>Access into Confined Spaces</vt:lpstr>
      <vt:lpstr>Access into Confined Spaces (cont.)</vt:lpstr>
      <vt:lpstr>Environmental Pollution</vt:lpstr>
      <vt:lpstr>Environmental Pollution (Cont.)</vt:lpstr>
      <vt:lpstr>Hazardous Chemicals</vt:lpstr>
      <vt:lpstr>Hazardous Chemicals (Cont.)</vt:lpstr>
      <vt:lpstr>Hazardous Chemicals (Cont.)</vt:lpstr>
      <vt:lpstr>Hazardous Chemicals (Cont.)</vt:lpstr>
      <vt:lpstr>Hazardous Chemicals (Cont.)</vt:lpstr>
      <vt:lpstr>Hazardous Chemicals (Cont.)</vt:lpstr>
      <vt:lpstr>Hazardous Chemicals (Cont.)</vt:lpstr>
      <vt:lpstr>Hazardous Chemicals - Lead</vt:lpstr>
      <vt:lpstr>Hazardous Chemicals – Lead (cont.)</vt:lpstr>
      <vt:lpstr>Hazardous Chemicals – Lead (cont.)</vt:lpstr>
      <vt:lpstr>Hazardous Chemicals – Welding and cutting fumes</vt:lpstr>
      <vt:lpstr>Hazardous Chemicals – Welding and cutting fumes (cont.)</vt:lpstr>
      <vt:lpstr>Hazardous Chemicals – Methane Gas</vt:lpstr>
      <vt:lpstr>Hazardous Chemicals – Methane Gas (cont.)</vt:lpstr>
      <vt:lpstr>Hazardous Chemicals – Methane Gas (cont.)</vt:lpstr>
      <vt:lpstr>Hazardous Chemicals – Methane Gas (cont.)</vt:lpstr>
      <vt:lpstr>Hazardous Chemicals – Methane Gas (cont.)</vt:lpstr>
      <vt:lpstr>Hazardous Chemicals – Sugar Dust</vt:lpstr>
      <vt:lpstr>Hazardous Chemicals – Sugar Dust (cont.)</vt:lpstr>
      <vt:lpstr>Waste Handling</vt:lpstr>
      <vt:lpstr>Waste Handling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Merida Roets</dc:creator>
  <cp:lastModifiedBy>User</cp:lastModifiedBy>
  <cp:revision>280</cp:revision>
  <dcterms:created xsi:type="dcterms:W3CDTF">2016-11-15T07:03:29Z</dcterms:created>
  <dcterms:modified xsi:type="dcterms:W3CDTF">2019-08-05T12:16:54Z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0x010100B6326B668B718347920F86058F4B285C</vt:lpwstr>
  </property>
</Properties>
</file>