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0.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3" r:id="rId2"/>
    <p:sldId id="373" r:id="rId3"/>
    <p:sldId id="494" r:id="rId4"/>
    <p:sldId id="416" r:id="rId5"/>
    <p:sldId id="384" r:id="rId6"/>
    <p:sldId id="485" r:id="rId7"/>
    <p:sldId id="484" r:id="rId8"/>
    <p:sldId id="495" r:id="rId9"/>
    <p:sldId id="408" r:id="rId10"/>
    <p:sldId id="407" r:id="rId11"/>
    <p:sldId id="385" r:id="rId12"/>
    <p:sldId id="496" r:id="rId13"/>
    <p:sldId id="386" r:id="rId14"/>
    <p:sldId id="391" r:id="rId15"/>
    <p:sldId id="393" r:id="rId16"/>
    <p:sldId id="486" r:id="rId17"/>
    <p:sldId id="396" r:id="rId18"/>
    <p:sldId id="502" r:id="rId19"/>
    <p:sldId id="397" r:id="rId20"/>
    <p:sldId id="398" r:id="rId21"/>
    <p:sldId id="411" r:id="rId22"/>
    <p:sldId id="399" r:id="rId23"/>
    <p:sldId id="497" r:id="rId24"/>
    <p:sldId id="487" r:id="rId25"/>
    <p:sldId id="412" r:id="rId26"/>
    <p:sldId id="413" r:id="rId27"/>
    <p:sldId id="400" r:id="rId28"/>
    <p:sldId id="488" r:id="rId29"/>
    <p:sldId id="417" r:id="rId30"/>
    <p:sldId id="498" r:id="rId31"/>
    <p:sldId id="499" r:id="rId32"/>
    <p:sldId id="500" r:id="rId33"/>
    <p:sldId id="418" r:id="rId34"/>
    <p:sldId id="501" r:id="rId35"/>
    <p:sldId id="48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75" autoAdjust="0"/>
    <p:restoredTop sz="94582" autoAdjust="0"/>
  </p:normalViewPr>
  <p:slideViewPr>
    <p:cSldViewPr>
      <p:cViewPr>
        <p:scale>
          <a:sx n="66" d="100"/>
          <a:sy n="66" d="100"/>
        </p:scale>
        <p:origin x="-8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Box 10"/>
          <p:cNvSpPr txBox="1"/>
          <p:nvPr userDrawn="1"/>
        </p:nvSpPr>
        <p:spPr>
          <a:xfrm>
            <a:off x="395536" y="476672"/>
            <a:ext cx="6840760" cy="2062103"/>
          </a:xfrm>
          <a:prstGeom prst="rect">
            <a:avLst/>
          </a:prstGeom>
          <a:solidFill>
            <a:schemeClr val="bg1">
              <a:lumMod val="75000"/>
            </a:schemeClr>
          </a:solidFill>
          <a:scene3d>
            <a:camera prst="orthographicFront"/>
            <a:lightRig rig="threePt" dir="t"/>
          </a:scene3d>
          <a:sp3d>
            <a:bevelT/>
          </a:sp3d>
        </p:spPr>
        <p:txBody>
          <a:bodyPr wrap="square" rtlCol="0">
            <a:spAutoFit/>
          </a:bodyPr>
          <a:lstStyle/>
          <a:p>
            <a:pPr algn="ctr"/>
            <a:r>
              <a:rPr lang="it-IT" sz="3200" b="1" i="0" dirty="0" smtClean="0">
                <a:solidFill>
                  <a:srgbClr val="C00000"/>
                </a:solidFill>
                <a:latin typeface="Century Gothic" panose="020B0502020202020204" pitchFamily="34" charset="0"/>
                <a:cs typeface="Browallia New" panose="020B0604020202020204" pitchFamily="34" charset="-34"/>
              </a:rPr>
              <a:t>NQF 3: OCCUPATIONAL CERTIFICATE: ID</a:t>
            </a:r>
            <a:r>
              <a:rPr lang="it-IT" sz="3200" b="1" i="0" baseline="0" dirty="0" smtClean="0">
                <a:solidFill>
                  <a:srgbClr val="C00000"/>
                </a:solidFill>
                <a:latin typeface="Century Gothic" panose="020B0502020202020204" pitchFamily="34" charset="0"/>
                <a:cs typeface="Browallia New" panose="020B0604020202020204" pitchFamily="34" charset="-34"/>
              </a:rPr>
              <a:t> 98912: </a:t>
            </a:r>
          </a:p>
          <a:p>
            <a:pPr algn="ctr"/>
            <a:r>
              <a:rPr lang="it-IT" sz="3200" b="1" i="0" dirty="0" smtClean="0">
                <a:solidFill>
                  <a:srgbClr val="C00000"/>
                </a:solidFill>
                <a:latin typeface="Century Gothic" panose="020B0502020202020204" pitchFamily="34" charset="0"/>
                <a:cs typeface="Browallia New" panose="020B0604020202020204" pitchFamily="34" charset="-34"/>
              </a:rPr>
              <a:t>SUGAR PROCESSING MACHINE OPERATOR</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5" y="5501695"/>
            <a:ext cx="2160240" cy="133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2423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2019/08/12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134910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2019/08/12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4058339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2019/08/12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196583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3D3F1-B886-4AA3-90B5-F60263DF2F6E}" type="datetimeFigureOut">
              <a:rPr lang="en-ZA" smtClean="0"/>
              <a:t>2019/08/12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253445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933D3F1-B886-4AA3-90B5-F60263DF2F6E}" type="datetimeFigureOut">
              <a:rPr lang="en-ZA" smtClean="0"/>
              <a:t>2019/08/12</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362287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933D3F1-B886-4AA3-90B5-F60263DF2F6E}" type="datetimeFigureOut">
              <a:rPr lang="en-ZA" smtClean="0"/>
              <a:t>2019/08/12</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286008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933D3F1-B886-4AA3-90B5-F60263DF2F6E}" type="datetimeFigureOut">
              <a:rPr lang="en-ZA" smtClean="0"/>
              <a:t>2019/08/12</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213666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3D3F1-B886-4AA3-90B5-F60263DF2F6E}" type="datetimeFigureOut">
              <a:rPr lang="en-ZA" smtClean="0"/>
              <a:t>2019/08/12</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219927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2019/08/12</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117775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2019/08/12</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88462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3D3F1-B886-4AA3-90B5-F60263DF2F6E}" type="datetimeFigureOut">
              <a:rPr lang="en-ZA" smtClean="0"/>
              <a:t>2019/08/12</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F74FE-4481-45CF-9C4D-C8C0AA2C6835}" type="slidenum">
              <a:rPr lang="en-ZA" smtClean="0"/>
              <a:t>‹#›</a:t>
            </a:fld>
            <a:endParaRPr lang="en-ZA" dirty="0"/>
          </a:p>
        </p:txBody>
      </p:sp>
    </p:spTree>
    <p:extLst>
      <p:ext uri="{BB962C8B-B14F-4D97-AF65-F5344CB8AC3E}">
        <p14:creationId xmlns:p14="http://schemas.microsoft.com/office/powerpoint/2010/main" val="485008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547664" y="3212976"/>
            <a:ext cx="7200800" cy="2016224"/>
          </a:xfrm>
          <a:prstGeom prst="rect">
            <a:avLst/>
          </a:prstGeom>
          <a:solidFill>
            <a:schemeClr val="bg1">
              <a:lumMod val="85000"/>
            </a:schemeClr>
          </a:solidFill>
          <a:scene3d>
            <a:camera prst="orthographicFront"/>
            <a:lightRig rig="threePt" dir="t"/>
          </a:scene3d>
          <a:sp3d>
            <a:bevelT/>
          </a:sp3d>
        </p:spPr>
        <p:txBody>
          <a:bodyPr anchor="ctr">
            <a:normAutofit fontScale="70000" lnSpcReduction="2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lnSpc>
                <a:spcPct val="120000"/>
              </a:lnSpc>
              <a:spcBef>
                <a:spcPts val="400"/>
              </a:spcBef>
              <a:spcAft>
                <a:spcPts val="400"/>
              </a:spcAft>
            </a:pPr>
            <a:r>
              <a:rPr lang="en-US" sz="3400" dirty="0" smtClean="0">
                <a:solidFill>
                  <a:srgbClr val="C0504D">
                    <a:lumMod val="75000"/>
                  </a:srgbClr>
                </a:solidFill>
              </a:rPr>
              <a:t>KNOWLEDGE COMPONENT: MODULE 1: OCCUPATIONAL SAFETY, HEALTH AND ENVIRONMENTAL PROTECTION: KT 4</a:t>
            </a:r>
            <a:r>
              <a:rPr lang="en-US" sz="3400" smtClean="0">
                <a:solidFill>
                  <a:srgbClr val="C0504D">
                    <a:lumMod val="75000"/>
                  </a:srgbClr>
                </a:solidFill>
              </a:rPr>
              <a:t>: ENVIRONMENTAL PROTECTION AND POLLUTION CONCEPTS</a:t>
            </a:r>
            <a:endParaRPr lang="en-ZA" sz="3400" dirty="0">
              <a:solidFill>
                <a:srgbClr val="C0504D">
                  <a:lumMod val="75000"/>
                </a:srgbClr>
              </a:solidFill>
            </a:endParaRPr>
          </a:p>
        </p:txBody>
      </p:sp>
    </p:spTree>
    <p:extLst>
      <p:ext uri="{BB962C8B-B14F-4D97-AF65-F5344CB8AC3E}">
        <p14:creationId xmlns:p14="http://schemas.microsoft.com/office/powerpoint/2010/main" val="1659095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lated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1"/>
            <a:ext cx="4143008" cy="6669360"/>
          </a:xfrm>
          <a:prstGeom prst="rect">
            <a:avLst/>
          </a:prstGeom>
          <a:noFill/>
          <a:ln>
            <a:noFill/>
          </a:ln>
        </p:spPr>
      </p:pic>
    </p:spTree>
    <p:extLst>
      <p:ext uri="{BB962C8B-B14F-4D97-AF65-F5344CB8AC3E}">
        <p14:creationId xmlns:p14="http://schemas.microsoft.com/office/powerpoint/2010/main" val="1878859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smtClean="0"/>
              <a:t>Sources and Impact of Contamination</a:t>
            </a:r>
            <a:endParaRPr lang="en-ZA" sz="40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a:lnSpc>
                <a:spcPct val="90000"/>
              </a:lnSpc>
              <a:spcBef>
                <a:spcPts val="0"/>
              </a:spcBef>
            </a:pPr>
            <a:r>
              <a:rPr lang="en-US" dirty="0" smtClean="0"/>
              <a:t>Pollution is defined as “The state of contamination of different natural resources of the environment”</a:t>
            </a:r>
          </a:p>
          <a:p>
            <a:pPr>
              <a:lnSpc>
                <a:spcPct val="90000"/>
              </a:lnSpc>
              <a:spcBef>
                <a:spcPts val="0"/>
              </a:spcBef>
            </a:pPr>
            <a:r>
              <a:rPr lang="en-US" dirty="0" smtClean="0"/>
              <a:t>Types of pollution include:</a:t>
            </a:r>
            <a:endParaRPr lang="en-US" dirty="0" smtClean="0"/>
          </a:p>
          <a:p>
            <a:pPr lvl="1">
              <a:lnSpc>
                <a:spcPct val="90000"/>
              </a:lnSpc>
              <a:spcBef>
                <a:spcPts val="0"/>
              </a:spcBef>
            </a:pPr>
            <a:r>
              <a:rPr lang="en-US" sz="3200" dirty="0" smtClean="0"/>
              <a:t>Land</a:t>
            </a:r>
          </a:p>
          <a:p>
            <a:pPr lvl="1">
              <a:lnSpc>
                <a:spcPct val="90000"/>
              </a:lnSpc>
              <a:spcBef>
                <a:spcPts val="0"/>
              </a:spcBef>
            </a:pPr>
            <a:r>
              <a:rPr lang="en-US" sz="3200" dirty="0" smtClean="0"/>
              <a:t>Water</a:t>
            </a:r>
          </a:p>
          <a:p>
            <a:pPr lvl="1">
              <a:lnSpc>
                <a:spcPct val="90000"/>
              </a:lnSpc>
              <a:spcBef>
                <a:spcPts val="0"/>
              </a:spcBef>
            </a:pPr>
            <a:r>
              <a:rPr lang="en-US" sz="3200" dirty="0" smtClean="0"/>
              <a:t>Air</a:t>
            </a:r>
          </a:p>
          <a:p>
            <a:pPr lvl="1">
              <a:lnSpc>
                <a:spcPct val="90000"/>
              </a:lnSpc>
              <a:spcBef>
                <a:spcPts val="0"/>
              </a:spcBef>
            </a:pPr>
            <a:r>
              <a:rPr lang="en-US" sz="3200" dirty="0" smtClean="0"/>
              <a:t>Noise</a:t>
            </a:r>
          </a:p>
          <a:p>
            <a:pPr lvl="1">
              <a:lnSpc>
                <a:spcPct val="90000"/>
              </a:lnSpc>
              <a:spcBef>
                <a:spcPts val="0"/>
              </a:spcBef>
            </a:pPr>
            <a:r>
              <a:rPr lang="en-US" sz="3200" dirty="0" smtClean="0"/>
              <a:t>Thermal </a:t>
            </a:r>
          </a:p>
          <a:p>
            <a:pPr lvl="1">
              <a:lnSpc>
                <a:spcPct val="90000"/>
              </a:lnSpc>
              <a:spcBef>
                <a:spcPts val="0"/>
              </a:spcBef>
            </a:pPr>
            <a:r>
              <a:rPr lang="en-US" sz="3200" dirty="0" smtClean="0"/>
              <a:t>Radioactive</a:t>
            </a:r>
          </a:p>
          <a:p>
            <a:pPr lvl="1">
              <a:lnSpc>
                <a:spcPct val="90000"/>
              </a:lnSpc>
              <a:spcBef>
                <a:spcPts val="0"/>
              </a:spcBef>
            </a:pPr>
            <a:r>
              <a:rPr lang="en-US" sz="3200" dirty="0" smtClean="0"/>
              <a:t>Light</a:t>
            </a:r>
            <a:endParaRPr lang="en-US" sz="3200" dirty="0"/>
          </a:p>
        </p:txBody>
      </p:sp>
    </p:spTree>
    <p:extLst>
      <p:ext uri="{BB962C8B-B14F-4D97-AF65-F5344CB8AC3E}">
        <p14:creationId xmlns:p14="http://schemas.microsoft.com/office/powerpoint/2010/main" val="3004871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Sources of Water Contamination</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a:lnSpc>
                <a:spcPct val="90000"/>
              </a:lnSpc>
              <a:spcBef>
                <a:spcPts val="0"/>
              </a:spcBef>
            </a:pPr>
            <a:r>
              <a:rPr lang="en-US" dirty="0" smtClean="0"/>
              <a:t>Suspended solids</a:t>
            </a:r>
          </a:p>
          <a:p>
            <a:pPr>
              <a:lnSpc>
                <a:spcPct val="90000"/>
              </a:lnSpc>
              <a:spcBef>
                <a:spcPts val="0"/>
              </a:spcBef>
            </a:pPr>
            <a:r>
              <a:rPr lang="en-US" dirty="0" smtClean="0"/>
              <a:t>Biodegradable organics (proteins, carbohydrates and fats)</a:t>
            </a:r>
          </a:p>
          <a:p>
            <a:pPr>
              <a:lnSpc>
                <a:spcPct val="90000"/>
              </a:lnSpc>
              <a:spcBef>
                <a:spcPts val="0"/>
              </a:spcBef>
            </a:pPr>
            <a:r>
              <a:rPr lang="en-US" dirty="0" smtClean="0"/>
              <a:t>Pathogens</a:t>
            </a:r>
          </a:p>
          <a:p>
            <a:pPr>
              <a:lnSpc>
                <a:spcPct val="90000"/>
              </a:lnSpc>
              <a:spcBef>
                <a:spcPts val="0"/>
              </a:spcBef>
            </a:pPr>
            <a:r>
              <a:rPr lang="en-US" dirty="0" smtClean="0"/>
              <a:t>Nutrients (Nitrogen, phosphorus, carbon)</a:t>
            </a:r>
          </a:p>
          <a:p>
            <a:pPr>
              <a:lnSpc>
                <a:spcPct val="90000"/>
              </a:lnSpc>
              <a:spcBef>
                <a:spcPts val="0"/>
              </a:spcBef>
            </a:pPr>
            <a:r>
              <a:rPr lang="en-US" dirty="0" smtClean="0"/>
              <a:t>Priority pollutants (highly toxic chemicals)</a:t>
            </a:r>
          </a:p>
          <a:p>
            <a:pPr>
              <a:lnSpc>
                <a:spcPct val="90000"/>
              </a:lnSpc>
              <a:spcBef>
                <a:spcPts val="0"/>
              </a:spcBef>
            </a:pPr>
            <a:r>
              <a:rPr lang="en-US" dirty="0" smtClean="0"/>
              <a:t>Refractory organics (pesticides, phenols, surfactants)</a:t>
            </a:r>
          </a:p>
          <a:p>
            <a:pPr>
              <a:lnSpc>
                <a:spcPct val="90000"/>
              </a:lnSpc>
              <a:spcBef>
                <a:spcPts val="0"/>
              </a:spcBef>
            </a:pPr>
            <a:r>
              <a:rPr lang="en-US" dirty="0" smtClean="0"/>
              <a:t>Heavy metals </a:t>
            </a:r>
          </a:p>
          <a:p>
            <a:pPr>
              <a:lnSpc>
                <a:spcPct val="90000"/>
              </a:lnSpc>
              <a:spcBef>
                <a:spcPts val="0"/>
              </a:spcBef>
            </a:pPr>
            <a:r>
              <a:rPr lang="en-US" dirty="0" smtClean="0"/>
              <a:t>Dissolved inorganics (nuisance chemicals)</a:t>
            </a:r>
          </a:p>
          <a:p>
            <a:pPr lvl="1">
              <a:lnSpc>
                <a:spcPct val="90000"/>
              </a:lnSpc>
              <a:spcBef>
                <a:spcPts val="0"/>
              </a:spcBef>
            </a:pPr>
            <a:endParaRPr lang="en-US" sz="1400" dirty="0" smtClean="0"/>
          </a:p>
        </p:txBody>
      </p:sp>
    </p:spTree>
    <p:extLst>
      <p:ext uri="{BB962C8B-B14F-4D97-AF65-F5344CB8AC3E}">
        <p14:creationId xmlns:p14="http://schemas.microsoft.com/office/powerpoint/2010/main" val="577115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Sources of Air Contamination</a:t>
            </a:r>
            <a:endParaRPr lang="en-ZA" sz="4800" dirty="0"/>
          </a:p>
        </p:txBody>
      </p:sp>
      <p:sp>
        <p:nvSpPr>
          <p:cNvPr id="9" name="Content Placeholder 2"/>
          <p:cNvSpPr>
            <a:spLocks noGrp="1"/>
          </p:cNvSpPr>
          <p:nvPr>
            <p:ph idx="1"/>
          </p:nvPr>
        </p:nvSpPr>
        <p:spPr>
          <a:xfrm>
            <a:off x="323528" y="1600200"/>
            <a:ext cx="8496944" cy="4997152"/>
          </a:xfrm>
          <a:solidFill>
            <a:schemeClr val="bg1">
              <a:lumMod val="95000"/>
              <a:alpha val="75000"/>
            </a:schemeClr>
          </a:solidFill>
          <a:scene3d>
            <a:camera prst="orthographicFront"/>
            <a:lightRig rig="threePt" dir="t"/>
          </a:scene3d>
          <a:sp3d>
            <a:bevelT/>
          </a:sp3d>
        </p:spPr>
        <p:txBody>
          <a:bodyPr>
            <a:noAutofit/>
          </a:bodyPr>
          <a:lstStyle/>
          <a:p>
            <a:pPr lvl="0"/>
            <a:r>
              <a:rPr lang="en-US" sz="3600" dirty="0"/>
              <a:t>Decomposition of garbage that releases unwanted gases in the air.</a:t>
            </a:r>
          </a:p>
          <a:p>
            <a:pPr lvl="0"/>
            <a:r>
              <a:rPr lang="en-US" sz="3600" dirty="0"/>
              <a:t>Excessive use of fossil fuels that increases the particulate matter in the air.</a:t>
            </a:r>
          </a:p>
          <a:p>
            <a:pPr lvl="0"/>
            <a:r>
              <a:rPr lang="en-US" sz="3600" dirty="0"/>
              <a:t>Smoke coming out from thermal power plants, forest fires etc.</a:t>
            </a:r>
          </a:p>
          <a:p>
            <a:pPr lvl="0"/>
            <a:r>
              <a:rPr lang="en-US" sz="3600" dirty="0"/>
              <a:t>Use of leaded petrol in automobiles.</a:t>
            </a:r>
          </a:p>
        </p:txBody>
      </p:sp>
    </p:spTree>
    <p:extLst>
      <p:ext uri="{BB962C8B-B14F-4D97-AF65-F5344CB8AC3E}">
        <p14:creationId xmlns:p14="http://schemas.microsoft.com/office/powerpoint/2010/main" val="582589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Sources of Soil Contamination</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ZA" dirty="0"/>
              <a:t> </a:t>
            </a:r>
            <a:r>
              <a:rPr lang="en-ZA" sz="2700" dirty="0" smtClean="0"/>
              <a:t>Solid </a:t>
            </a:r>
            <a:r>
              <a:rPr lang="en-ZA" sz="2700" dirty="0"/>
              <a:t>waste</a:t>
            </a:r>
          </a:p>
          <a:p>
            <a:pPr>
              <a:spcBef>
                <a:spcPts val="0"/>
              </a:spcBef>
            </a:pPr>
            <a:r>
              <a:rPr lang="en-ZA" sz="2700" dirty="0"/>
              <a:t> </a:t>
            </a:r>
            <a:r>
              <a:rPr lang="en-ZA" sz="2700" dirty="0" smtClean="0"/>
              <a:t>Flawed </a:t>
            </a:r>
            <a:r>
              <a:rPr lang="en-ZA" sz="2700" dirty="0"/>
              <a:t>agricultural </a:t>
            </a:r>
            <a:r>
              <a:rPr lang="en-ZA" sz="2700" dirty="0" smtClean="0"/>
              <a:t>practices</a:t>
            </a:r>
            <a:endParaRPr lang="en-ZA" sz="2700" dirty="0"/>
          </a:p>
          <a:p>
            <a:pPr>
              <a:spcBef>
                <a:spcPts val="0"/>
              </a:spcBef>
            </a:pPr>
            <a:r>
              <a:rPr lang="en-ZA" sz="2700" dirty="0"/>
              <a:t> </a:t>
            </a:r>
            <a:r>
              <a:rPr lang="en-ZA" sz="2700" dirty="0" smtClean="0"/>
              <a:t>Domestic waste</a:t>
            </a:r>
            <a:endParaRPr lang="en-ZA" sz="2700" dirty="0"/>
          </a:p>
          <a:p>
            <a:pPr>
              <a:spcBef>
                <a:spcPts val="0"/>
              </a:spcBef>
            </a:pPr>
            <a:r>
              <a:rPr lang="en-ZA" sz="2700" dirty="0"/>
              <a:t> </a:t>
            </a:r>
            <a:r>
              <a:rPr lang="en-ZA" sz="2700" dirty="0" smtClean="0"/>
              <a:t>Municipal waste</a:t>
            </a:r>
            <a:endParaRPr lang="en-ZA" sz="2700" dirty="0"/>
          </a:p>
          <a:p>
            <a:pPr>
              <a:spcBef>
                <a:spcPts val="0"/>
              </a:spcBef>
            </a:pPr>
            <a:r>
              <a:rPr lang="en-ZA" sz="2700" dirty="0"/>
              <a:t> </a:t>
            </a:r>
            <a:r>
              <a:rPr lang="en-ZA" sz="2700" dirty="0" smtClean="0"/>
              <a:t>Industrial waste</a:t>
            </a:r>
            <a:endParaRPr lang="en-ZA" sz="2700" dirty="0"/>
          </a:p>
          <a:p>
            <a:pPr>
              <a:spcBef>
                <a:spcPts val="0"/>
              </a:spcBef>
            </a:pPr>
            <a:r>
              <a:rPr lang="en-ZA" sz="2700" dirty="0"/>
              <a:t> </a:t>
            </a:r>
            <a:r>
              <a:rPr lang="en-ZA" sz="2700" dirty="0" smtClean="0"/>
              <a:t>Chemical </a:t>
            </a:r>
            <a:r>
              <a:rPr lang="en-ZA" sz="2700" dirty="0"/>
              <a:t>waste</a:t>
            </a:r>
          </a:p>
          <a:p>
            <a:pPr>
              <a:spcBef>
                <a:spcPts val="0"/>
              </a:spcBef>
            </a:pPr>
            <a:r>
              <a:rPr lang="en-ZA" sz="2700" dirty="0"/>
              <a:t> </a:t>
            </a:r>
            <a:r>
              <a:rPr lang="en-ZA" sz="2700" dirty="0" smtClean="0"/>
              <a:t>Biological </a:t>
            </a:r>
            <a:r>
              <a:rPr lang="en-ZA" sz="2700" dirty="0"/>
              <a:t>agents</a:t>
            </a:r>
          </a:p>
          <a:p>
            <a:pPr>
              <a:spcBef>
                <a:spcPts val="0"/>
              </a:spcBef>
            </a:pPr>
            <a:r>
              <a:rPr lang="en-ZA" sz="2700" dirty="0"/>
              <a:t> </a:t>
            </a:r>
            <a:r>
              <a:rPr lang="en-ZA" sz="2700" dirty="0" smtClean="0"/>
              <a:t>Radioactive </a:t>
            </a:r>
            <a:r>
              <a:rPr lang="en-ZA" sz="2700" dirty="0"/>
              <a:t>pollutants</a:t>
            </a:r>
          </a:p>
          <a:p>
            <a:pPr>
              <a:spcBef>
                <a:spcPts val="0"/>
              </a:spcBef>
            </a:pPr>
            <a:r>
              <a:rPr lang="en-ZA" sz="2700" dirty="0"/>
              <a:t> </a:t>
            </a:r>
            <a:r>
              <a:rPr lang="en-ZA" sz="2700" dirty="0" smtClean="0"/>
              <a:t>Mining </a:t>
            </a:r>
            <a:r>
              <a:rPr lang="en-ZA" sz="2700" dirty="0"/>
              <a:t>and </a:t>
            </a:r>
            <a:r>
              <a:rPr lang="en-ZA" sz="2700" dirty="0" smtClean="0"/>
              <a:t>smelting</a:t>
            </a:r>
            <a:endParaRPr lang="en-ZA" sz="2700" dirty="0"/>
          </a:p>
          <a:p>
            <a:pPr>
              <a:spcBef>
                <a:spcPts val="0"/>
              </a:spcBef>
            </a:pPr>
            <a:r>
              <a:rPr lang="en-ZA" sz="2700" dirty="0"/>
              <a:t> </a:t>
            </a:r>
            <a:r>
              <a:rPr lang="en-ZA" sz="2700" dirty="0" smtClean="0"/>
              <a:t>Construction </a:t>
            </a:r>
            <a:r>
              <a:rPr lang="en-ZA" sz="2700" dirty="0"/>
              <a:t>activities</a:t>
            </a:r>
          </a:p>
          <a:p>
            <a:pPr>
              <a:spcBef>
                <a:spcPts val="0"/>
              </a:spcBef>
            </a:pPr>
            <a:r>
              <a:rPr lang="en-ZA" sz="2700" dirty="0"/>
              <a:t> </a:t>
            </a:r>
            <a:r>
              <a:rPr lang="en-ZA" sz="2700" dirty="0" smtClean="0"/>
              <a:t>Acid </a:t>
            </a:r>
            <a:r>
              <a:rPr lang="en-ZA" sz="2700" dirty="0"/>
              <a:t>rain</a:t>
            </a:r>
          </a:p>
          <a:p>
            <a:pPr>
              <a:spcBef>
                <a:spcPts val="0"/>
              </a:spcBef>
            </a:pPr>
            <a:r>
              <a:rPr lang="en-ZA" sz="2700" dirty="0"/>
              <a:t> </a:t>
            </a:r>
            <a:r>
              <a:rPr lang="en-ZA" sz="2700" dirty="0" smtClean="0"/>
              <a:t>Soil </a:t>
            </a:r>
            <a:r>
              <a:rPr lang="en-ZA" sz="2700" dirty="0"/>
              <a:t>erosion</a:t>
            </a:r>
          </a:p>
        </p:txBody>
      </p:sp>
    </p:spTree>
    <p:extLst>
      <p:ext uri="{BB962C8B-B14F-4D97-AF65-F5344CB8AC3E}">
        <p14:creationId xmlns:p14="http://schemas.microsoft.com/office/powerpoint/2010/main" val="1680502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Negative </a:t>
            </a:r>
            <a:r>
              <a:rPr lang="en-ZA" sz="4800" dirty="0" smtClean="0"/>
              <a:t>Impact of Contaminants</a:t>
            </a:r>
            <a:endParaRPr lang="en-ZA" sz="4800" dirty="0"/>
          </a:p>
        </p:txBody>
      </p:sp>
      <p:pic>
        <p:nvPicPr>
          <p:cNvPr id="5" name="Picture 4" descr="Related image"/>
          <p:cNvPicPr/>
          <p:nvPr/>
        </p:nvPicPr>
        <p:blipFill rotWithShape="1">
          <a:blip r:embed="rId2">
            <a:extLst>
              <a:ext uri="{28A0092B-C50C-407E-A947-70E740481C1C}">
                <a14:useLocalDpi xmlns:a14="http://schemas.microsoft.com/office/drawing/2010/main" val="0"/>
              </a:ext>
            </a:extLst>
          </a:blip>
          <a:srcRect t="-1" r="7075" b="2127"/>
          <a:stretch/>
        </p:blipFill>
        <p:spPr bwMode="auto">
          <a:xfrm>
            <a:off x="2123728" y="1268760"/>
            <a:ext cx="5102488" cy="5400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3713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Waste Control Measures</a:t>
            </a:r>
            <a:endParaRPr lang="en-ZA" sz="4800" dirty="0"/>
          </a:p>
        </p:txBody>
      </p:sp>
      <p:sp>
        <p:nvSpPr>
          <p:cNvPr id="9" name="Content Placeholder 2"/>
          <p:cNvSpPr>
            <a:spLocks noGrp="1"/>
          </p:cNvSpPr>
          <p:nvPr>
            <p:ph idx="1"/>
          </p:nvPr>
        </p:nvSpPr>
        <p:spPr>
          <a:xfrm>
            <a:off x="179512" y="1600200"/>
            <a:ext cx="8712968" cy="4997152"/>
          </a:xfrm>
          <a:solidFill>
            <a:schemeClr val="bg1">
              <a:lumMod val="95000"/>
              <a:alpha val="75000"/>
            </a:schemeClr>
          </a:solidFill>
          <a:scene3d>
            <a:camera prst="orthographicFront"/>
            <a:lightRig rig="threePt" dir="t"/>
          </a:scene3d>
          <a:sp3d>
            <a:bevelT/>
          </a:sp3d>
        </p:spPr>
        <p:txBody>
          <a:bodyPr>
            <a:noAutofit/>
          </a:bodyPr>
          <a:lstStyle/>
          <a:p>
            <a:r>
              <a:rPr lang="en-US" sz="2400" dirty="0"/>
              <a:t>A waste is any solid, liquid, or contained gaseous material that is being discarded by disposal, recycling, burning or incineration. </a:t>
            </a:r>
            <a:endParaRPr lang="en-US" sz="2400" dirty="0" smtClean="0"/>
          </a:p>
          <a:p>
            <a:r>
              <a:rPr lang="en-US" sz="2400" dirty="0" smtClean="0"/>
              <a:t>It </a:t>
            </a:r>
            <a:r>
              <a:rPr lang="en-US" sz="2400" dirty="0"/>
              <a:t>can be a byproduct of a manufacturing process or an obsolete commercial product that can no longer be used for its intended purpose and requires disposal. </a:t>
            </a:r>
          </a:p>
          <a:p>
            <a:r>
              <a:rPr lang="en-US" sz="2400" dirty="0"/>
              <a:t>Solid (non-hazardous) wastes generally include any garbage or refuse. </a:t>
            </a:r>
            <a:endParaRPr lang="en-US" sz="2400" dirty="0" smtClean="0"/>
          </a:p>
          <a:p>
            <a:r>
              <a:rPr lang="en-US" sz="2400" dirty="0" smtClean="0"/>
              <a:t>Hazardous </a:t>
            </a:r>
            <a:r>
              <a:rPr lang="en-US" sz="2400" dirty="0"/>
              <a:t>waste shares the properties of a hazardous material (e.g. ignitability, </a:t>
            </a:r>
            <a:r>
              <a:rPr lang="en-US" sz="2400" dirty="0" err="1"/>
              <a:t>corrosivity</a:t>
            </a:r>
            <a:r>
              <a:rPr lang="en-US" sz="2400" dirty="0"/>
              <a:t>, reactivity, or toxicity), or other physical, chemical, or biological characteristics that may pose a potential risk to human health or the environment if improperly managed.</a:t>
            </a:r>
          </a:p>
        </p:txBody>
      </p:sp>
    </p:spTree>
    <p:extLst>
      <p:ext uri="{BB962C8B-B14F-4D97-AF65-F5344CB8AC3E}">
        <p14:creationId xmlns:p14="http://schemas.microsoft.com/office/powerpoint/2010/main" val="1407579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General Rules for Waste Control</a:t>
            </a:r>
            <a:endParaRPr lang="en-ZA" sz="4800" dirty="0"/>
          </a:p>
        </p:txBody>
      </p:sp>
      <p:sp>
        <p:nvSpPr>
          <p:cNvPr id="9" name="Content Placeholder 2"/>
          <p:cNvSpPr>
            <a:spLocks noGrp="1"/>
          </p:cNvSpPr>
          <p:nvPr>
            <p:ph idx="1"/>
          </p:nvPr>
        </p:nvSpPr>
        <p:spPr>
          <a:xfrm>
            <a:off x="385192" y="1600200"/>
            <a:ext cx="8435280"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US" sz="2800" dirty="0" smtClean="0"/>
              <a:t>Develop waste management priorities and plans</a:t>
            </a:r>
          </a:p>
          <a:p>
            <a:pPr>
              <a:spcBef>
                <a:spcPts val="0"/>
              </a:spcBef>
            </a:pPr>
            <a:r>
              <a:rPr lang="en-US" sz="2800" dirty="0" smtClean="0"/>
              <a:t>Create a waste management hierarchy that considers:</a:t>
            </a:r>
          </a:p>
          <a:p>
            <a:pPr lvl="1">
              <a:spcBef>
                <a:spcPts val="0"/>
              </a:spcBef>
            </a:pPr>
            <a:r>
              <a:rPr lang="en-US" dirty="0" smtClean="0"/>
              <a:t>Prevention (avoid or minimize the generation of waste)</a:t>
            </a:r>
          </a:p>
          <a:p>
            <a:pPr lvl="1">
              <a:spcBef>
                <a:spcPts val="0"/>
              </a:spcBef>
            </a:pPr>
            <a:r>
              <a:rPr lang="en-US" dirty="0" smtClean="0"/>
              <a:t>Reduction</a:t>
            </a:r>
          </a:p>
          <a:p>
            <a:pPr lvl="1">
              <a:spcBef>
                <a:spcPts val="0"/>
              </a:spcBef>
            </a:pPr>
            <a:r>
              <a:rPr lang="en-US" dirty="0" smtClean="0"/>
              <a:t>Reuse</a:t>
            </a:r>
          </a:p>
          <a:p>
            <a:pPr lvl="1">
              <a:spcBef>
                <a:spcPts val="0"/>
              </a:spcBef>
            </a:pPr>
            <a:r>
              <a:rPr lang="en-US" dirty="0" smtClean="0"/>
              <a:t>Recovery</a:t>
            </a:r>
          </a:p>
          <a:p>
            <a:pPr lvl="1">
              <a:spcBef>
                <a:spcPts val="0"/>
              </a:spcBef>
            </a:pPr>
            <a:r>
              <a:rPr lang="en-US" dirty="0" smtClean="0"/>
              <a:t>Recycling</a:t>
            </a:r>
          </a:p>
          <a:p>
            <a:pPr lvl="1">
              <a:spcBef>
                <a:spcPts val="0"/>
              </a:spcBef>
            </a:pPr>
            <a:r>
              <a:rPr lang="en-US" dirty="0" smtClean="0"/>
              <a:t>Removal</a:t>
            </a:r>
          </a:p>
          <a:p>
            <a:pPr lvl="1">
              <a:spcBef>
                <a:spcPts val="0"/>
              </a:spcBef>
            </a:pPr>
            <a:r>
              <a:rPr lang="en-US" dirty="0" smtClean="0"/>
              <a:t>Disposal of wastes (treating, destroying, and disposing in environmentally friendly manner)</a:t>
            </a:r>
          </a:p>
        </p:txBody>
      </p:sp>
    </p:spTree>
    <p:extLst>
      <p:ext uri="{BB962C8B-B14F-4D97-AF65-F5344CB8AC3E}">
        <p14:creationId xmlns:p14="http://schemas.microsoft.com/office/powerpoint/2010/main" val="2611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900" dirty="0" smtClean="0"/>
              <a:t>General Rules for Waste Control (cont.)</a:t>
            </a:r>
            <a:endParaRPr lang="en-ZA" sz="3900" dirty="0"/>
          </a:p>
        </p:txBody>
      </p:sp>
      <p:sp>
        <p:nvSpPr>
          <p:cNvPr id="9" name="Content Placeholder 2"/>
          <p:cNvSpPr>
            <a:spLocks noGrp="1"/>
          </p:cNvSpPr>
          <p:nvPr>
            <p:ph idx="1"/>
          </p:nvPr>
        </p:nvSpPr>
        <p:spPr>
          <a:xfrm>
            <a:off x="385192" y="1600200"/>
            <a:ext cx="8435280"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US" dirty="0" smtClean="0"/>
              <a:t>Review all new waste sources during planning, siting and design</a:t>
            </a:r>
          </a:p>
          <a:p>
            <a:pPr>
              <a:spcBef>
                <a:spcPts val="0"/>
              </a:spcBef>
            </a:pPr>
            <a:r>
              <a:rPr lang="en-US" dirty="0" smtClean="0"/>
              <a:t>Review plans when equipment </a:t>
            </a:r>
            <a:r>
              <a:rPr lang="en-US" dirty="0" smtClean="0"/>
              <a:t>or processes are altered</a:t>
            </a:r>
          </a:p>
          <a:p>
            <a:pPr>
              <a:spcBef>
                <a:spcPts val="0"/>
              </a:spcBef>
            </a:pPr>
            <a:r>
              <a:rPr lang="en-US" dirty="0" smtClean="0"/>
              <a:t>Collect waste data (type, quantities, potential use/disposal)</a:t>
            </a:r>
          </a:p>
          <a:p>
            <a:pPr>
              <a:spcBef>
                <a:spcPts val="0"/>
              </a:spcBef>
            </a:pPr>
            <a:r>
              <a:rPr lang="en-US" dirty="0" smtClean="0"/>
              <a:t>Establish priorities based on risk analysis</a:t>
            </a:r>
          </a:p>
          <a:p>
            <a:pPr>
              <a:spcBef>
                <a:spcPts val="0"/>
              </a:spcBef>
            </a:pPr>
            <a:r>
              <a:rPr lang="en-US" dirty="0" smtClean="0"/>
              <a:t>Define opportunities for source reduction, reuse and recycling</a:t>
            </a:r>
          </a:p>
        </p:txBody>
      </p:sp>
    </p:spTree>
    <p:extLst>
      <p:ext uri="{BB962C8B-B14F-4D97-AF65-F5344CB8AC3E}">
        <p14:creationId xmlns:p14="http://schemas.microsoft.com/office/powerpoint/2010/main" val="3558837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Waste Prevention</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lvl="0">
              <a:spcBef>
                <a:spcPts val="0"/>
              </a:spcBef>
            </a:pPr>
            <a:r>
              <a:rPr lang="en-US" sz="3000" dirty="0" smtClean="0"/>
              <a:t>Substitute raw materials and inputs with less hazardous or </a:t>
            </a:r>
            <a:r>
              <a:rPr lang="en-US" sz="3000" dirty="0" smtClean="0"/>
              <a:t>non-</a:t>
            </a:r>
            <a:r>
              <a:rPr lang="en-US" sz="3000" dirty="0" smtClean="0"/>
              <a:t>toxic materials</a:t>
            </a:r>
          </a:p>
          <a:p>
            <a:pPr lvl="0">
              <a:spcBef>
                <a:spcPts val="0"/>
              </a:spcBef>
            </a:pPr>
            <a:r>
              <a:rPr lang="en-US" sz="3000" dirty="0" smtClean="0"/>
              <a:t>Apply processes that convert materials efficiently</a:t>
            </a:r>
          </a:p>
          <a:p>
            <a:pPr lvl="0">
              <a:spcBef>
                <a:spcPts val="0"/>
              </a:spcBef>
            </a:pPr>
            <a:r>
              <a:rPr lang="en-US" sz="3000" dirty="0" smtClean="0"/>
              <a:t>Institute good housekeeping and operating practices</a:t>
            </a:r>
          </a:p>
          <a:p>
            <a:pPr lvl="0">
              <a:spcBef>
                <a:spcPts val="0"/>
              </a:spcBef>
            </a:pPr>
            <a:r>
              <a:rPr lang="en-US" sz="3000" dirty="0" smtClean="0"/>
              <a:t>Implement procurement measures that allow for return of usable materials (containers, etc.)</a:t>
            </a:r>
          </a:p>
          <a:p>
            <a:pPr lvl="0">
              <a:spcBef>
                <a:spcPts val="0"/>
              </a:spcBef>
            </a:pPr>
            <a:r>
              <a:rPr lang="en-US" sz="3000" dirty="0" smtClean="0"/>
              <a:t>Implement stringent waste segregation to minimize hazardous waste contaminating non-hazardous waste</a:t>
            </a:r>
            <a:endParaRPr lang="en-US" sz="3000" dirty="0"/>
          </a:p>
        </p:txBody>
      </p:sp>
    </p:spTree>
    <p:extLst>
      <p:ext uri="{BB962C8B-B14F-4D97-AF65-F5344CB8AC3E}">
        <p14:creationId xmlns:p14="http://schemas.microsoft.com/office/powerpoint/2010/main" val="1060197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Carbon Footprint</a:t>
            </a:r>
            <a:endParaRPr lang="en-ZA" sz="4800" dirty="0"/>
          </a:p>
        </p:txBody>
      </p:sp>
      <p:sp>
        <p:nvSpPr>
          <p:cNvPr id="9" name="Content Placeholder 2"/>
          <p:cNvSpPr>
            <a:spLocks noGrp="1"/>
          </p:cNvSpPr>
          <p:nvPr>
            <p:ph idx="1"/>
          </p:nvPr>
        </p:nvSpPr>
        <p:spPr>
          <a:xfrm>
            <a:off x="251520" y="1556792"/>
            <a:ext cx="6336704" cy="5184576"/>
          </a:xfrm>
          <a:solidFill>
            <a:schemeClr val="bg1">
              <a:lumMod val="95000"/>
              <a:alpha val="75000"/>
            </a:schemeClr>
          </a:solidFill>
          <a:scene3d>
            <a:camera prst="orthographicFront"/>
            <a:lightRig rig="threePt" dir="t"/>
          </a:scene3d>
          <a:sp3d>
            <a:bevelT/>
          </a:sp3d>
        </p:spPr>
        <p:txBody>
          <a:bodyPr>
            <a:noAutofit/>
          </a:bodyPr>
          <a:lstStyle/>
          <a:p>
            <a:r>
              <a:rPr lang="en-US" sz="2000" dirty="0" smtClean="0"/>
              <a:t>Defined as “the </a:t>
            </a:r>
            <a:r>
              <a:rPr lang="en-US" sz="2000" dirty="0"/>
              <a:t>total emissions caused by an individual, event, organization, or product, expressed as a carbon dioxide </a:t>
            </a:r>
            <a:r>
              <a:rPr lang="en-US" sz="2000" dirty="0" smtClean="0"/>
              <a:t>equivalent”.</a:t>
            </a:r>
            <a:r>
              <a:rPr lang="en-US" sz="2000" baseline="30000" dirty="0" smtClean="0"/>
              <a:t> </a:t>
            </a:r>
          </a:p>
          <a:p>
            <a:r>
              <a:rPr lang="en-US" sz="2000" dirty="0" smtClean="0"/>
              <a:t>Greenhouse </a:t>
            </a:r>
            <a:r>
              <a:rPr lang="en-US" sz="2000" dirty="0"/>
              <a:t>gases (GHGs), including carbon dioxide, can be emitted </a:t>
            </a:r>
            <a:r>
              <a:rPr lang="en-US" sz="2000" dirty="0" smtClean="0"/>
              <a:t>through:</a:t>
            </a:r>
          </a:p>
          <a:p>
            <a:pPr lvl="1"/>
            <a:r>
              <a:rPr lang="en-US" sz="2000" dirty="0" smtClean="0"/>
              <a:t>land </a:t>
            </a:r>
            <a:r>
              <a:rPr lang="en-US" sz="2000" dirty="0"/>
              <a:t>clearance </a:t>
            </a:r>
            <a:endParaRPr lang="en-US" sz="2000" dirty="0" smtClean="0"/>
          </a:p>
          <a:p>
            <a:pPr lvl="1"/>
            <a:r>
              <a:rPr lang="en-US" sz="2000" dirty="0" smtClean="0"/>
              <a:t>production </a:t>
            </a:r>
            <a:r>
              <a:rPr lang="en-US" sz="2000" dirty="0"/>
              <a:t>and consumption of </a:t>
            </a:r>
            <a:r>
              <a:rPr lang="en-US" sz="2000" dirty="0" smtClean="0"/>
              <a:t>food and fuels</a:t>
            </a:r>
            <a:r>
              <a:rPr lang="en-US" sz="2000" dirty="0"/>
              <a:t>, </a:t>
            </a:r>
            <a:endParaRPr lang="en-US" sz="2000" dirty="0" smtClean="0"/>
          </a:p>
          <a:p>
            <a:pPr lvl="1"/>
            <a:r>
              <a:rPr lang="en-US" sz="2000" dirty="0" smtClean="0"/>
              <a:t>Manufacture of goods and materials</a:t>
            </a:r>
            <a:r>
              <a:rPr lang="en-US" sz="2000" dirty="0"/>
              <a:t>, wood, roads, buildings, </a:t>
            </a:r>
            <a:endParaRPr lang="en-US" sz="2000" dirty="0" smtClean="0"/>
          </a:p>
          <a:p>
            <a:pPr lvl="1"/>
            <a:r>
              <a:rPr lang="en-US" sz="2000" dirty="0"/>
              <a:t>T</a:t>
            </a:r>
            <a:r>
              <a:rPr lang="en-US" sz="2000" dirty="0" smtClean="0"/>
              <a:t>ransportation </a:t>
            </a:r>
            <a:r>
              <a:rPr lang="en-US" sz="2000" dirty="0"/>
              <a:t>and other services.</a:t>
            </a:r>
          </a:p>
          <a:p>
            <a:r>
              <a:rPr lang="en-US" sz="2000" dirty="0"/>
              <a:t>T</a:t>
            </a:r>
            <a:r>
              <a:rPr lang="en-US" sz="2000" dirty="0" smtClean="0"/>
              <a:t>he </a:t>
            </a:r>
            <a:r>
              <a:rPr lang="en-US" sz="2000" dirty="0"/>
              <a:t>total carbon footprint cannot be exactly calculated because of inadequate knowledge of and data about the complex interactions between contributing processes, including the influence of natural processes that store or release carbon dioxide. </a:t>
            </a:r>
            <a:endParaRPr lang="en-US" sz="2000" dirty="0" smtClean="0"/>
          </a:p>
        </p:txBody>
      </p:sp>
      <p:pic>
        <p:nvPicPr>
          <p:cNvPr id="2050" name="Picture 2" descr="Image result for Images carbon footpri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5606125" y="2986776"/>
            <a:ext cx="4500315" cy="2216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076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800" dirty="0" smtClean="0"/>
              <a:t>Recycling and Reuse</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marL="0" lvl="0" indent="0">
              <a:buNone/>
            </a:pPr>
            <a:r>
              <a:rPr lang="en-US" sz="2300" dirty="0" smtClean="0"/>
              <a:t>Consider:</a:t>
            </a:r>
            <a:endParaRPr lang="en-US" sz="2300" dirty="0" smtClean="0"/>
          </a:p>
          <a:p>
            <a:pPr lvl="0"/>
            <a:r>
              <a:rPr lang="en-US" sz="2300" dirty="0"/>
              <a:t>Evaluation of waste production processes and identification of potentially recyclable materials.</a:t>
            </a:r>
          </a:p>
          <a:p>
            <a:pPr lvl="0"/>
            <a:r>
              <a:rPr lang="en-US" sz="2300" dirty="0"/>
              <a:t>Identification and recycling of products that can be reintroduced into the manufacturing process or industry activity at the site.</a:t>
            </a:r>
          </a:p>
          <a:p>
            <a:pPr lvl="0"/>
            <a:r>
              <a:rPr lang="en-US" sz="2300" dirty="0"/>
              <a:t>Investigation of external markets for recycling by other industrial processing operations located in the neighborhood or region of the facility (e.g., waste exchange).</a:t>
            </a:r>
          </a:p>
          <a:p>
            <a:pPr lvl="0"/>
            <a:r>
              <a:rPr lang="en-US" sz="2300" dirty="0"/>
              <a:t>Establishing recycling objectives and formal tracking of waste generation and recycling rates.</a:t>
            </a:r>
          </a:p>
          <a:p>
            <a:pPr lvl="0"/>
            <a:r>
              <a:rPr lang="en-US" sz="2300" dirty="0"/>
              <a:t>Providing training and incentives to employees in order to meet objectives.</a:t>
            </a:r>
          </a:p>
        </p:txBody>
      </p:sp>
    </p:spTree>
    <p:extLst>
      <p:ext uri="{BB962C8B-B14F-4D97-AF65-F5344CB8AC3E}">
        <p14:creationId xmlns:p14="http://schemas.microsoft.com/office/powerpoint/2010/main" val="857396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800" dirty="0" smtClean="0"/>
              <a:t>Treatment and Disposal</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800" dirty="0" smtClean="0"/>
              <a:t>Consider:</a:t>
            </a:r>
          </a:p>
          <a:p>
            <a:pPr lvl="0"/>
            <a:r>
              <a:rPr lang="en-US" sz="2800" dirty="0"/>
              <a:t>On-site or off-site biological, chemical, or physical treatment of the waste material to render it nonhazardous prior to final disposal.</a:t>
            </a:r>
          </a:p>
          <a:p>
            <a:r>
              <a:rPr lang="en-US" sz="2800" dirty="0"/>
              <a:t>Treatment or disposal at permitted facilities specially designed to receive the waste. Examples include</a:t>
            </a:r>
            <a:r>
              <a:rPr lang="en-US" sz="2800" dirty="0" smtClean="0"/>
              <a:t>:</a:t>
            </a:r>
          </a:p>
          <a:p>
            <a:pPr lvl="1"/>
            <a:r>
              <a:rPr lang="en-US" sz="2400" dirty="0"/>
              <a:t>C</a:t>
            </a:r>
            <a:r>
              <a:rPr lang="en-US" sz="2400" dirty="0" smtClean="0"/>
              <a:t>omposting </a:t>
            </a:r>
            <a:r>
              <a:rPr lang="en-US" sz="2400" dirty="0"/>
              <a:t>operations for organic non-hazardous wastes; </a:t>
            </a:r>
            <a:endParaRPr lang="en-US" sz="2400" dirty="0" smtClean="0"/>
          </a:p>
          <a:p>
            <a:pPr lvl="1"/>
            <a:r>
              <a:rPr lang="en-US" sz="2400" dirty="0"/>
              <a:t>P</a:t>
            </a:r>
            <a:r>
              <a:rPr lang="en-US" sz="2400" dirty="0" smtClean="0"/>
              <a:t>roperly </a:t>
            </a:r>
            <a:r>
              <a:rPr lang="en-US" sz="2400" dirty="0"/>
              <a:t>designed, permitted and operated landfills or incinerators designed for the respective type of waste; </a:t>
            </a:r>
            <a:endParaRPr lang="en-US" sz="2400" dirty="0" smtClean="0"/>
          </a:p>
          <a:p>
            <a:pPr lvl="1"/>
            <a:r>
              <a:rPr lang="en-US" sz="2400" dirty="0"/>
              <a:t>O</a:t>
            </a:r>
            <a:r>
              <a:rPr lang="en-US" sz="2400" dirty="0" smtClean="0"/>
              <a:t>ther </a:t>
            </a:r>
            <a:r>
              <a:rPr lang="en-US" sz="2400" dirty="0"/>
              <a:t>methods known to be effective in the safe, final disposal of waste materials such as bioremediation.</a:t>
            </a:r>
            <a:endParaRPr lang="en-US" sz="2400" dirty="0" smtClean="0"/>
          </a:p>
          <a:p>
            <a:pPr marL="0" indent="0">
              <a:buNone/>
            </a:pPr>
            <a:endParaRPr lang="en-US" sz="3600" dirty="0"/>
          </a:p>
        </p:txBody>
      </p:sp>
    </p:spTree>
    <p:extLst>
      <p:ext uri="{BB962C8B-B14F-4D97-AF65-F5344CB8AC3E}">
        <p14:creationId xmlns:p14="http://schemas.microsoft.com/office/powerpoint/2010/main" val="870073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ts val="4000"/>
              </a:lnSpc>
              <a:spcBef>
                <a:spcPts val="0"/>
              </a:spcBef>
            </a:pPr>
            <a:r>
              <a:rPr lang="en-ZA" sz="4800" dirty="0" smtClean="0"/>
              <a:t>Hazardous Waste Storage</a:t>
            </a:r>
            <a:endParaRPr lang="en-ZA" sz="4800" dirty="0"/>
          </a:p>
        </p:txBody>
      </p:sp>
      <p:sp>
        <p:nvSpPr>
          <p:cNvPr id="9" name="Content Placeholder 2"/>
          <p:cNvSpPr>
            <a:spLocks noGrp="1"/>
          </p:cNvSpPr>
          <p:nvPr>
            <p:ph idx="1"/>
          </p:nvPr>
        </p:nvSpPr>
        <p:spPr>
          <a:xfrm>
            <a:off x="323528" y="1600200"/>
            <a:ext cx="8568952" cy="5141168"/>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dirty="0"/>
              <a:t>Hazardous waste should be stored so as to prevent or control accidental releases to air, soil, and water resources in area location where:</a:t>
            </a:r>
          </a:p>
          <a:p>
            <a:pPr lvl="0"/>
            <a:r>
              <a:rPr lang="en-US" sz="2400" dirty="0"/>
              <a:t>Waste is stored in a manner that prevents the commingling or contact between incompatible wastes, and allows for inspection between containers to monitor leaks or </a:t>
            </a:r>
            <a:r>
              <a:rPr lang="en-US" sz="2400" dirty="0" smtClean="0"/>
              <a:t>spills (E.g. </a:t>
            </a:r>
            <a:r>
              <a:rPr lang="en-US" sz="2400" dirty="0"/>
              <a:t>sufficient space between incompatibles or physical separation such as walls or containment </a:t>
            </a:r>
            <a:r>
              <a:rPr lang="en-US" sz="2400" dirty="0" smtClean="0"/>
              <a:t>curbs)</a:t>
            </a:r>
            <a:endParaRPr lang="en-US" sz="2400" dirty="0"/>
          </a:p>
          <a:p>
            <a:pPr lvl="0"/>
            <a:r>
              <a:rPr lang="en-US" sz="2400" dirty="0"/>
              <a:t>Store in closed containers away from direct sunlight, wind and rain.</a:t>
            </a:r>
          </a:p>
          <a:p>
            <a:pPr lvl="0"/>
            <a:r>
              <a:rPr lang="en-US" sz="2400" dirty="0"/>
              <a:t>Secondary containment systems should be constructed with materials appropriate for the wastes being contained and adequate to prevent loss to the environment</a:t>
            </a:r>
            <a:r>
              <a:rPr lang="en-US" sz="2400" dirty="0" smtClean="0"/>
              <a:t>.</a:t>
            </a:r>
            <a:endParaRPr lang="en-US" sz="2400" dirty="0"/>
          </a:p>
        </p:txBody>
      </p:sp>
    </p:spTree>
    <p:extLst>
      <p:ext uri="{BB962C8B-B14F-4D97-AF65-F5344CB8AC3E}">
        <p14:creationId xmlns:p14="http://schemas.microsoft.com/office/powerpoint/2010/main" val="899125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ts val="4000"/>
              </a:lnSpc>
              <a:spcBef>
                <a:spcPts val="0"/>
              </a:spcBef>
            </a:pPr>
            <a:r>
              <a:rPr lang="en-ZA" sz="4700" dirty="0" smtClean="0"/>
              <a:t>Hazardous Waste Storage (cont.)</a:t>
            </a:r>
            <a:endParaRPr lang="en-ZA" sz="47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lvl="0"/>
            <a:r>
              <a:rPr lang="en-US" sz="2400" dirty="0" smtClean="0"/>
              <a:t>Secondary </a:t>
            </a:r>
            <a:r>
              <a:rPr lang="en-US" sz="2400" dirty="0"/>
              <a:t>containment is included wherever liquid wastes are stored in volumes greater than 220 liters. </a:t>
            </a:r>
            <a:endParaRPr lang="en-US" sz="2400" dirty="0" smtClean="0"/>
          </a:p>
          <a:p>
            <a:pPr lvl="0"/>
            <a:r>
              <a:rPr lang="en-US" sz="2400" dirty="0" smtClean="0"/>
              <a:t>The </a:t>
            </a:r>
            <a:r>
              <a:rPr lang="en-US" sz="2400" dirty="0"/>
              <a:t>available volume of secondary containment should be at least 110 percent of the largest storage container, or 25 percent of the total storage capacity (whichever is greater), in that specific location.</a:t>
            </a:r>
          </a:p>
          <a:p>
            <a:r>
              <a:rPr lang="en-US" sz="2400" dirty="0"/>
              <a:t>Provide adequate ventilation where volatile wastes are stored</a:t>
            </a:r>
            <a:r>
              <a:rPr lang="en-US" sz="2400" dirty="0" smtClean="0"/>
              <a:t>.</a:t>
            </a:r>
          </a:p>
          <a:p>
            <a:r>
              <a:rPr lang="en-US" sz="2400" dirty="0"/>
              <a:t>Hazardous waste storage activities should also be subject to special management actions, conducted by employees who have received specific training in handling and storage of hazardous </a:t>
            </a:r>
            <a:r>
              <a:rPr lang="en-US" sz="2400" dirty="0" smtClean="0"/>
              <a:t>wastes </a:t>
            </a:r>
            <a:endParaRPr lang="en-US" sz="2400" dirty="0" smtClean="0"/>
          </a:p>
        </p:txBody>
      </p:sp>
    </p:spTree>
    <p:extLst>
      <p:ext uri="{BB962C8B-B14F-4D97-AF65-F5344CB8AC3E}">
        <p14:creationId xmlns:p14="http://schemas.microsoft.com/office/powerpoint/2010/main" val="1433524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ts val="4000"/>
              </a:lnSpc>
              <a:spcBef>
                <a:spcPts val="0"/>
              </a:spcBef>
            </a:pPr>
            <a:r>
              <a:rPr lang="en-ZA" sz="4700" dirty="0"/>
              <a:t>Hazardous Waste Storage (cont.)</a:t>
            </a:r>
            <a:endParaRPr lang="en-ZA" sz="47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pPr marL="0" lvl="0" indent="0">
              <a:buNone/>
            </a:pPr>
            <a:r>
              <a:rPr lang="en-US" sz="2200" dirty="0" smtClean="0"/>
              <a:t>Control Measures include:</a:t>
            </a:r>
          </a:p>
          <a:p>
            <a:pPr lvl="0"/>
            <a:r>
              <a:rPr lang="en-US" sz="2200" dirty="0" smtClean="0"/>
              <a:t>Provision </a:t>
            </a:r>
            <a:r>
              <a:rPr lang="en-US" sz="2200" dirty="0"/>
              <a:t>of readily available information on chemical compatibility to employees, including labeling each container to identify its contents.</a:t>
            </a:r>
          </a:p>
          <a:p>
            <a:pPr lvl="0"/>
            <a:r>
              <a:rPr lang="en-US" sz="2200" dirty="0"/>
              <a:t>Limiting access to hazardous waste storage areas to employees who have received proper training.</a:t>
            </a:r>
          </a:p>
          <a:p>
            <a:pPr lvl="0"/>
            <a:r>
              <a:rPr lang="en-US" sz="2200" dirty="0"/>
              <a:t>Clearly identifying (label) and demarcating the area, including documentation of its location on a facility map or site plan.</a:t>
            </a:r>
          </a:p>
          <a:p>
            <a:pPr lvl="0"/>
            <a:r>
              <a:rPr lang="en-US" sz="2200" dirty="0"/>
              <a:t>Conducting periodic inspections of waste storage areas and documenting the findings </a:t>
            </a:r>
            <a:endParaRPr lang="en-US" sz="2200" dirty="0" smtClean="0"/>
          </a:p>
          <a:p>
            <a:pPr lvl="0"/>
            <a:r>
              <a:rPr lang="en-US" sz="2200" dirty="0" smtClean="0"/>
              <a:t>Preparing </a:t>
            </a:r>
            <a:r>
              <a:rPr lang="en-US" sz="2200" dirty="0"/>
              <a:t>and implementing spill response and emergency plans to address their accidental release.</a:t>
            </a:r>
          </a:p>
          <a:p>
            <a:pPr lvl="0"/>
            <a:r>
              <a:rPr lang="en-US" sz="2200" dirty="0"/>
              <a:t>Avoiding underground storage tanks and underground piping of hazardous waste.</a:t>
            </a:r>
          </a:p>
        </p:txBody>
      </p:sp>
    </p:spTree>
    <p:extLst>
      <p:ext uri="{BB962C8B-B14F-4D97-AF65-F5344CB8AC3E}">
        <p14:creationId xmlns:p14="http://schemas.microsoft.com/office/powerpoint/2010/main" val="8457062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ts val="4000"/>
              </a:lnSpc>
              <a:spcBef>
                <a:spcPts val="0"/>
              </a:spcBef>
            </a:pPr>
            <a:r>
              <a:rPr lang="en-ZA" sz="4600" dirty="0" smtClean="0"/>
              <a:t>Hazardous Waste Transportation</a:t>
            </a:r>
            <a:endParaRPr lang="en-ZA" sz="4600" dirty="0"/>
          </a:p>
        </p:txBody>
      </p:sp>
      <p:sp>
        <p:nvSpPr>
          <p:cNvPr id="9" name="Content Placeholder 2"/>
          <p:cNvSpPr>
            <a:spLocks noGrp="1"/>
          </p:cNvSpPr>
          <p:nvPr>
            <p:ph idx="1"/>
          </p:nvPr>
        </p:nvSpPr>
        <p:spPr>
          <a:xfrm>
            <a:off x="457200" y="1600200"/>
            <a:ext cx="8219256" cy="4997152"/>
          </a:xfrm>
          <a:solidFill>
            <a:schemeClr val="bg1">
              <a:lumMod val="95000"/>
              <a:alpha val="75000"/>
            </a:schemeClr>
          </a:solidFill>
          <a:scene3d>
            <a:camera prst="orthographicFront"/>
            <a:lightRig rig="threePt" dir="t"/>
          </a:scene3d>
          <a:sp3d>
            <a:bevelT/>
          </a:sp3d>
        </p:spPr>
        <p:txBody>
          <a:bodyPr>
            <a:normAutofit fontScale="92500" lnSpcReduction="20000"/>
          </a:bodyPr>
          <a:lstStyle/>
          <a:p>
            <a:r>
              <a:rPr lang="en-US" sz="3600" dirty="0"/>
              <a:t>On-site and off-site transportation of waste should be conducted so as to prevent or minimize spills, releases, and exposures to employees and the public. </a:t>
            </a:r>
            <a:endParaRPr lang="en-US" sz="3600" dirty="0" smtClean="0"/>
          </a:p>
          <a:p>
            <a:r>
              <a:rPr lang="en-US" sz="3600" dirty="0" smtClean="0"/>
              <a:t>All </a:t>
            </a:r>
            <a:r>
              <a:rPr lang="en-US" sz="3600" dirty="0"/>
              <a:t>waste containers designated for off-site shipment should </a:t>
            </a:r>
            <a:r>
              <a:rPr lang="en-US" sz="3600" dirty="0" smtClean="0"/>
              <a:t>be:</a:t>
            </a:r>
          </a:p>
          <a:p>
            <a:pPr lvl="1"/>
            <a:r>
              <a:rPr lang="en-US" dirty="0" smtClean="0"/>
              <a:t>Secured </a:t>
            </a:r>
            <a:r>
              <a:rPr lang="en-US" dirty="0"/>
              <a:t>and labeled with the contents and associated hazards, </a:t>
            </a:r>
            <a:endParaRPr lang="en-US" dirty="0" smtClean="0"/>
          </a:p>
          <a:p>
            <a:pPr lvl="1"/>
            <a:r>
              <a:rPr lang="en-US" dirty="0" smtClean="0"/>
              <a:t>Be </a:t>
            </a:r>
            <a:r>
              <a:rPr lang="en-US" dirty="0"/>
              <a:t>properly loaded on the transport vehicles before leaving the site, and </a:t>
            </a:r>
            <a:endParaRPr lang="en-US" dirty="0" smtClean="0"/>
          </a:p>
          <a:p>
            <a:pPr lvl="1"/>
            <a:r>
              <a:rPr lang="en-US" dirty="0" smtClean="0"/>
              <a:t>Be </a:t>
            </a:r>
            <a:r>
              <a:rPr lang="en-US" dirty="0"/>
              <a:t>accompanied by a shipping paper (i.e., manifest) that describes the load and its associated hazards.</a:t>
            </a:r>
          </a:p>
        </p:txBody>
      </p:sp>
    </p:spTree>
    <p:extLst>
      <p:ext uri="{BB962C8B-B14F-4D97-AF65-F5344CB8AC3E}">
        <p14:creationId xmlns:p14="http://schemas.microsoft.com/office/powerpoint/2010/main" val="29683698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800" dirty="0" smtClean="0"/>
              <a:t>Thermal Waste Treatment</a:t>
            </a:r>
            <a:endParaRPr lang="en-ZA" sz="4800" dirty="0"/>
          </a:p>
        </p:txBody>
      </p:sp>
      <p:sp>
        <p:nvSpPr>
          <p:cNvPr id="9" name="Content Placeholder 2"/>
          <p:cNvSpPr>
            <a:spLocks noGrp="1"/>
          </p:cNvSpPr>
          <p:nvPr>
            <p:ph idx="1"/>
          </p:nvPr>
        </p:nvSpPr>
        <p:spPr>
          <a:xfrm>
            <a:off x="251520" y="1484784"/>
            <a:ext cx="8640960" cy="5256584"/>
          </a:xfrm>
          <a:solidFill>
            <a:schemeClr val="bg1">
              <a:lumMod val="95000"/>
              <a:alpha val="75000"/>
            </a:schemeClr>
          </a:solidFill>
          <a:scene3d>
            <a:camera prst="orthographicFront"/>
            <a:lightRig rig="threePt" dir="t"/>
          </a:scene3d>
          <a:sp3d>
            <a:bevelT/>
          </a:sp3d>
        </p:spPr>
        <p:txBody>
          <a:bodyPr>
            <a:noAutofit/>
          </a:bodyPr>
          <a:lstStyle/>
          <a:p>
            <a:pPr lvl="0"/>
            <a:r>
              <a:rPr lang="en-US" sz="2000" b="1" dirty="0"/>
              <a:t>Incineration</a:t>
            </a:r>
            <a:r>
              <a:rPr lang="en-US" sz="2000" b="1" i="1" dirty="0"/>
              <a:t> </a:t>
            </a:r>
            <a:endParaRPr lang="en-US" sz="2000" b="1" i="1" dirty="0" smtClean="0"/>
          </a:p>
          <a:p>
            <a:pPr lvl="1"/>
            <a:r>
              <a:rPr lang="en-US" sz="2000" dirty="0" smtClean="0"/>
              <a:t>Combustion </a:t>
            </a:r>
            <a:r>
              <a:rPr lang="en-US" sz="2000" dirty="0"/>
              <a:t>of waste material in the presence of oxygen. </a:t>
            </a:r>
            <a:endParaRPr lang="en-US" sz="2000" dirty="0" smtClean="0"/>
          </a:p>
          <a:p>
            <a:pPr lvl="1"/>
            <a:r>
              <a:rPr lang="en-US" sz="2000" dirty="0" smtClean="0"/>
              <a:t>Can be used as </a:t>
            </a:r>
            <a:r>
              <a:rPr lang="en-US" sz="2000" dirty="0"/>
              <a:t>a means of recovering energy for electricity or </a:t>
            </a:r>
            <a:r>
              <a:rPr lang="en-US" sz="2000" dirty="0" smtClean="0"/>
              <a:t>heating.</a:t>
            </a:r>
          </a:p>
          <a:p>
            <a:r>
              <a:rPr lang="en-US" sz="2000" b="1" dirty="0" smtClean="0"/>
              <a:t>Gasification </a:t>
            </a:r>
            <a:r>
              <a:rPr lang="en-US" sz="2000" b="1" dirty="0"/>
              <a:t>and Pyrolysis</a:t>
            </a:r>
            <a:r>
              <a:rPr lang="en-US" sz="2000" dirty="0"/>
              <a:t> </a:t>
            </a:r>
            <a:endParaRPr lang="en-US" sz="2000" dirty="0" smtClean="0"/>
          </a:p>
          <a:p>
            <a:pPr lvl="1"/>
            <a:r>
              <a:rPr lang="en-US" sz="2000" dirty="0" smtClean="0"/>
              <a:t>Decompose </a:t>
            </a:r>
            <a:r>
              <a:rPr lang="en-US" sz="2000" dirty="0"/>
              <a:t>organic waste materials by exposing waste to low amounts of oxygen and very high temperature. </a:t>
            </a:r>
            <a:endParaRPr lang="en-US" sz="2000" dirty="0" smtClean="0"/>
          </a:p>
          <a:p>
            <a:pPr lvl="1"/>
            <a:r>
              <a:rPr lang="en-US" sz="2000" dirty="0" smtClean="0"/>
              <a:t>Pyrolysis </a:t>
            </a:r>
            <a:r>
              <a:rPr lang="en-US" sz="2000" dirty="0"/>
              <a:t>uses absolutely no oxygen </a:t>
            </a:r>
            <a:endParaRPr lang="en-US" sz="2000" dirty="0" smtClean="0"/>
          </a:p>
          <a:p>
            <a:pPr lvl="1"/>
            <a:r>
              <a:rPr lang="en-US" sz="2000" dirty="0" smtClean="0"/>
              <a:t>Gasification uses </a:t>
            </a:r>
            <a:r>
              <a:rPr lang="en-US" sz="2000" dirty="0"/>
              <a:t>a very low amount of oxygen </a:t>
            </a:r>
            <a:r>
              <a:rPr lang="en-US" sz="2000" dirty="0" smtClean="0"/>
              <a:t> </a:t>
            </a:r>
          </a:p>
          <a:p>
            <a:r>
              <a:rPr lang="en-US" sz="2000" b="1" dirty="0" smtClean="0"/>
              <a:t>Open Burning</a:t>
            </a:r>
          </a:p>
          <a:p>
            <a:pPr lvl="1"/>
            <a:r>
              <a:rPr lang="en-US" sz="2000" dirty="0" smtClean="0"/>
              <a:t>Environmentally </a:t>
            </a:r>
            <a:r>
              <a:rPr lang="en-US" sz="2000" dirty="0"/>
              <a:t>harmful. </a:t>
            </a:r>
            <a:endParaRPr lang="en-US" sz="2000" dirty="0" smtClean="0"/>
          </a:p>
          <a:p>
            <a:pPr lvl="1"/>
            <a:r>
              <a:rPr lang="en-US" sz="2000" dirty="0" smtClean="0"/>
              <a:t>Release </a:t>
            </a:r>
            <a:r>
              <a:rPr lang="en-US" sz="2000" dirty="0"/>
              <a:t>substances such as </a:t>
            </a:r>
            <a:r>
              <a:rPr lang="en-US" sz="2000" dirty="0" err="1"/>
              <a:t>hexachlorobenzene</a:t>
            </a:r>
            <a:r>
              <a:rPr lang="en-US" sz="2000" dirty="0"/>
              <a:t>, dioxins, carbon monoxide, particulate matter, volatile organic compounds, polycyclic aromatic compounds, and ash. </a:t>
            </a:r>
            <a:endParaRPr lang="en-US" sz="2000" dirty="0" smtClean="0"/>
          </a:p>
          <a:p>
            <a:pPr lvl="1"/>
            <a:r>
              <a:rPr lang="en-US" sz="2000" dirty="0" smtClean="0"/>
              <a:t>Unfortunately still the most used method because it is an </a:t>
            </a:r>
            <a:r>
              <a:rPr lang="en-US" sz="2000" dirty="0"/>
              <a:t>inexpensive </a:t>
            </a:r>
            <a:r>
              <a:rPr lang="en-US" sz="2000" dirty="0" smtClean="0"/>
              <a:t>solution</a:t>
            </a:r>
            <a:endParaRPr lang="en-US" sz="2000" dirty="0"/>
          </a:p>
        </p:txBody>
      </p:sp>
    </p:spTree>
    <p:extLst>
      <p:ext uri="{BB962C8B-B14F-4D97-AF65-F5344CB8AC3E}">
        <p14:creationId xmlns:p14="http://schemas.microsoft.com/office/powerpoint/2010/main" val="8179060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Biological Waste Treatment</a:t>
            </a:r>
            <a:endParaRPr lang="en-ZA" sz="4800" dirty="0"/>
          </a:p>
        </p:txBody>
      </p:sp>
      <p:sp>
        <p:nvSpPr>
          <p:cNvPr id="9" name="Content Placeholder 2"/>
          <p:cNvSpPr>
            <a:spLocks noGrp="1"/>
          </p:cNvSpPr>
          <p:nvPr>
            <p:ph idx="1"/>
          </p:nvPr>
        </p:nvSpPr>
        <p:spPr>
          <a:xfrm>
            <a:off x="323528" y="1600200"/>
            <a:ext cx="8496944" cy="4997152"/>
          </a:xfrm>
          <a:solidFill>
            <a:schemeClr val="bg1">
              <a:lumMod val="95000"/>
              <a:alpha val="75000"/>
            </a:schemeClr>
          </a:solidFill>
          <a:scene3d>
            <a:camera prst="orthographicFront"/>
            <a:lightRig rig="threePt" dir="t"/>
          </a:scene3d>
          <a:sp3d>
            <a:bevelT/>
          </a:sp3d>
        </p:spPr>
        <p:txBody>
          <a:bodyPr>
            <a:noAutofit/>
          </a:bodyPr>
          <a:lstStyle/>
          <a:p>
            <a:pPr lvl="0"/>
            <a:r>
              <a:rPr lang="en-US" sz="2400" b="1" dirty="0" smtClean="0"/>
              <a:t>Composting</a:t>
            </a:r>
          </a:p>
          <a:p>
            <a:pPr lvl="1"/>
            <a:r>
              <a:rPr lang="en-US" sz="2400" dirty="0" smtClean="0"/>
              <a:t>Controlled </a:t>
            </a:r>
            <a:r>
              <a:rPr lang="en-US" sz="2400" dirty="0"/>
              <a:t>aerobic decomposition of organic waste materials by the action of small invertebrates and microorganisms. </a:t>
            </a:r>
            <a:endParaRPr lang="en-US" sz="2400" dirty="0" smtClean="0"/>
          </a:p>
          <a:p>
            <a:pPr lvl="1"/>
            <a:r>
              <a:rPr lang="en-US" sz="2400" dirty="0" smtClean="0"/>
              <a:t>Techniques </a:t>
            </a:r>
            <a:r>
              <a:rPr lang="en-US" sz="2400" dirty="0"/>
              <a:t>include </a:t>
            </a:r>
            <a:endParaRPr lang="en-US" sz="2400" dirty="0" smtClean="0"/>
          </a:p>
          <a:p>
            <a:pPr lvl="2"/>
            <a:r>
              <a:rPr lang="en-US" dirty="0" smtClean="0"/>
              <a:t>static </a:t>
            </a:r>
            <a:r>
              <a:rPr lang="en-US" dirty="0"/>
              <a:t>pile composting, </a:t>
            </a:r>
            <a:endParaRPr lang="en-US" dirty="0" smtClean="0"/>
          </a:p>
          <a:p>
            <a:pPr lvl="2"/>
            <a:r>
              <a:rPr lang="en-US" dirty="0" err="1" smtClean="0"/>
              <a:t>vermi</a:t>
            </a:r>
            <a:r>
              <a:rPr lang="en-US" dirty="0" smtClean="0"/>
              <a:t>-composting</a:t>
            </a:r>
            <a:r>
              <a:rPr lang="en-US" dirty="0"/>
              <a:t>, </a:t>
            </a:r>
            <a:endParaRPr lang="en-US" dirty="0" smtClean="0"/>
          </a:p>
          <a:p>
            <a:pPr lvl="2"/>
            <a:r>
              <a:rPr lang="en-US" dirty="0" smtClean="0"/>
              <a:t>windrow </a:t>
            </a:r>
            <a:r>
              <a:rPr lang="en-US" dirty="0"/>
              <a:t>composting and </a:t>
            </a:r>
            <a:endParaRPr lang="en-US" dirty="0" smtClean="0"/>
          </a:p>
          <a:p>
            <a:pPr lvl="2"/>
            <a:r>
              <a:rPr lang="en-US" dirty="0" smtClean="0"/>
              <a:t>in-vessel </a:t>
            </a:r>
            <a:r>
              <a:rPr lang="en-US" dirty="0"/>
              <a:t>composting.</a:t>
            </a:r>
          </a:p>
          <a:p>
            <a:pPr lvl="0"/>
            <a:r>
              <a:rPr lang="en-US" sz="2400" b="1" dirty="0"/>
              <a:t>Anaerobic </a:t>
            </a:r>
            <a:r>
              <a:rPr lang="en-US" sz="2400" b="1" dirty="0" smtClean="0"/>
              <a:t>Digestion</a:t>
            </a:r>
            <a:endParaRPr lang="en-US" sz="2400" dirty="0"/>
          </a:p>
          <a:p>
            <a:pPr lvl="1"/>
            <a:r>
              <a:rPr lang="en-US" sz="2400" dirty="0"/>
              <a:t>U</a:t>
            </a:r>
            <a:r>
              <a:rPr lang="en-US" sz="2400" dirty="0" smtClean="0"/>
              <a:t>ses </a:t>
            </a:r>
            <a:r>
              <a:rPr lang="en-US" sz="2400" dirty="0"/>
              <a:t>an oxygen and bacteria-free environment to decompose the waste </a:t>
            </a:r>
            <a:r>
              <a:rPr lang="en-US" sz="2400" dirty="0" smtClean="0"/>
              <a:t>material</a:t>
            </a:r>
            <a:endParaRPr lang="en-US" sz="2400" dirty="0"/>
          </a:p>
        </p:txBody>
      </p:sp>
    </p:spTree>
    <p:extLst>
      <p:ext uri="{BB962C8B-B14F-4D97-AF65-F5344CB8AC3E}">
        <p14:creationId xmlns:p14="http://schemas.microsoft.com/office/powerpoint/2010/main" val="1238798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Waste Disposal</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marL="0" lvl="0" indent="0">
              <a:buNone/>
            </a:pPr>
            <a:r>
              <a:rPr lang="en-US" sz="2800" b="1" dirty="0"/>
              <a:t>Dumps and Landfills</a:t>
            </a:r>
            <a:endParaRPr lang="en-US" sz="2800" dirty="0"/>
          </a:p>
          <a:p>
            <a:r>
              <a:rPr lang="en-US" sz="2800" dirty="0"/>
              <a:t>M</a:t>
            </a:r>
            <a:r>
              <a:rPr lang="en-US" sz="2800" dirty="0" smtClean="0"/>
              <a:t>ost </a:t>
            </a:r>
            <a:r>
              <a:rPr lang="en-US" sz="2800" dirty="0"/>
              <a:t>commonly used waste disposal solution. </a:t>
            </a:r>
            <a:endParaRPr lang="en-US" sz="2800" dirty="0" smtClean="0"/>
          </a:p>
          <a:p>
            <a:r>
              <a:rPr lang="en-US" sz="2800" dirty="0" smtClean="0"/>
              <a:t>Landfills attempt </a:t>
            </a:r>
            <a:r>
              <a:rPr lang="en-US" sz="2800" dirty="0"/>
              <a:t>to eliminate or reduce the risk of environmental or public health hazards due to waste disposal. </a:t>
            </a:r>
            <a:endParaRPr lang="en-US" sz="2800" dirty="0" smtClean="0"/>
          </a:p>
          <a:p>
            <a:r>
              <a:rPr lang="en-US" sz="2800" dirty="0" smtClean="0"/>
              <a:t>Sites situated </a:t>
            </a:r>
            <a:r>
              <a:rPr lang="en-US" sz="2800" dirty="0"/>
              <a:t>where land features work as natural buffers between the environment and the landfill</a:t>
            </a:r>
            <a:r>
              <a:rPr lang="en-US" sz="2800" dirty="0" smtClean="0"/>
              <a:t>.</a:t>
            </a:r>
            <a:endParaRPr lang="en-US" sz="2800" dirty="0"/>
          </a:p>
          <a:p>
            <a:r>
              <a:rPr lang="en-US" sz="2800" dirty="0"/>
              <a:t>P</a:t>
            </a:r>
            <a:r>
              <a:rPr lang="en-US" sz="2800" dirty="0" smtClean="0"/>
              <a:t>resents </a:t>
            </a:r>
            <a:r>
              <a:rPr lang="en-US" sz="2800" dirty="0"/>
              <a:t>the least health and environmental risk, but the cost of </a:t>
            </a:r>
            <a:r>
              <a:rPr lang="en-US" sz="2800" dirty="0" smtClean="0"/>
              <a:t>establishment is high</a:t>
            </a:r>
            <a:endParaRPr lang="en-US" sz="2800" dirty="0"/>
          </a:p>
        </p:txBody>
      </p:sp>
    </p:spTree>
    <p:extLst>
      <p:ext uri="{BB962C8B-B14F-4D97-AF65-F5344CB8AC3E}">
        <p14:creationId xmlns:p14="http://schemas.microsoft.com/office/powerpoint/2010/main" val="31940082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Waste Monitoring</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lvl="0"/>
            <a:r>
              <a:rPr lang="en-US" sz="2200" dirty="0"/>
              <a:t>Regular visual inspection of all waste storage collection and storage areas for evidence of accidental releases and to verify that wastes are properly labeled and stored. </a:t>
            </a:r>
            <a:endParaRPr lang="en-US" sz="2200" dirty="0" smtClean="0"/>
          </a:p>
          <a:p>
            <a:pPr lvl="0"/>
            <a:r>
              <a:rPr lang="en-US" sz="2200" dirty="0" smtClean="0"/>
              <a:t>When </a:t>
            </a:r>
            <a:r>
              <a:rPr lang="en-US" sz="2200" dirty="0"/>
              <a:t>significant quantities of hazardous wastes are generated and stored on site, monitoring activities should include:</a:t>
            </a:r>
          </a:p>
          <a:p>
            <a:pPr lvl="1"/>
            <a:r>
              <a:rPr lang="en-US" sz="2200" dirty="0"/>
              <a:t>Inspection of vessels for leaks, drips or other indications of loss.</a:t>
            </a:r>
          </a:p>
          <a:p>
            <a:pPr lvl="1"/>
            <a:r>
              <a:rPr lang="en-US" sz="2200" dirty="0"/>
              <a:t>Identification of cracks, corrosion, or damage to tanks, protective equipment, or floors.</a:t>
            </a:r>
          </a:p>
          <a:p>
            <a:pPr lvl="1"/>
            <a:r>
              <a:rPr lang="en-US" sz="2200" dirty="0"/>
              <a:t>Verification of locks, emergency valves, and other safety devices for easy operation (lubricating if required and employing the practice of keeping locks and safety equipment in standby position when the area is not occupied).</a:t>
            </a:r>
          </a:p>
          <a:p>
            <a:pPr lvl="1"/>
            <a:r>
              <a:rPr lang="en-US" sz="2200" dirty="0"/>
              <a:t>Checking the operability of emergency systems</a:t>
            </a:r>
            <a:r>
              <a:rPr lang="en-US" sz="2200" dirty="0" smtClean="0"/>
              <a:t>.</a:t>
            </a:r>
            <a:endParaRPr lang="en-US" sz="2200" dirty="0"/>
          </a:p>
        </p:txBody>
      </p:sp>
    </p:spTree>
    <p:extLst>
      <p:ext uri="{BB962C8B-B14F-4D97-AF65-F5344CB8AC3E}">
        <p14:creationId xmlns:p14="http://schemas.microsoft.com/office/powerpoint/2010/main" val="734966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Carbon Footprint (cont.)</a:t>
            </a:r>
            <a:endParaRPr lang="en-ZA" sz="4800" dirty="0"/>
          </a:p>
        </p:txBody>
      </p:sp>
      <p:sp>
        <p:nvSpPr>
          <p:cNvPr id="9" name="Content Placeholder 2"/>
          <p:cNvSpPr>
            <a:spLocks noGrp="1"/>
          </p:cNvSpPr>
          <p:nvPr>
            <p:ph idx="1"/>
          </p:nvPr>
        </p:nvSpPr>
        <p:spPr>
          <a:xfrm>
            <a:off x="251520" y="1556792"/>
            <a:ext cx="5400600" cy="5184576"/>
          </a:xfrm>
          <a:solidFill>
            <a:schemeClr val="bg1">
              <a:lumMod val="95000"/>
              <a:alpha val="75000"/>
            </a:schemeClr>
          </a:solidFill>
          <a:scene3d>
            <a:camera prst="orthographicFront"/>
            <a:lightRig rig="threePt" dir="t"/>
          </a:scene3d>
          <a:sp3d>
            <a:bevelT/>
          </a:sp3d>
        </p:spPr>
        <p:txBody>
          <a:bodyPr>
            <a:noAutofit/>
          </a:bodyPr>
          <a:lstStyle/>
          <a:p>
            <a:r>
              <a:rPr lang="en-US" sz="2400" dirty="0"/>
              <a:t>C</a:t>
            </a:r>
            <a:r>
              <a:rPr lang="en-US" sz="2400" dirty="0" smtClean="0"/>
              <a:t>an </a:t>
            </a:r>
            <a:r>
              <a:rPr lang="en-US" sz="2400" dirty="0"/>
              <a:t>be defined as </a:t>
            </a:r>
            <a:r>
              <a:rPr lang="en-US" sz="2400" dirty="0" smtClean="0"/>
              <a:t>“A </a:t>
            </a:r>
            <a:r>
              <a:rPr lang="en-US" sz="2400" dirty="0"/>
              <a:t>measure of the total amount of carbon dioxide (CO</a:t>
            </a:r>
            <a:r>
              <a:rPr lang="en-US" sz="2400" baseline="-25000" dirty="0"/>
              <a:t>2</a:t>
            </a:r>
            <a:r>
              <a:rPr lang="en-US" sz="2400" dirty="0"/>
              <a:t>) and methane (CH</a:t>
            </a:r>
            <a:r>
              <a:rPr lang="en-US" sz="2400" baseline="-25000" dirty="0"/>
              <a:t>4</a:t>
            </a:r>
            <a:r>
              <a:rPr lang="en-US" sz="2400" dirty="0"/>
              <a:t>) emissions of a defined population, system or activity, considering all relevant sources, sinks and storage within the spatial and temporal boundary of the population, system or activity of </a:t>
            </a:r>
            <a:r>
              <a:rPr lang="en-US" sz="2400" dirty="0" smtClean="0"/>
              <a:t>interest”. </a:t>
            </a:r>
          </a:p>
          <a:p>
            <a:r>
              <a:rPr lang="en-US" sz="2400" dirty="0" smtClean="0"/>
              <a:t>Carbon </a:t>
            </a:r>
            <a:r>
              <a:rPr lang="en-US" sz="2400" dirty="0"/>
              <a:t>Footprint is calculated as a carbon dioxide equivalent using the relevant 100-year global warming potential (GWP100).</a:t>
            </a:r>
          </a:p>
        </p:txBody>
      </p:sp>
      <p:pic>
        <p:nvPicPr>
          <p:cNvPr id="1026" name="Picture 2" descr="Image result for Images carbon footpr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780928"/>
            <a:ext cx="2904781"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0309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Waste Monitoring (cont.)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lvl="0"/>
            <a:r>
              <a:rPr lang="en-US" sz="2800" dirty="0" smtClean="0"/>
              <a:t>Documenting </a:t>
            </a:r>
            <a:r>
              <a:rPr lang="en-US" sz="2800" dirty="0"/>
              <a:t>results of testing for integrity, emissions, or monitoring stations (air, soil vapor, or groundwater).</a:t>
            </a:r>
          </a:p>
          <a:p>
            <a:pPr lvl="0"/>
            <a:r>
              <a:rPr lang="en-US" sz="2800" dirty="0"/>
              <a:t>Documenting any changes to the storage facility, and any significant changes in the quantity of materials in storage.</a:t>
            </a:r>
          </a:p>
          <a:p>
            <a:pPr lvl="0"/>
            <a:r>
              <a:rPr lang="en-US" sz="2800" dirty="0"/>
              <a:t>Regular audits of waste segregation and collection practices.</a:t>
            </a:r>
          </a:p>
          <a:p>
            <a:pPr lvl="0"/>
            <a:r>
              <a:rPr lang="en-US" sz="2800" dirty="0"/>
              <a:t>Tracking of waste generation trends by type and amount of waste generated, preferably by facility departments</a:t>
            </a:r>
            <a:r>
              <a:rPr lang="en-US" sz="2800" dirty="0" smtClean="0"/>
              <a:t>.</a:t>
            </a:r>
            <a:endParaRPr lang="en-US" sz="2800" dirty="0"/>
          </a:p>
        </p:txBody>
      </p:sp>
    </p:spTree>
    <p:extLst>
      <p:ext uri="{BB962C8B-B14F-4D97-AF65-F5344CB8AC3E}">
        <p14:creationId xmlns:p14="http://schemas.microsoft.com/office/powerpoint/2010/main" val="22051401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Waste Monitoring (cont.)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lvl="0"/>
            <a:r>
              <a:rPr lang="en-US" sz="3400" dirty="0" smtClean="0"/>
              <a:t>Characterizing </a:t>
            </a:r>
            <a:r>
              <a:rPr lang="en-US" sz="3400" dirty="0"/>
              <a:t>waste at the beginning of generation of a new waste stream, and periodically documenting the characteristics and proper management of the waste, especially hazardous wastes.</a:t>
            </a:r>
          </a:p>
          <a:p>
            <a:pPr lvl="0"/>
            <a:r>
              <a:rPr lang="en-US" sz="3400" dirty="0"/>
              <a:t>Keeping manifests or other records that document the amount of waste generated and its destination</a:t>
            </a:r>
            <a:r>
              <a:rPr lang="en-US" sz="3400" dirty="0" smtClean="0"/>
              <a:t>.</a:t>
            </a:r>
            <a:endParaRPr lang="en-US" sz="3400" dirty="0"/>
          </a:p>
        </p:txBody>
      </p:sp>
    </p:spTree>
    <p:extLst>
      <p:ext uri="{BB962C8B-B14F-4D97-AF65-F5344CB8AC3E}">
        <p14:creationId xmlns:p14="http://schemas.microsoft.com/office/powerpoint/2010/main" val="689503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Waste Monitoring (cont.)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lvl="0"/>
            <a:r>
              <a:rPr lang="en-US" sz="3000" dirty="0" smtClean="0"/>
              <a:t>Periodic </a:t>
            </a:r>
            <a:r>
              <a:rPr lang="en-US" sz="3000" dirty="0"/>
              <a:t>auditing of third party treatment and disposal services including re-use and recycling facilities when significant quantities of hazardous wastes are managed by third parties. </a:t>
            </a:r>
            <a:endParaRPr lang="en-US" sz="3000" dirty="0" smtClean="0"/>
          </a:p>
          <a:p>
            <a:pPr lvl="0"/>
            <a:r>
              <a:rPr lang="en-US" sz="3000" dirty="0" smtClean="0"/>
              <a:t>Whenever </a:t>
            </a:r>
            <a:r>
              <a:rPr lang="en-US" sz="3000" dirty="0"/>
              <a:t>possible, audits should include site visits to the treatment storage and disposal location.</a:t>
            </a:r>
          </a:p>
          <a:p>
            <a:r>
              <a:rPr lang="en-US" sz="3000" dirty="0"/>
              <a:t>Regular monitoring of groundwater quality in cases of Hazardous Waste on site storage and/or pretreatment and disposal.</a:t>
            </a:r>
            <a:endParaRPr lang="en-US" sz="3000" dirty="0"/>
          </a:p>
        </p:txBody>
      </p:sp>
    </p:spTree>
    <p:extLst>
      <p:ext uri="{BB962C8B-B14F-4D97-AF65-F5344CB8AC3E}">
        <p14:creationId xmlns:p14="http://schemas.microsoft.com/office/powerpoint/2010/main" val="23427217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Negative Impacts of Liquid Effluent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r>
              <a:rPr lang="en-US" sz="2600" dirty="0" smtClean="0"/>
              <a:t>Effluents discharged </a:t>
            </a:r>
            <a:r>
              <a:rPr lang="en-US" sz="2600" dirty="0"/>
              <a:t>by sugar factories </a:t>
            </a:r>
            <a:r>
              <a:rPr lang="en-US" sz="2600" dirty="0" smtClean="0"/>
              <a:t>must be treated </a:t>
            </a:r>
            <a:r>
              <a:rPr lang="en-US" sz="2600" dirty="0"/>
              <a:t>correctly before discharge. </a:t>
            </a:r>
            <a:endParaRPr lang="en-US" sz="2600" dirty="0" smtClean="0"/>
          </a:p>
          <a:p>
            <a:r>
              <a:rPr lang="en-US" sz="2600" dirty="0" smtClean="0"/>
              <a:t>Sugar industry effluents are not highly toxic</a:t>
            </a:r>
          </a:p>
          <a:p>
            <a:r>
              <a:rPr lang="en-US" sz="2600" dirty="0" smtClean="0"/>
              <a:t>However, suspended solids can cause:</a:t>
            </a:r>
          </a:p>
          <a:p>
            <a:pPr lvl="1"/>
            <a:r>
              <a:rPr lang="en-US" sz="2600" dirty="0" smtClean="0"/>
              <a:t>blockage </a:t>
            </a:r>
            <a:r>
              <a:rPr lang="en-US" sz="2600" dirty="0"/>
              <a:t>of drains and ditches and </a:t>
            </a:r>
            <a:endParaRPr lang="en-US" sz="2600" dirty="0" smtClean="0"/>
          </a:p>
          <a:p>
            <a:pPr lvl="1"/>
            <a:r>
              <a:rPr lang="en-US" sz="2600" dirty="0" smtClean="0"/>
              <a:t>delayed </a:t>
            </a:r>
            <a:r>
              <a:rPr lang="en-US" sz="2600" dirty="0"/>
              <a:t>pollution effects due to the slow decomposition of the biological components of the suspended solids. </a:t>
            </a:r>
          </a:p>
          <a:p>
            <a:r>
              <a:rPr lang="en-US" sz="2600" dirty="0"/>
              <a:t>Effluents containing high salt concentrations are toxic to aquatic life and cannot be discharged directly into streams or rivers. </a:t>
            </a:r>
            <a:endParaRPr lang="en-US" sz="2600" dirty="0" smtClean="0"/>
          </a:p>
        </p:txBody>
      </p:sp>
    </p:spTree>
    <p:extLst>
      <p:ext uri="{BB962C8B-B14F-4D97-AF65-F5344CB8AC3E}">
        <p14:creationId xmlns:p14="http://schemas.microsoft.com/office/powerpoint/2010/main" val="17116840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Negative Impacts of Liquid Effluent (cont.)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r>
              <a:rPr lang="en-US" sz="2800" dirty="0" err="1" smtClean="0"/>
              <a:t>Odours</a:t>
            </a:r>
            <a:r>
              <a:rPr lang="en-US" sz="2800" dirty="0" smtClean="0"/>
              <a:t> </a:t>
            </a:r>
            <a:r>
              <a:rPr lang="en-US" sz="2800" dirty="0"/>
              <a:t>can also be problematic with untreated effluents. </a:t>
            </a:r>
            <a:endParaRPr lang="en-US" sz="2800" dirty="0" smtClean="0"/>
          </a:p>
          <a:p>
            <a:r>
              <a:rPr lang="en-US" sz="2800" dirty="0" smtClean="0"/>
              <a:t>Contaminated </a:t>
            </a:r>
            <a:r>
              <a:rPr lang="en-US" sz="2800" dirty="0"/>
              <a:t>water bodies often appear black due to the precipitation of iron and produces hydrogen </a:t>
            </a:r>
            <a:r>
              <a:rPr lang="en-US" sz="2800" dirty="0" err="1"/>
              <a:t>sulphide</a:t>
            </a:r>
            <a:r>
              <a:rPr lang="en-US" sz="2800" dirty="0"/>
              <a:t> gas which is bad for the surroundings. </a:t>
            </a:r>
            <a:endParaRPr lang="en-US" sz="2800" dirty="0" smtClean="0"/>
          </a:p>
          <a:p>
            <a:r>
              <a:rPr lang="en-US" sz="2800" dirty="0" smtClean="0"/>
              <a:t>Decomposition </a:t>
            </a:r>
            <a:r>
              <a:rPr lang="en-US" sz="2800" dirty="0"/>
              <a:t>in water bodies results in the depletion of the oxygen content of water, making water unfit for fish and other aquatic life. </a:t>
            </a:r>
            <a:endParaRPr lang="en-US" sz="2800" dirty="0" smtClean="0"/>
          </a:p>
          <a:p>
            <a:r>
              <a:rPr lang="en-US" sz="2800" dirty="0" smtClean="0"/>
              <a:t>Soil </a:t>
            </a:r>
            <a:r>
              <a:rPr lang="en-US" sz="2800" dirty="0"/>
              <a:t>fertility and productivity can also be reduced if contaminated with untreated effluents. </a:t>
            </a:r>
            <a:endParaRPr lang="en-US" sz="2800" dirty="0"/>
          </a:p>
        </p:txBody>
      </p:sp>
    </p:spTree>
    <p:extLst>
      <p:ext uri="{BB962C8B-B14F-4D97-AF65-F5344CB8AC3E}">
        <p14:creationId xmlns:p14="http://schemas.microsoft.com/office/powerpoint/2010/main" val="22881889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Negative Impacts of Solid Waste</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r>
              <a:rPr lang="en-US" sz="2800" dirty="0"/>
              <a:t>Boiler ash discarded in landfill sites that are not adequately covered by soil (especially in the dry season) can cause seriously dusty conditions reducing breathable air quality. </a:t>
            </a:r>
          </a:p>
          <a:p>
            <a:r>
              <a:rPr lang="en-US" sz="2800" dirty="0"/>
              <a:t>Filter cake left to ferment in landfill sites causes a characteristic unpleasant sour </a:t>
            </a:r>
            <a:r>
              <a:rPr lang="en-US" sz="2800" dirty="0" err="1"/>
              <a:t>odour</a:t>
            </a:r>
            <a:r>
              <a:rPr lang="en-US" sz="2800" dirty="0"/>
              <a:t> if not provided with aeration. </a:t>
            </a:r>
            <a:endParaRPr lang="en-US" sz="2800" dirty="0" smtClean="0"/>
          </a:p>
          <a:p>
            <a:r>
              <a:rPr lang="en-US" sz="2800" dirty="0" smtClean="0"/>
              <a:t>Filter </a:t>
            </a:r>
            <a:r>
              <a:rPr lang="en-US" sz="2800" dirty="0"/>
              <a:t>cake dumps also form leachates which are acidic and detrimental to ground water bodies causing </a:t>
            </a:r>
            <a:r>
              <a:rPr lang="en-US" sz="2800" dirty="0" err="1"/>
              <a:t>odours</a:t>
            </a:r>
            <a:r>
              <a:rPr lang="en-US" sz="2800" dirty="0"/>
              <a:t> and a yellowish </a:t>
            </a:r>
            <a:r>
              <a:rPr lang="en-US" sz="2800" dirty="0" err="1"/>
              <a:t>colour</a:t>
            </a:r>
            <a:r>
              <a:rPr lang="en-US" sz="2800" dirty="0"/>
              <a:t>. </a:t>
            </a:r>
          </a:p>
        </p:txBody>
      </p:sp>
    </p:spTree>
    <p:extLst>
      <p:ext uri="{BB962C8B-B14F-4D97-AF65-F5344CB8AC3E}">
        <p14:creationId xmlns:p14="http://schemas.microsoft.com/office/powerpoint/2010/main" val="41264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Effects of Excessive Carbon Footprint</a:t>
            </a:r>
            <a:endParaRPr lang="en-ZA" sz="4800" dirty="0"/>
          </a:p>
        </p:txBody>
      </p:sp>
      <p:sp>
        <p:nvSpPr>
          <p:cNvPr id="9" name="Content Placeholder 2"/>
          <p:cNvSpPr>
            <a:spLocks noGrp="1"/>
          </p:cNvSpPr>
          <p:nvPr>
            <p:ph idx="1"/>
          </p:nvPr>
        </p:nvSpPr>
        <p:spPr>
          <a:xfrm>
            <a:off x="457200" y="1600200"/>
            <a:ext cx="3610744" cy="4997152"/>
          </a:xfrm>
          <a:solidFill>
            <a:schemeClr val="bg1">
              <a:lumMod val="95000"/>
              <a:alpha val="75000"/>
            </a:schemeClr>
          </a:solidFill>
          <a:scene3d>
            <a:camera prst="orthographicFront"/>
            <a:lightRig rig="threePt" dir="t"/>
          </a:scene3d>
          <a:sp3d>
            <a:bevelT/>
          </a:sp3d>
        </p:spPr>
        <p:txBody>
          <a:bodyPr>
            <a:noAutofit/>
          </a:bodyPr>
          <a:lstStyle/>
          <a:p>
            <a:pPr lvl="0"/>
            <a:r>
              <a:rPr lang="en-ZA" dirty="0"/>
              <a:t>Greenhouse gases accumulation</a:t>
            </a:r>
            <a:endParaRPr lang="en-US" dirty="0"/>
          </a:p>
          <a:p>
            <a:pPr lvl="0"/>
            <a:r>
              <a:rPr lang="en-ZA" dirty="0"/>
              <a:t>Climate change</a:t>
            </a:r>
            <a:endParaRPr lang="en-US" dirty="0"/>
          </a:p>
          <a:p>
            <a:pPr lvl="0"/>
            <a:r>
              <a:rPr lang="en-ZA" dirty="0"/>
              <a:t>Marine life depletion</a:t>
            </a:r>
            <a:endParaRPr lang="en-US" dirty="0"/>
          </a:p>
          <a:p>
            <a:pPr lvl="0"/>
            <a:r>
              <a:rPr lang="en-ZA" dirty="0"/>
              <a:t>Depletion of natural resources</a:t>
            </a:r>
            <a:endParaRPr lang="en-US" dirty="0"/>
          </a:p>
          <a:p>
            <a:pPr lvl="0"/>
            <a:r>
              <a:rPr lang="en-ZA" dirty="0"/>
              <a:t>Habitat destruction</a:t>
            </a:r>
            <a:endParaRPr lang="en-US" dirty="0"/>
          </a:p>
        </p:txBody>
      </p:sp>
      <p:pic>
        <p:nvPicPr>
          <p:cNvPr id="3074" name="Picture 2" descr="Image result for greenhouse gas imag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905"/>
          <a:stretch/>
        </p:blipFill>
        <p:spPr bwMode="auto">
          <a:xfrm>
            <a:off x="4139952" y="2420888"/>
            <a:ext cx="4798840" cy="3157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556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xfrm>
            <a:off x="457200" y="274638"/>
            <a:ext cx="5770984" cy="1143000"/>
          </a:xfrm>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How to reduce your carbon footprint</a:t>
            </a:r>
            <a:endParaRPr lang="en-ZA" sz="4800" dirty="0"/>
          </a:p>
        </p:txBody>
      </p:sp>
      <p:sp>
        <p:nvSpPr>
          <p:cNvPr id="9" name="Content Placeholder 2"/>
          <p:cNvSpPr>
            <a:spLocks noGrp="1"/>
          </p:cNvSpPr>
          <p:nvPr>
            <p:ph idx="1"/>
          </p:nvPr>
        </p:nvSpPr>
        <p:spPr>
          <a:xfrm>
            <a:off x="179512" y="1600200"/>
            <a:ext cx="6048672" cy="4997152"/>
          </a:xfrm>
          <a:solidFill>
            <a:schemeClr val="bg1">
              <a:lumMod val="95000"/>
              <a:alpha val="75000"/>
            </a:schemeClr>
          </a:solidFill>
          <a:scene3d>
            <a:camera prst="orthographicFront"/>
            <a:lightRig rig="threePt" dir="t"/>
          </a:scene3d>
          <a:sp3d>
            <a:bevelT/>
          </a:sp3d>
        </p:spPr>
        <p:txBody>
          <a:bodyPr>
            <a:noAutofit/>
          </a:bodyPr>
          <a:lstStyle/>
          <a:p>
            <a:pPr lvl="0">
              <a:spcBef>
                <a:spcPts val="0"/>
              </a:spcBef>
            </a:pPr>
            <a:r>
              <a:rPr lang="en-US" sz="2800" dirty="0" smtClean="0"/>
              <a:t>Economical use of power in your house</a:t>
            </a:r>
          </a:p>
          <a:p>
            <a:pPr lvl="0">
              <a:spcBef>
                <a:spcPts val="0"/>
              </a:spcBef>
            </a:pPr>
            <a:r>
              <a:rPr lang="en-US" sz="2800" dirty="0" smtClean="0"/>
              <a:t>Plant more trees</a:t>
            </a:r>
          </a:p>
          <a:p>
            <a:pPr lvl="0">
              <a:spcBef>
                <a:spcPts val="0"/>
              </a:spcBef>
            </a:pPr>
            <a:r>
              <a:rPr lang="en-US" sz="2800" dirty="0" smtClean="0"/>
              <a:t>Drive less – rather cycle or walk</a:t>
            </a:r>
          </a:p>
          <a:p>
            <a:pPr lvl="0">
              <a:spcBef>
                <a:spcPts val="0"/>
              </a:spcBef>
            </a:pPr>
            <a:r>
              <a:rPr lang="en-US" sz="2800" dirty="0" smtClean="0"/>
              <a:t>Save energy</a:t>
            </a:r>
          </a:p>
          <a:p>
            <a:pPr lvl="0">
              <a:spcBef>
                <a:spcPts val="0"/>
              </a:spcBef>
            </a:pPr>
            <a:r>
              <a:rPr lang="en-US" sz="2800" dirty="0" smtClean="0"/>
              <a:t>Recycle – glass, metals, plastic, paper</a:t>
            </a:r>
          </a:p>
          <a:p>
            <a:pPr lvl="0">
              <a:spcBef>
                <a:spcPts val="0"/>
              </a:spcBef>
            </a:pPr>
            <a:r>
              <a:rPr lang="en-US" sz="2800" dirty="0" smtClean="0"/>
              <a:t>Do not waste food – buy fresh not frozen</a:t>
            </a:r>
          </a:p>
          <a:p>
            <a:pPr lvl="0">
              <a:spcBef>
                <a:spcPts val="0"/>
              </a:spcBef>
            </a:pPr>
            <a:r>
              <a:rPr lang="en-US" sz="2800" dirty="0" smtClean="0"/>
              <a:t>Buy local</a:t>
            </a:r>
          </a:p>
          <a:p>
            <a:pPr lvl="0">
              <a:spcBef>
                <a:spcPts val="0"/>
              </a:spcBef>
            </a:pPr>
            <a:r>
              <a:rPr lang="en-US" sz="2800" dirty="0" smtClean="0"/>
              <a:t>Go solar</a:t>
            </a:r>
          </a:p>
          <a:p>
            <a:pPr lvl="0">
              <a:spcBef>
                <a:spcPts val="0"/>
              </a:spcBef>
            </a:pPr>
            <a:r>
              <a:rPr lang="en-US" sz="2800" dirty="0" smtClean="0"/>
              <a:t>Conserve water</a:t>
            </a:r>
            <a:endParaRPr lang="en-US" sz="2800" dirty="0" smtClean="0"/>
          </a:p>
        </p:txBody>
      </p:sp>
      <p:pic>
        <p:nvPicPr>
          <p:cNvPr id="4098" name="Picture 2" descr="Image result for how to reduce carbon footpri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4950" y="188640"/>
            <a:ext cx="2592288"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919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what is global warming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992" y="1389393"/>
            <a:ext cx="8209464" cy="5351975"/>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noGrp="1"/>
          </p:cNvSpPr>
          <p:nvPr>
            <p:ph type="title"/>
          </p:nvPr>
        </p:nvSpPr>
        <p:spPr>
          <a:xfrm>
            <a:off x="457200" y="274638"/>
            <a:ext cx="8229600" cy="1143000"/>
          </a:xfrm>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What is Global Warming?</a:t>
            </a:r>
            <a:endParaRPr lang="en-ZA" sz="4800" dirty="0"/>
          </a:p>
        </p:txBody>
      </p:sp>
    </p:spTree>
    <p:extLst>
      <p:ext uri="{BB962C8B-B14F-4D97-AF65-F5344CB8AC3E}">
        <p14:creationId xmlns:p14="http://schemas.microsoft.com/office/powerpoint/2010/main" val="2099744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What is Global Warming?</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r>
              <a:rPr lang="en-US" sz="2400" dirty="0"/>
              <a:t>D</a:t>
            </a:r>
            <a:r>
              <a:rPr lang="en-US" sz="2400" dirty="0" smtClean="0"/>
              <a:t>efined </a:t>
            </a:r>
            <a:r>
              <a:rPr lang="en-US" sz="2400" dirty="0"/>
              <a:t>as “a gradual increase in the overall temperature of the earth's atmosphere generally attributed to the greenhouse effect caused by increased levels of carbon dioxide, CFCs, and other pollutants.” </a:t>
            </a:r>
            <a:endParaRPr lang="en-US" sz="2400" dirty="0" smtClean="0"/>
          </a:p>
          <a:p>
            <a:r>
              <a:rPr lang="en-US" sz="2400" dirty="0" smtClean="0"/>
              <a:t>Temperatures </a:t>
            </a:r>
            <a:r>
              <a:rPr lang="en-US" sz="2400" dirty="0"/>
              <a:t>today are 0.74 °C (1.33 °F) higher than 150 years ago. </a:t>
            </a:r>
            <a:endParaRPr lang="en-US" sz="2400" dirty="0" smtClean="0"/>
          </a:p>
          <a:p>
            <a:r>
              <a:rPr lang="en-US" sz="2400" dirty="0" smtClean="0"/>
              <a:t>The </a:t>
            </a:r>
            <a:r>
              <a:rPr lang="en-US" sz="2400" dirty="0"/>
              <a:t>effects of global warming are the environmental and social changes caused (directly or indirectly) by human emissions of greenhouse gases. </a:t>
            </a:r>
            <a:endParaRPr lang="en-US" sz="2400" dirty="0" smtClean="0"/>
          </a:p>
          <a:p>
            <a:r>
              <a:rPr lang="en-US" sz="2400" dirty="0" smtClean="0"/>
              <a:t>There </a:t>
            </a:r>
            <a:r>
              <a:rPr lang="en-US" sz="2400" dirty="0"/>
              <a:t>is a scientific consensus that climate change is occurring, and that human activities are the primary driver. </a:t>
            </a:r>
            <a:endParaRPr lang="en-US" dirty="0"/>
          </a:p>
        </p:txBody>
      </p:sp>
    </p:spTree>
    <p:extLst>
      <p:ext uri="{BB962C8B-B14F-4D97-AF65-F5344CB8AC3E}">
        <p14:creationId xmlns:p14="http://schemas.microsoft.com/office/powerpoint/2010/main" val="3409150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What is Global Warming?</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r>
              <a:rPr lang="en-US" sz="2800" dirty="0" smtClean="0"/>
              <a:t>Many </a:t>
            </a:r>
            <a:r>
              <a:rPr lang="en-US" sz="2800" dirty="0"/>
              <a:t>impacts of climate change have already been observed, including glacier retreat, changes in the timing of seasonal events (e.g., earlier flowering of plants), and changes in agricultural productivity. </a:t>
            </a:r>
          </a:p>
          <a:p>
            <a:r>
              <a:rPr lang="en-US" sz="2800" dirty="0"/>
              <a:t>Future effects of climate change will vary depending on climate change policies and social development. </a:t>
            </a:r>
            <a:endParaRPr lang="en-US" sz="2800" dirty="0" smtClean="0"/>
          </a:p>
          <a:p>
            <a:r>
              <a:rPr lang="en-US" sz="2800" dirty="0" smtClean="0"/>
              <a:t>The </a:t>
            </a:r>
            <a:r>
              <a:rPr lang="en-US" sz="2800" dirty="0"/>
              <a:t>two main policies to address climate change are reducing human greenhouse gas emissions (climate change mitigation) and adapting to the impacts of climate change. </a:t>
            </a:r>
          </a:p>
          <a:p>
            <a:pPr>
              <a:spcBef>
                <a:spcPts val="0"/>
              </a:spcBef>
            </a:pPr>
            <a:endParaRPr lang="en-US" dirty="0"/>
          </a:p>
        </p:txBody>
      </p:sp>
    </p:spTree>
    <p:extLst>
      <p:ext uri="{BB962C8B-B14F-4D97-AF65-F5344CB8AC3E}">
        <p14:creationId xmlns:p14="http://schemas.microsoft.com/office/powerpoint/2010/main" val="4216488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Green Production</a:t>
            </a:r>
            <a:endParaRPr lang="en-ZA" sz="4800" dirty="0"/>
          </a:p>
        </p:txBody>
      </p:sp>
      <p:sp>
        <p:nvSpPr>
          <p:cNvPr id="9" name="Content Placeholder 2"/>
          <p:cNvSpPr>
            <a:spLocks noGrp="1"/>
          </p:cNvSpPr>
          <p:nvPr>
            <p:ph idx="1"/>
          </p:nvPr>
        </p:nvSpPr>
        <p:spPr>
          <a:xfrm>
            <a:off x="457200" y="1556792"/>
            <a:ext cx="8291264" cy="5184576"/>
          </a:xfrm>
          <a:solidFill>
            <a:schemeClr val="bg1">
              <a:lumMod val="95000"/>
              <a:alpha val="75000"/>
            </a:schemeClr>
          </a:solidFill>
          <a:scene3d>
            <a:camera prst="orthographicFront"/>
            <a:lightRig rig="threePt" dir="t"/>
          </a:scene3d>
          <a:sp3d>
            <a:bevelT/>
          </a:sp3d>
        </p:spPr>
        <p:txBody>
          <a:bodyPr>
            <a:noAutofit/>
          </a:bodyPr>
          <a:lstStyle/>
          <a:p>
            <a:r>
              <a:rPr lang="en-US" sz="2000" dirty="0"/>
              <a:t>Green manufacturing is </a:t>
            </a:r>
            <a:r>
              <a:rPr lang="en-US" sz="2000" dirty="0" smtClean="0"/>
              <a:t>a new perspective of </a:t>
            </a:r>
            <a:r>
              <a:rPr lang="en-US" sz="2000" dirty="0"/>
              <a:t>production processes and the establishment of environmentally-friendly operations within the manufacturing field. </a:t>
            </a:r>
            <a:endParaRPr lang="en-US" sz="2000" dirty="0" smtClean="0"/>
          </a:p>
          <a:p>
            <a:r>
              <a:rPr lang="en-US" sz="2000" b="1" dirty="0" smtClean="0"/>
              <a:t>Green </a:t>
            </a:r>
            <a:r>
              <a:rPr lang="en-US" sz="2000" b="1" dirty="0"/>
              <a:t>manufacturers research, develop, or utilize technologies and practices to lessen their impact on the environment</a:t>
            </a:r>
            <a:r>
              <a:rPr lang="en-US" sz="2000" b="1" dirty="0" smtClean="0"/>
              <a:t>.</a:t>
            </a:r>
          </a:p>
          <a:p>
            <a:r>
              <a:rPr lang="en-US" sz="2000" dirty="0" smtClean="0"/>
              <a:t>It is the creation of manufactured products by addressing:</a:t>
            </a:r>
          </a:p>
          <a:p>
            <a:pPr lvl="1"/>
            <a:r>
              <a:rPr lang="en-US" sz="2000" dirty="0" smtClean="0"/>
              <a:t>Social responsibilities</a:t>
            </a:r>
            <a:endParaRPr lang="en-US" sz="2000" dirty="0"/>
          </a:p>
          <a:p>
            <a:pPr lvl="1"/>
            <a:r>
              <a:rPr lang="en-US" sz="2000" dirty="0" smtClean="0"/>
              <a:t>Economically sound processes</a:t>
            </a:r>
          </a:p>
          <a:p>
            <a:pPr lvl="1"/>
            <a:r>
              <a:rPr lang="en-US" sz="2000" dirty="0" smtClean="0"/>
              <a:t>Conservation of energy</a:t>
            </a:r>
          </a:p>
          <a:p>
            <a:pPr lvl="1"/>
            <a:r>
              <a:rPr lang="en-US" sz="2000" dirty="0" smtClean="0"/>
              <a:t>Conservation of natural resources</a:t>
            </a:r>
          </a:p>
          <a:p>
            <a:pPr lvl="1"/>
            <a:r>
              <a:rPr lang="en-US" sz="2000" dirty="0" smtClean="0"/>
              <a:t>Prevents pollution</a:t>
            </a:r>
          </a:p>
          <a:p>
            <a:pPr lvl="1"/>
            <a:r>
              <a:rPr lang="en-US" sz="2000" dirty="0"/>
              <a:t>Enhances employee, community and product </a:t>
            </a:r>
            <a:r>
              <a:rPr lang="en-US" sz="2000" dirty="0" smtClean="0"/>
              <a:t>safety</a:t>
            </a:r>
          </a:p>
          <a:p>
            <a:pPr lvl="1"/>
            <a:r>
              <a:rPr lang="en-US" sz="2000" dirty="0"/>
              <a:t>Minimum negative environmental </a:t>
            </a:r>
            <a:r>
              <a:rPr lang="en-US" sz="2000" dirty="0" smtClean="0"/>
              <a:t>impacts</a:t>
            </a:r>
          </a:p>
          <a:p>
            <a:pPr lvl="1"/>
            <a:r>
              <a:rPr lang="en-US" sz="2000" dirty="0" smtClean="0"/>
              <a:t>Reduce or eliminates the use or generation of hazardous substances</a:t>
            </a:r>
          </a:p>
        </p:txBody>
      </p:sp>
      <p:pic>
        <p:nvPicPr>
          <p:cNvPr id="5" name="Picture 4"/>
          <p:cNvPicPr/>
          <p:nvPr/>
        </p:nvPicPr>
        <p:blipFill>
          <a:blip r:embed="rId2">
            <a:extLst>
              <a:ext uri="{28A0092B-C50C-407E-A947-70E740481C1C}">
                <a14:useLocalDpi xmlns:a14="http://schemas.microsoft.com/office/drawing/2010/main" val="0"/>
              </a:ext>
            </a:extLst>
          </a:blip>
          <a:srcRect t="19421" b="19032"/>
          <a:stretch>
            <a:fillRect/>
          </a:stretch>
        </p:blipFill>
        <p:spPr bwMode="auto">
          <a:xfrm>
            <a:off x="5580112" y="3645024"/>
            <a:ext cx="2993142" cy="1532771"/>
          </a:xfrm>
          <a:prstGeom prst="rect">
            <a:avLst/>
          </a:prstGeom>
          <a:noFill/>
          <a:ln>
            <a:noFill/>
          </a:ln>
        </p:spPr>
      </p:pic>
    </p:spTree>
    <p:extLst>
      <p:ext uri="{BB962C8B-B14F-4D97-AF65-F5344CB8AC3E}">
        <p14:creationId xmlns:p14="http://schemas.microsoft.com/office/powerpoint/2010/main" val="2274031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326B668B718347920F86058F4B285C" ma:contentTypeVersion="0" ma:contentTypeDescription="Create a new document." ma:contentTypeScope="" ma:versionID="aefd994ead310ccc8b23e01ca6324e17">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24467B-6F11-4BF6-90D5-558204C21B53}"/>
</file>

<file path=customXml/itemProps2.xml><?xml version="1.0" encoding="utf-8"?>
<ds:datastoreItem xmlns:ds="http://schemas.openxmlformats.org/officeDocument/2006/customXml" ds:itemID="{074C2878-C702-49CA-83AC-13ABFD0E6C4E}"/>
</file>

<file path=customXml/itemProps3.xml><?xml version="1.0" encoding="utf-8"?>
<ds:datastoreItem xmlns:ds="http://schemas.openxmlformats.org/officeDocument/2006/customXml" ds:itemID="{8C0CD5F4-EDD8-4572-82E7-9C3FEB5179AB}"/>
</file>

<file path=docProps/app.xml><?xml version="1.0" encoding="utf-8"?>
<Properties xmlns="http://schemas.openxmlformats.org/officeDocument/2006/extended-properties" xmlns:vt="http://schemas.openxmlformats.org/officeDocument/2006/docPropsVTypes">
  <Template/>
  <TotalTime>6065</TotalTime>
  <Words>2311</Words>
  <Application>Microsoft Office PowerPoint</Application>
  <PresentationFormat>On-screen Show (4:3)</PresentationFormat>
  <Paragraphs>216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Carbon Footprint</vt:lpstr>
      <vt:lpstr>Carbon Footprint (cont.)</vt:lpstr>
      <vt:lpstr>Effects of Excessive Carbon Footprint</vt:lpstr>
      <vt:lpstr>How to reduce your carbon footprint</vt:lpstr>
      <vt:lpstr>What is Global Warming?</vt:lpstr>
      <vt:lpstr>What is Global Warming?</vt:lpstr>
      <vt:lpstr>What is Global Warming?</vt:lpstr>
      <vt:lpstr>Green Production</vt:lpstr>
      <vt:lpstr>PowerPoint Presentation</vt:lpstr>
      <vt:lpstr>Sources and Impact of Contamination</vt:lpstr>
      <vt:lpstr>Sources of Water Contamination</vt:lpstr>
      <vt:lpstr>Sources of Air Contamination</vt:lpstr>
      <vt:lpstr>Sources of Soil Contamination</vt:lpstr>
      <vt:lpstr>Negative Impact of Contaminants</vt:lpstr>
      <vt:lpstr>Waste Control Measures</vt:lpstr>
      <vt:lpstr>General Rules for Waste Control</vt:lpstr>
      <vt:lpstr>General Rules for Waste Control (cont.)</vt:lpstr>
      <vt:lpstr>Waste Prevention</vt:lpstr>
      <vt:lpstr>Recycling and Reuse</vt:lpstr>
      <vt:lpstr>Treatment and Disposal</vt:lpstr>
      <vt:lpstr>Hazardous Waste Storage</vt:lpstr>
      <vt:lpstr>Hazardous Waste Storage (cont.)</vt:lpstr>
      <vt:lpstr>Hazardous Waste Storage (cont.)</vt:lpstr>
      <vt:lpstr>Hazardous Waste Transportation</vt:lpstr>
      <vt:lpstr>Thermal Waste Treatment</vt:lpstr>
      <vt:lpstr>Biological Waste Treatment</vt:lpstr>
      <vt:lpstr>Waste Disposal</vt:lpstr>
      <vt:lpstr>Waste Monitoring</vt:lpstr>
      <vt:lpstr>Waste Monitoring (cont.)</vt:lpstr>
      <vt:lpstr>Waste Monitoring (cont.)</vt:lpstr>
      <vt:lpstr>Waste Monitoring (cont.)</vt:lpstr>
      <vt:lpstr>Negative Impacts of Liquid Effluent</vt:lpstr>
      <vt:lpstr>Negative Impacts of Liquid Effluent (cont.)</vt:lpstr>
      <vt:lpstr>Negative Impacts of Solid Waste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Merida Roets</dc:creator>
  <cp:lastModifiedBy>User</cp:lastModifiedBy>
  <cp:revision>291</cp:revision>
  <dcterms:created xsi:type="dcterms:W3CDTF">2016-11-15T07:03:29Z</dcterms:created>
  <dcterms:modified xsi:type="dcterms:W3CDTF">2019-08-12T10:37:03Z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0x010100B6326B668B718347920F86058F4B285C</vt:lpwstr>
  </property>
</Properties>
</file>