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73" r:id="rId3"/>
    <p:sldId id="407" r:id="rId4"/>
    <p:sldId id="408" r:id="rId5"/>
    <p:sldId id="414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9" r:id="rId23"/>
    <p:sldId id="410" r:id="rId24"/>
    <p:sldId id="411" r:id="rId25"/>
    <p:sldId id="400" r:id="rId26"/>
    <p:sldId id="401" r:id="rId27"/>
    <p:sldId id="402" r:id="rId28"/>
    <p:sldId id="412" r:id="rId29"/>
    <p:sldId id="403" r:id="rId30"/>
    <p:sldId id="413" r:id="rId31"/>
    <p:sldId id="4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6840760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NQF 3: OCCUPATIONAL CERTIFICATE: ID</a:t>
            </a:r>
            <a:r>
              <a:rPr lang="it-IT" sz="3200" b="1" i="0" baseline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 98912: </a:t>
            </a:r>
          </a:p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SUGAR PROCESSING MACHINE OPERATOR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2019/08/27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3573016"/>
            <a:ext cx="7056784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2: SUGAR PROCESSING EQUIPMENT AND TECHNOLOGY: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KT1: BACKGROUND AND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EQUIPMENT HYGIENE AND CLEANING</a:t>
            </a:r>
            <a:endParaRPr lang="en-US" sz="24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The 4 Parameters of Cleaning</a:t>
            </a:r>
            <a:endParaRPr lang="en-Z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74171" cy="41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Mechanical Force of Cleaning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The shear forces created by the flow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Imagine a hose nozzle that creates a “jet” of water with high pressure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In a plant the flow velocity of the cleaning liquids can be increased by pumping it faster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Flow must be turbulent to be effective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Flow must be at least 1.5 </a:t>
            </a:r>
            <a:r>
              <a:rPr lang="en-US" sz="3600" dirty="0" err="1" smtClean="0"/>
              <a:t>metres</a:t>
            </a:r>
            <a:r>
              <a:rPr lang="en-US" sz="3600" dirty="0" smtClean="0"/>
              <a:t> per second to be effective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87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Chemical Force of Cleaning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To clean effectively, chemical force is used in combination with mechanical force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Alkaline detergents are used first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Alkaline detergents dissolve protein, fats and sugars (i.e. organic “soil” (dirt))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Often pure sodium hydroxide (</a:t>
            </a:r>
            <a:r>
              <a:rPr lang="en-US" sz="3600" dirty="0" err="1"/>
              <a:t>N</a:t>
            </a:r>
            <a:r>
              <a:rPr lang="en-US" sz="3600" dirty="0" err="1" smtClean="0"/>
              <a:t>aOH</a:t>
            </a:r>
            <a:r>
              <a:rPr lang="en-US" sz="3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Sometimes a formulated detergent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0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Thermal Force of Cleaning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Molecules move faster at an elevated temperature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effectiveness of a detergent is increased with increased temperature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Plant should be cleaned at the same temperature as it has been processing the food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If too high a cleaning temperature is used, it may cause denaturation of the soil/dirt particles, making it more difficult to remove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Procedure for Cleaning Plant</a:t>
            </a:r>
            <a:endParaRPr lang="en-ZA" sz="4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Cleaning Materials and Chemicals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900" dirty="0" smtClean="0"/>
              <a:t>Cleaning materials can be pure chemicals, such as: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Sodium Hydroxide (lye)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Nitric acid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Phosphoric acid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Cleaning materials can be complex formulated detergents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Use the recommended dosage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Correctly calculate the concentrations required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Dilute accurately with water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Cleaning materials can be a combination of the above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343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Detergent Alternatives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Pure chemical, formulated detergents or combination of the two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Main component of formulated detergents is either an alkali or and acid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components include: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Surfactants – wetting agents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Sequestering agents – softens water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Complex-forming agents – binds with metal-ions in molecules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Oxidation agents – Boosts cleaning effects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0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Detergent Concentrations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dirty="0" smtClean="0"/>
              <a:t>Detergents need to be used at a certain concentration</a:t>
            </a:r>
          </a:p>
          <a:p>
            <a:r>
              <a:rPr lang="en-US" sz="2400" dirty="0" smtClean="0"/>
              <a:t>The starting concentration must be known</a:t>
            </a:r>
          </a:p>
          <a:p>
            <a:r>
              <a:rPr lang="en-US" sz="2400" dirty="0" smtClean="0"/>
              <a:t>The volume of water needed to achieve desired concentration must be known</a:t>
            </a:r>
          </a:p>
          <a:p>
            <a:r>
              <a:rPr lang="en-US" sz="2400" dirty="0" smtClean="0"/>
              <a:t>The unit for concentration used in industry is percent (%)</a:t>
            </a:r>
          </a:p>
          <a:p>
            <a:r>
              <a:rPr lang="en-US" sz="2400" dirty="0" smtClean="0"/>
              <a:t>Distinguish between weight % and volume %</a:t>
            </a:r>
          </a:p>
          <a:p>
            <a:r>
              <a:rPr lang="en-US" sz="2400" dirty="0" smtClean="0"/>
              <a:t>Pure chemical concentrates are specified in weight %</a:t>
            </a:r>
          </a:p>
          <a:p>
            <a:r>
              <a:rPr lang="en-US" sz="2400" dirty="0" smtClean="0"/>
              <a:t>Dosing recommendations for formulated detergents are often higher than dosing recommendations for pure chemicals</a:t>
            </a:r>
          </a:p>
          <a:p>
            <a:r>
              <a:rPr lang="en-US" sz="2400" dirty="0" smtClean="0"/>
              <a:t>Recommendations from suppliers of formulated detergents should always be strictly followed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35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Preparation of Cleaning Liquids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300" dirty="0" smtClean="0"/>
              <a:t>Detergent concentrates must be </a:t>
            </a:r>
            <a:r>
              <a:rPr lang="en-US" sz="2300" dirty="0" err="1" smtClean="0"/>
              <a:t>diulted</a:t>
            </a:r>
            <a:r>
              <a:rPr lang="en-US" sz="2300" dirty="0" smtClean="0"/>
              <a:t> with water before they are used</a:t>
            </a:r>
          </a:p>
          <a:p>
            <a:r>
              <a:rPr lang="en-US" sz="2300" dirty="0" smtClean="0"/>
              <a:t>Too low or too high concentrations will result in inadequate cleaning</a:t>
            </a:r>
          </a:p>
          <a:p>
            <a:r>
              <a:rPr lang="en-US" sz="2300" dirty="0" smtClean="0"/>
              <a:t>Too high concentrations are a waste of money and can damage equipment</a:t>
            </a:r>
          </a:p>
          <a:p>
            <a:r>
              <a:rPr lang="en-US" sz="2300" dirty="0" smtClean="0"/>
              <a:t>Single-use: The detergent concentrate is dosed directly into a water filled processing unit</a:t>
            </a:r>
          </a:p>
          <a:p>
            <a:r>
              <a:rPr lang="en-US" sz="2300" dirty="0" smtClean="0"/>
              <a:t>Recovery: The detergent solution is prepared in a special cleaning station, pumped through the processing equipment and then returned to the cleaning station</a:t>
            </a:r>
          </a:p>
          <a:p>
            <a:r>
              <a:rPr lang="en-US" sz="2300" dirty="0" smtClean="0"/>
              <a:t>Always add detergent or chemical to water – never the other way around!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Hygiene and Product Quality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400600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000" dirty="0" smtClean="0"/>
              <a:t>Hygiene and cleanliness is required from the farm right through to the product delivery to the client</a:t>
            </a:r>
          </a:p>
          <a:p>
            <a:r>
              <a:rPr lang="en-US" sz="2000" dirty="0" smtClean="0"/>
              <a:t>On the farm:</a:t>
            </a:r>
          </a:p>
          <a:p>
            <a:pPr lvl="1"/>
            <a:r>
              <a:rPr lang="en-US" sz="1600" dirty="0" smtClean="0"/>
              <a:t>Parts of sugar cane left in the planters or harvesters could be infected with diseases</a:t>
            </a:r>
          </a:p>
          <a:p>
            <a:pPr lvl="1"/>
            <a:r>
              <a:rPr lang="en-US" sz="1600" dirty="0" smtClean="0"/>
              <a:t>A wash-down facility should be provided away from the production areas of the farm</a:t>
            </a:r>
          </a:p>
          <a:p>
            <a:pPr lvl="1"/>
            <a:r>
              <a:rPr lang="en-US" sz="1600" dirty="0" smtClean="0"/>
              <a:t>The wash-down area should have a sealed surface with a sump to collect waste water and debris</a:t>
            </a:r>
          </a:p>
          <a:p>
            <a:pPr lvl="1"/>
            <a:r>
              <a:rPr lang="en-US" sz="1600" dirty="0" smtClean="0"/>
              <a:t>Mud, soil and plant material washed down must be kept away from crops, storage areas and waterways</a:t>
            </a:r>
          </a:p>
          <a:p>
            <a:pPr lvl="1"/>
            <a:r>
              <a:rPr lang="en-US" sz="1600" dirty="0" smtClean="0"/>
              <a:t>Remove pests and weeds around the wash-down area regularly</a:t>
            </a:r>
          </a:p>
          <a:p>
            <a:pPr lvl="1"/>
            <a:r>
              <a:rPr lang="en-US" sz="1600" dirty="0" smtClean="0"/>
              <a:t>Any equipment coming onto the farm from outside should be cleaned and disinfected</a:t>
            </a:r>
          </a:p>
          <a:p>
            <a:pPr lvl="1"/>
            <a:r>
              <a:rPr lang="en-US" sz="1600" dirty="0" smtClean="0"/>
              <a:t>Use high pressure water or compressed air to clean vehicles and equipment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61" y="2780928"/>
            <a:ext cx="3340735" cy="216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0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Background to Sugar Technology and Equipment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processing of Sugar Cane into Sugar entails several processing steps:</a:t>
            </a:r>
          </a:p>
          <a:p>
            <a:pPr lvl="1"/>
            <a:r>
              <a:rPr lang="en-ZA" sz="2000" dirty="0"/>
              <a:t>Extraction of juice</a:t>
            </a:r>
            <a:endParaRPr lang="en-US" sz="2000" dirty="0"/>
          </a:p>
          <a:p>
            <a:pPr lvl="1"/>
            <a:r>
              <a:rPr lang="en-ZA" sz="2000" dirty="0"/>
              <a:t>Clarification of juice</a:t>
            </a:r>
            <a:endParaRPr lang="en-US" sz="2000" dirty="0"/>
          </a:p>
          <a:p>
            <a:pPr lvl="1"/>
            <a:r>
              <a:rPr lang="en-ZA" sz="2000" dirty="0"/>
              <a:t>Concentration and Crystallization</a:t>
            </a:r>
            <a:endParaRPr lang="en-US" sz="2000" dirty="0"/>
          </a:p>
          <a:p>
            <a:pPr lvl="1"/>
            <a:r>
              <a:rPr lang="en-ZA" sz="2000" dirty="0"/>
              <a:t>Separation of crystals</a:t>
            </a:r>
            <a:endParaRPr lang="en-US" sz="2000" dirty="0"/>
          </a:p>
          <a:p>
            <a:pPr lvl="1"/>
            <a:r>
              <a:rPr lang="en-ZA" sz="2000" dirty="0"/>
              <a:t>Refining of sugar</a:t>
            </a:r>
            <a:endParaRPr lang="en-US" sz="2000" dirty="0"/>
          </a:p>
          <a:p>
            <a:pPr lvl="1"/>
            <a:r>
              <a:rPr lang="en-ZA" sz="2000" dirty="0"/>
              <a:t>Recovery of sugar molasses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Each of these steps </a:t>
            </a:r>
            <a:r>
              <a:rPr lang="en-US" sz="2000" dirty="0" err="1" smtClean="0"/>
              <a:t>utilises</a:t>
            </a:r>
            <a:r>
              <a:rPr lang="en-US" sz="2000" dirty="0" smtClean="0"/>
              <a:t> different types of equipment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Equipment found in Sugar </a:t>
            </a:r>
            <a:r>
              <a:rPr lang="en-US" sz="2000" dirty="0"/>
              <a:t>Mills </a:t>
            </a:r>
            <a:r>
              <a:rPr lang="en-US" sz="2000" dirty="0" smtClean="0"/>
              <a:t>includes: conveyors</a:t>
            </a:r>
            <a:r>
              <a:rPr lang="en-US" sz="2000" dirty="0"/>
              <a:t>, cranes, cutters, slicers, diffusers, mills, sugar centrifuges, boilers, evaporators, vacuum pans, crystallizers, shredders, agitators, mixers, driers, packaging equipment, pipes, valves, pumps and </a:t>
            </a:r>
            <a:r>
              <a:rPr lang="en-US" sz="2000" dirty="0" smtClean="0"/>
              <a:t>more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Because sugar is a food product, hygiene and cleaning are of utmost importance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970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Product Safety at the Sugar Mill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Good hygiene practice is part of on-going quality assurance</a:t>
            </a:r>
          </a:p>
          <a:p>
            <a:pPr lvl="0"/>
            <a:r>
              <a:rPr lang="en-US" sz="4000" dirty="0" smtClean="0"/>
              <a:t>All production, packaging and storage must be carried out in a clean environment</a:t>
            </a:r>
          </a:p>
          <a:p>
            <a:pPr lvl="0"/>
            <a:r>
              <a:rPr lang="en-US" sz="4000" dirty="0" smtClean="0"/>
              <a:t>Guarantee’s safe product for customers</a:t>
            </a:r>
          </a:p>
          <a:p>
            <a:pPr lv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73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General Product Safety Rules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dirty="0"/>
              <a:t>Smoking, eating and drinking are allowed in designated areas only, never in production areas. </a:t>
            </a:r>
          </a:p>
          <a:p>
            <a:pPr lvl="0"/>
            <a:r>
              <a:rPr lang="en-US" dirty="0"/>
              <a:t>Always maintain good personal hygiene. Wash hands before starting work, and after using the toilet.</a:t>
            </a:r>
          </a:p>
          <a:p>
            <a:pPr lvl="0"/>
            <a:r>
              <a:rPr lang="en-US" dirty="0"/>
              <a:t>Never touch unpacked products unless absolutely necessary. If touched, the product must be discarded or reprocessed if possible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 smtClean="0"/>
              <a:t>General Product Safety Rules (cont.)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sz="3400" dirty="0" smtClean="0"/>
              <a:t>Plasters </a:t>
            </a:r>
            <a:r>
              <a:rPr lang="en-US" sz="3400" dirty="0"/>
              <a:t>must be blue with a metal strip.</a:t>
            </a:r>
          </a:p>
          <a:p>
            <a:pPr lvl="0"/>
            <a:r>
              <a:rPr lang="en-US" sz="3400" dirty="0"/>
              <a:t>Earplugs must, if relevant, be metal detectable. </a:t>
            </a:r>
          </a:p>
          <a:p>
            <a:pPr lvl="0"/>
            <a:r>
              <a:rPr lang="en-US" sz="3400" dirty="0"/>
              <a:t>Keep doors and windows closed to prevent insects, birds or vermin from entering.</a:t>
            </a:r>
          </a:p>
          <a:p>
            <a:pPr lvl="0"/>
            <a:r>
              <a:rPr lang="en-US" sz="3400" dirty="0"/>
              <a:t>Before commencing repair work, the supervisor in charge should be consulted on how to carry out the work so that no products become contaminated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077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 smtClean="0"/>
              <a:t>General Product Safety Rules (cont.)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dirty="0" smtClean="0"/>
              <a:t>After </a:t>
            </a:r>
            <a:r>
              <a:rPr lang="en-US" dirty="0"/>
              <a:t>repair work, production equipment should be restored and cleaned to avoid product contamination. Please make sure to follow the appropriate cleaning procedures.</a:t>
            </a:r>
          </a:p>
          <a:p>
            <a:pPr lvl="0"/>
            <a:r>
              <a:rPr lang="en-US" dirty="0"/>
              <a:t>Packaging materials must be used exclusively for the products for which they are intended.</a:t>
            </a:r>
          </a:p>
          <a:p>
            <a:pPr lvl="0"/>
            <a:r>
              <a:rPr lang="en-US" dirty="0"/>
              <a:t>Packaging materials, ingredients, processing aids and other chemicals must be stored to avoid contamination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 smtClean="0"/>
              <a:t>General Product Safety Rules (cont.)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sz="3100" dirty="0" smtClean="0"/>
              <a:t>Materials </a:t>
            </a:r>
            <a:r>
              <a:rPr lang="en-US" sz="3100" dirty="0"/>
              <a:t>used in contact with food products or intermediate products must be intended for this purpose.</a:t>
            </a:r>
          </a:p>
          <a:p>
            <a:pPr lvl="0"/>
            <a:r>
              <a:rPr lang="en-US" sz="3100" dirty="0"/>
              <a:t>Waste containers must be marked and, where possible, covered.</a:t>
            </a:r>
          </a:p>
          <a:p>
            <a:pPr lvl="0"/>
            <a:r>
              <a:rPr lang="en-US" sz="3100" dirty="0"/>
              <a:t>Pets are not allowed anywhere at the factory.</a:t>
            </a:r>
          </a:p>
          <a:p>
            <a:r>
              <a:rPr lang="en-US" sz="3100" dirty="0"/>
              <a:t>Always inform your supervisor if you suffer from vomiting, diarrhea, infected wounds or any serious systemic infection, e.g. tuberculosis.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27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Sugar Cane Biosecurity Zones - 1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/>
              <a:t>Zone 1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Hygiene zone 1 covers the handling of sugar cane and raw sugar until and inclusive of crystallization. </a:t>
            </a:r>
            <a:endParaRPr lang="en-US" sz="4400" dirty="0" smtClean="0"/>
          </a:p>
          <a:p>
            <a:pPr>
              <a:spcBef>
                <a:spcPts val="0"/>
              </a:spcBef>
            </a:pPr>
            <a:r>
              <a:rPr lang="en-US" sz="4400" dirty="0" smtClean="0"/>
              <a:t>In </a:t>
            </a:r>
            <a:r>
              <a:rPr lang="en-US" sz="4400" dirty="0"/>
              <a:t>zone 1, the general rules apply</a:t>
            </a:r>
            <a:r>
              <a:rPr lang="en-US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Sugar Cane Biosecurity Zones - </a:t>
            </a:r>
            <a:r>
              <a:rPr lang="en-ZA" sz="4800" dirty="0" smtClean="0"/>
              <a:t>2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Zone 2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overs </a:t>
            </a:r>
            <a:r>
              <a:rPr lang="en-US" sz="2400" dirty="0"/>
              <a:t>areas for production and storage of food products. In zone 2, both the general and the following rules apply:</a:t>
            </a:r>
          </a:p>
          <a:p>
            <a:pPr lvl="1"/>
            <a:r>
              <a:rPr lang="en-US" sz="2000" dirty="0"/>
              <a:t>Objects of glass or ceramics are not allowed in the zone. If you find splinters, immediately remove them and report to your superior or supervisor.</a:t>
            </a:r>
          </a:p>
          <a:p>
            <a:pPr lvl="1"/>
            <a:r>
              <a:rPr lang="en-US" sz="2000" dirty="0"/>
              <a:t>Storage of personal items is not allowed.</a:t>
            </a:r>
          </a:p>
          <a:p>
            <a:pPr lvl="1"/>
            <a:r>
              <a:rPr lang="en-US" sz="2000" dirty="0"/>
              <a:t>Cleaning procedures in certain areas may have to be documented. Ask your superior or supervisor.</a:t>
            </a:r>
          </a:p>
          <a:p>
            <a:pPr lvl="1"/>
            <a:r>
              <a:rPr lang="en-US" sz="2000" dirty="0"/>
              <a:t>Storage of materials of animal origin is not allowed.</a:t>
            </a:r>
          </a:p>
          <a:p>
            <a:pPr lvl="1"/>
            <a:r>
              <a:rPr lang="en-US" sz="2000" dirty="0"/>
              <a:t>Light fittings (whether for fluorescent tubes or glow lamps) and windows must be made of safety glass if there is a risk of glass splinters contaminating the products.</a:t>
            </a:r>
          </a:p>
          <a:p>
            <a:pPr lvl="1"/>
            <a:r>
              <a:rPr lang="en-US" sz="2000" dirty="0"/>
              <a:t>Skylights must be of safety glass.</a:t>
            </a:r>
          </a:p>
        </p:txBody>
      </p:sp>
    </p:spTree>
    <p:extLst>
      <p:ext uri="{BB962C8B-B14F-4D97-AF65-F5344CB8AC3E}">
        <p14:creationId xmlns:p14="http://schemas.microsoft.com/office/powerpoint/2010/main" val="28106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Sugar Cane Biosecurity Zones - </a:t>
            </a:r>
            <a:r>
              <a:rPr lang="en-ZA" sz="4800" dirty="0" smtClean="0"/>
              <a:t>3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Zone 3</a:t>
            </a:r>
            <a:endParaRPr lang="en-US" sz="2400" dirty="0"/>
          </a:p>
          <a:p>
            <a:r>
              <a:rPr lang="en-US" sz="2400" dirty="0"/>
              <a:t>Hygiene zone 3 covers areas for production of food products with normally no direct access to the products. In zone 3, the general rules, zone 2 rules and the following rules apply:</a:t>
            </a:r>
          </a:p>
          <a:p>
            <a:pPr lvl="1"/>
            <a:r>
              <a:rPr lang="en-US" sz="2400" dirty="0"/>
              <a:t>Always begin the working day with clean work clothes.</a:t>
            </a:r>
          </a:p>
          <a:p>
            <a:pPr lvl="1"/>
            <a:r>
              <a:rPr lang="en-US" sz="2400" dirty="0"/>
              <a:t>Caps must be worn at all times.</a:t>
            </a:r>
          </a:p>
          <a:p>
            <a:pPr lvl="1"/>
            <a:r>
              <a:rPr lang="en-US" sz="2400" dirty="0"/>
              <a:t>Snuff and chewing gum are not allowed.</a:t>
            </a:r>
          </a:p>
          <a:p>
            <a:pPr lvl="1"/>
            <a:r>
              <a:rPr lang="en-US" sz="2400" dirty="0"/>
              <a:t>Zone 4 rules must be complied with if the work involves direct access to the product, for example, when operating machinery such as </a:t>
            </a:r>
            <a:r>
              <a:rPr lang="en-US" sz="2400" dirty="0" err="1"/>
              <a:t>Centrifugals</a:t>
            </a:r>
            <a:r>
              <a:rPr lang="en-US" sz="2400" dirty="0"/>
              <a:t>, sugar driers/coolers, sieves, magnets, packaging machinery and bagging equipment when packing and unpacking products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25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800" dirty="0"/>
              <a:t>Sugar Cane Biosecurity Zones </a:t>
            </a:r>
            <a:r>
              <a:rPr lang="en-ZA" sz="3800" dirty="0" smtClean="0"/>
              <a:t>– 3 (cont.)</a:t>
            </a:r>
            <a:endParaRPr lang="en-ZA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Zone 3</a:t>
            </a:r>
            <a:endParaRPr lang="en-US" sz="2400" dirty="0"/>
          </a:p>
          <a:p>
            <a:r>
              <a:rPr lang="en-US" sz="2400" dirty="0" smtClean="0"/>
              <a:t>Maintenance </a:t>
            </a:r>
            <a:r>
              <a:rPr lang="en-US" sz="2400" dirty="0"/>
              <a:t>staff </a:t>
            </a:r>
            <a:r>
              <a:rPr lang="en-US" sz="2400" dirty="0" smtClean="0"/>
              <a:t>must:</a:t>
            </a:r>
            <a:endParaRPr lang="en-US" sz="2400" dirty="0"/>
          </a:p>
          <a:p>
            <a:pPr lvl="1"/>
            <a:r>
              <a:rPr lang="en-US" sz="2400" dirty="0"/>
              <a:t>Use clean and protective clothing.</a:t>
            </a:r>
          </a:p>
          <a:p>
            <a:pPr lvl="1"/>
            <a:r>
              <a:rPr lang="en-US" sz="2400" dirty="0"/>
              <a:t>Consult the supervisor in charge before commencing work to ensure that the job can be done without contaminating the product.</a:t>
            </a:r>
          </a:p>
          <a:p>
            <a:pPr lvl="1"/>
            <a:r>
              <a:rPr lang="en-US" sz="2400" dirty="0"/>
              <a:t>Ensure that tools are cleaned before use.</a:t>
            </a:r>
          </a:p>
          <a:p>
            <a:pPr lvl="1"/>
            <a:r>
              <a:rPr lang="en-US" sz="2400" dirty="0"/>
              <a:t>Return all tools, spare parts etc. when the job is done and clean the production equipment and the working area.</a:t>
            </a:r>
          </a:p>
          <a:p>
            <a:r>
              <a:rPr lang="en-US" sz="2400" dirty="0"/>
              <a:t>Effective protection against insects must be in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5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Sugar Cane Biosecurity Zones – 4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Zone 4</a:t>
            </a:r>
            <a:endParaRPr lang="en-US" sz="2400" dirty="0"/>
          </a:p>
          <a:p>
            <a:r>
              <a:rPr lang="en-US" sz="2800" dirty="0"/>
              <a:t>Hygiene zone 4 includes areas where products, ingredients or packaging are handled in open systems, including loading of bulk. In zone 4, the general rules, zone 2 and 3 rules as well as the following rules apply:</a:t>
            </a:r>
          </a:p>
          <a:p>
            <a:pPr lvl="1"/>
            <a:r>
              <a:rPr lang="en-US" dirty="0"/>
              <a:t>Caps covering all hair must be worn.</a:t>
            </a:r>
          </a:p>
          <a:p>
            <a:pPr lvl="1"/>
            <a:r>
              <a:rPr lang="en-US" dirty="0"/>
              <a:t>In the silo area, overshoes are mandatory.</a:t>
            </a:r>
          </a:p>
          <a:p>
            <a:pPr lvl="1"/>
            <a:r>
              <a:rPr lang="en-US" dirty="0"/>
              <a:t>Employees with permanent work tasks in the silo area must use shoes specifically provided for this work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6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Background to Sugar Technology and Equipment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</a:t>
            </a:r>
            <a:r>
              <a:rPr lang="en-US" sz="2000" dirty="0" smtClean="0"/>
              <a:t>rocessing equipment in a sugar mill includes:</a:t>
            </a:r>
          </a:p>
          <a:p>
            <a:pPr lvl="1"/>
            <a:r>
              <a:rPr lang="en-US" sz="1600" dirty="0"/>
              <a:t>Laboratory Equipment</a:t>
            </a:r>
          </a:p>
          <a:p>
            <a:pPr lvl="1"/>
            <a:r>
              <a:rPr lang="en-US" sz="1600" dirty="0" err="1"/>
              <a:t>Centrifugals</a:t>
            </a:r>
            <a:endParaRPr lang="en-US" sz="1600" dirty="0"/>
          </a:p>
          <a:p>
            <a:pPr lvl="1"/>
            <a:r>
              <a:rPr lang="en-US" sz="1600" dirty="0"/>
              <a:t>Clarifiers</a:t>
            </a:r>
          </a:p>
          <a:p>
            <a:pPr lvl="1"/>
            <a:r>
              <a:rPr lang="en-US" sz="1600" dirty="0"/>
              <a:t>Dryers and Coolers</a:t>
            </a:r>
          </a:p>
          <a:p>
            <a:pPr lvl="1"/>
            <a:r>
              <a:rPr lang="en-US" sz="1600" dirty="0"/>
              <a:t>Evaporators</a:t>
            </a:r>
          </a:p>
          <a:p>
            <a:pPr lvl="1"/>
            <a:r>
              <a:rPr lang="en-US" sz="1600" dirty="0"/>
              <a:t>Filter Press</a:t>
            </a:r>
          </a:p>
          <a:p>
            <a:pPr lvl="1"/>
            <a:r>
              <a:rPr lang="en-US" sz="1600" dirty="0"/>
              <a:t>Cane Mud Filter</a:t>
            </a:r>
          </a:p>
          <a:p>
            <a:pPr lvl="1"/>
            <a:r>
              <a:rPr lang="en-US" sz="1600" dirty="0"/>
              <a:t>Pan Instrumentation</a:t>
            </a:r>
          </a:p>
          <a:p>
            <a:pPr lvl="1"/>
            <a:r>
              <a:rPr lang="en-US" sz="1600" dirty="0"/>
              <a:t>Entrainment Arrestor</a:t>
            </a:r>
          </a:p>
          <a:p>
            <a:pPr lvl="1"/>
            <a:r>
              <a:rPr lang="en-US" sz="1600" dirty="0"/>
              <a:t>Magma Pumps</a:t>
            </a:r>
          </a:p>
          <a:p>
            <a:pPr lvl="1"/>
            <a:r>
              <a:rPr lang="en-US" sz="1600" dirty="0" err="1"/>
              <a:t>Massecuite</a:t>
            </a:r>
            <a:r>
              <a:rPr lang="en-US" sz="1600" dirty="0"/>
              <a:t> Pumps</a:t>
            </a:r>
          </a:p>
          <a:p>
            <a:pPr lvl="1"/>
            <a:r>
              <a:rPr lang="en-US" sz="1600" dirty="0"/>
              <a:t>Screening Machinery</a:t>
            </a:r>
          </a:p>
          <a:p>
            <a:pPr lvl="1"/>
            <a:r>
              <a:rPr lang="en-US" sz="1600" dirty="0"/>
              <a:t>Refinery </a:t>
            </a:r>
            <a:r>
              <a:rPr lang="en-US" sz="1600" dirty="0" smtClean="0"/>
              <a:t>machinery</a:t>
            </a:r>
          </a:p>
          <a:p>
            <a:r>
              <a:rPr lang="en-US" sz="2000" dirty="0" smtClean="0"/>
              <a:t>Each of these pieces of equipment are made up of components such as pipes, gears, bolts, valves, motors, fittings, clutches etc.</a:t>
            </a:r>
          </a:p>
          <a:p>
            <a:pPr lvl="1">
              <a:spcBef>
                <a:spcPts val="0"/>
              </a:spcBef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23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800" dirty="0"/>
              <a:t>Sugar Cane Biosecurity Zones – </a:t>
            </a:r>
            <a:r>
              <a:rPr lang="en-ZA" sz="3800" dirty="0" smtClean="0"/>
              <a:t>4 (cont.)</a:t>
            </a:r>
            <a:endParaRPr lang="en-ZA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Zone 4</a:t>
            </a:r>
            <a:endParaRPr lang="en-US" sz="2400" dirty="0"/>
          </a:p>
          <a:p>
            <a:r>
              <a:rPr lang="en-US" sz="2800" dirty="0" err="1" smtClean="0"/>
              <a:t>Jewellery</a:t>
            </a:r>
            <a:r>
              <a:rPr lang="en-US" sz="2800" dirty="0" smtClean="0"/>
              <a:t> (smooth wedding rings excepted), watches and blue tooth units are not allowed. Earrings and piercings are allowed if fully covered by clothes or a plaster.</a:t>
            </a:r>
          </a:p>
          <a:p>
            <a:r>
              <a:rPr lang="en-US" sz="2800" dirty="0" smtClean="0"/>
              <a:t>False nails or false eyelashes are not allowed.</a:t>
            </a:r>
          </a:p>
          <a:p>
            <a:r>
              <a:rPr lang="en-US" sz="2800" dirty="0" smtClean="0"/>
              <a:t>Only eyewear with safety straps is allowed at inspection silos, bulk and containers.</a:t>
            </a:r>
          </a:p>
          <a:p>
            <a:r>
              <a:rPr lang="en-US" sz="2800" dirty="0" smtClean="0"/>
              <a:t>Outside pockets above the hip are not allowed.</a:t>
            </a:r>
          </a:p>
          <a:p>
            <a:r>
              <a:rPr lang="en-US" sz="2800" dirty="0" smtClean="0"/>
              <a:t>Tools must be completely clean.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4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Causes of Contamination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000" dirty="0"/>
              <a:t>Equipment contaminants can </a:t>
            </a:r>
            <a:r>
              <a:rPr lang="en-US" sz="2000" dirty="0" smtClean="0"/>
              <a:t>be:</a:t>
            </a:r>
          </a:p>
          <a:p>
            <a:pPr lvl="1"/>
            <a:r>
              <a:rPr lang="en-US" sz="2000" dirty="0" smtClean="0"/>
              <a:t>gaseous </a:t>
            </a:r>
          </a:p>
          <a:p>
            <a:pPr lvl="1"/>
            <a:r>
              <a:rPr lang="en-US" sz="2000" dirty="0" smtClean="0"/>
              <a:t>fluid</a:t>
            </a:r>
          </a:p>
          <a:p>
            <a:pPr lvl="1"/>
            <a:r>
              <a:rPr lang="en-US" sz="2000" dirty="0" smtClean="0"/>
              <a:t>semi-solid</a:t>
            </a:r>
          </a:p>
          <a:p>
            <a:pPr lvl="1"/>
            <a:r>
              <a:rPr lang="en-US" sz="2000" dirty="0" smtClean="0"/>
              <a:t>solid</a:t>
            </a:r>
          </a:p>
          <a:p>
            <a:r>
              <a:rPr lang="en-US" sz="2000" dirty="0" smtClean="0"/>
              <a:t>Particles </a:t>
            </a:r>
            <a:r>
              <a:rPr lang="en-US" sz="2000" dirty="0"/>
              <a:t>as small as 5 microns can affect a hydraulic system, thus imposing much harsher contamination prevention requirements to keep systems running to acceptable performance.</a:t>
            </a:r>
          </a:p>
          <a:p>
            <a:r>
              <a:rPr lang="en-ZA" sz="2000" dirty="0"/>
              <a:t>D</a:t>
            </a:r>
            <a:r>
              <a:rPr lang="en-ZA" sz="2000" dirty="0" smtClean="0"/>
              <a:t>amage </a:t>
            </a:r>
            <a:r>
              <a:rPr lang="en-ZA" sz="2000" dirty="0"/>
              <a:t>caused by </a:t>
            </a:r>
            <a:r>
              <a:rPr lang="en-ZA" sz="2000" dirty="0" smtClean="0"/>
              <a:t>contamination accumulates </a:t>
            </a:r>
            <a:r>
              <a:rPr lang="en-ZA" sz="2000" dirty="0"/>
              <a:t>over time. </a:t>
            </a:r>
            <a:endParaRPr lang="en-ZA" sz="2000" dirty="0" smtClean="0"/>
          </a:p>
          <a:p>
            <a:r>
              <a:rPr lang="en-ZA" sz="2000" dirty="0" smtClean="0"/>
              <a:t>Dirt </a:t>
            </a:r>
            <a:r>
              <a:rPr lang="en-ZA" sz="2000" dirty="0"/>
              <a:t>contamination can reduce the</a:t>
            </a:r>
            <a:r>
              <a:rPr lang="en-US" sz="2000" dirty="0"/>
              <a:t> </a:t>
            </a:r>
            <a:r>
              <a:rPr lang="en-ZA" sz="2000" dirty="0"/>
              <a:t>useful life of equipment to less than half of the manufacturer’s performance </a:t>
            </a:r>
            <a:r>
              <a:rPr lang="en-ZA" sz="2000" dirty="0" smtClean="0"/>
              <a:t>projections</a:t>
            </a:r>
          </a:p>
          <a:p>
            <a:r>
              <a:rPr lang="en-ZA" sz="2000" dirty="0" smtClean="0"/>
              <a:t>Contamination is </a:t>
            </a:r>
            <a:r>
              <a:rPr lang="en-ZA" sz="2000" dirty="0"/>
              <a:t>often caused by the lack of</a:t>
            </a:r>
            <a:r>
              <a:rPr lang="en-US" sz="2000" dirty="0"/>
              <a:t> </a:t>
            </a:r>
            <a:r>
              <a:rPr lang="en-ZA" sz="2000" dirty="0"/>
              <a:t>awareness and training of frontline operators and maintenance trades</a:t>
            </a:r>
            <a:r>
              <a:rPr lang="en-ZA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20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Background to Sugar Technology and Equipment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For each of these equipment components there are: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Several types that function differently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D</a:t>
            </a:r>
            <a:r>
              <a:rPr lang="en-US" sz="4000" dirty="0" smtClean="0"/>
              <a:t>ifferent circumstances in which they could be used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D</a:t>
            </a:r>
            <a:r>
              <a:rPr lang="en-US" sz="4000" dirty="0" smtClean="0"/>
              <a:t>ifferent maintenance requirements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268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Background to Sugar Technology and Equipment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As a Sugar Processing Machine Operator it is necessary to know: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What the sugar processing steps are,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What the equipment for each process is,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each piece of equipment works,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What the components of the equipment are,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each component fits into the equipment,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What the component’s purpose is in the equipment,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to maintain the component,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to maintain the equipment,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to operate the equipment,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What quality parameters the equipment must attain,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all these components, equipment and processes fit together,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How all these components, equipment and processes are monitored</a:t>
            </a:r>
          </a:p>
        </p:txBody>
      </p:sp>
    </p:spTree>
    <p:extLst>
      <p:ext uri="{BB962C8B-B14F-4D97-AF65-F5344CB8AC3E}">
        <p14:creationId xmlns:p14="http://schemas.microsoft.com/office/powerpoint/2010/main" val="1905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Equipment Hygiene and Cleaning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Cleaning in Place (CIP) means cleaning that takes place without dismantling the system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 be done either: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After a processing run that has produced normal fouling, or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When switching a processing line from one recipe to another (not common in a sugar mill)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Cleaning between production runs avoids contamination and improves quality standards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4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Equipment Hygiene and </a:t>
            </a:r>
            <a:r>
              <a:rPr lang="en-ZA" sz="4800" dirty="0" smtClean="0"/>
              <a:t>Cleaning (</a:t>
            </a:r>
            <a:r>
              <a:rPr lang="en-ZA" sz="4800" dirty="0"/>
              <a:t>cont</a:t>
            </a:r>
            <a:r>
              <a:rPr lang="en-ZA" sz="4800" dirty="0" smtClean="0"/>
              <a:t>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Cleaning needs to take place so that: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There is no contamination of the product with the chemicals used for cleaning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There is minimal down-time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It has a low cost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It is done safely (chemicals may be harmful, effective lock-out practices must be in place to avoid accidently turning on the equipment while workers are busy cleaning)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/>
              <a:t>It has the least negative impact on the environment (using minimal amounts of water and detergents and </a:t>
            </a:r>
            <a:r>
              <a:rPr lang="en-US" sz="2600" dirty="0" err="1" smtClean="0"/>
              <a:t>maximising</a:t>
            </a:r>
            <a:r>
              <a:rPr lang="en-US" sz="2600" dirty="0" smtClean="0"/>
              <a:t> re-use of resources)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3004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Equipment Hygiene and Cleaning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In Cleaning in Place (CIP), the equipment is not dismantled, but is cleaned in the same set-up as it was used during production.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Cleaning fluids are then circulated through the equipment in a cleaning circuit.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single-use cleaning, detergents and wash water are discarded after a single use because of very dirty plant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recovery CIP, the plant is not very dirty, and the detergent and wash water can be re-used.</a:t>
            </a:r>
            <a:r>
              <a:rPr lang="en-US" sz="3600" dirty="0" smtClean="0"/>
              <a:t>  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5825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Equipment Hygiene and Cleaning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Single-use cleaning: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Cleaning solution is always fresh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Equipment is inexpensive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High cost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High environmental load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Recovery CIP: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 cleaning detergent consumed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 water and energy consumed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 environmental load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Equipment is more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26B668B718347920F86058F4B285C" ma:contentTypeVersion="0" ma:contentTypeDescription="Create a new document." ma:contentTypeScope="" ma:versionID="aefd994ead310ccc8b23e01ca6324e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B88B54-EB27-4C98-B432-F6CA3B747A7C}"/>
</file>

<file path=customXml/itemProps2.xml><?xml version="1.0" encoding="utf-8"?>
<ds:datastoreItem xmlns:ds="http://schemas.openxmlformats.org/officeDocument/2006/customXml" ds:itemID="{7B7C5E19-C3A0-480B-BF46-5C8A4F26897D}"/>
</file>

<file path=customXml/itemProps3.xml><?xml version="1.0" encoding="utf-8"?>
<ds:datastoreItem xmlns:ds="http://schemas.openxmlformats.org/officeDocument/2006/customXml" ds:itemID="{28A7B364-6608-49EB-B2BA-B23B2D0D14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5194</TotalTime>
  <Words>2086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Background to Sugar Technology and Equipment</vt:lpstr>
      <vt:lpstr>Background to Sugar Technology and Equipment (cont.)</vt:lpstr>
      <vt:lpstr>Background to Sugar Technology and Equipment (cont.)</vt:lpstr>
      <vt:lpstr>Background to Sugar Technology and Equipment (cont.)</vt:lpstr>
      <vt:lpstr>Equipment Hygiene and Cleaning</vt:lpstr>
      <vt:lpstr>Equipment Hygiene and Cleaning (cont.)</vt:lpstr>
      <vt:lpstr>Equipment Hygiene and Cleaning (cont.)</vt:lpstr>
      <vt:lpstr>Equipment Hygiene and Cleaning (cont.)</vt:lpstr>
      <vt:lpstr>The 4 Parameters of Cleaning</vt:lpstr>
      <vt:lpstr>Mechanical Force of Cleaning</vt:lpstr>
      <vt:lpstr>Chemical Force of Cleaning</vt:lpstr>
      <vt:lpstr>Thermal Force of Cleaning</vt:lpstr>
      <vt:lpstr>Procedure for Cleaning Plant</vt:lpstr>
      <vt:lpstr>Cleaning Materials and Chemicals</vt:lpstr>
      <vt:lpstr>Detergent Alternatives</vt:lpstr>
      <vt:lpstr>Detergent Concentrations</vt:lpstr>
      <vt:lpstr>Preparation of Cleaning Liquids</vt:lpstr>
      <vt:lpstr>Hygiene and Product Quality</vt:lpstr>
      <vt:lpstr>Product Safety at the Sugar Mill</vt:lpstr>
      <vt:lpstr>General Product Safety Rules</vt:lpstr>
      <vt:lpstr>General Product Safety Rules (cont.)</vt:lpstr>
      <vt:lpstr>General Product Safety Rules (cont.)</vt:lpstr>
      <vt:lpstr>General Product Safety Rules (cont.)</vt:lpstr>
      <vt:lpstr>Sugar Cane Biosecurity Zones - 1</vt:lpstr>
      <vt:lpstr>Sugar Cane Biosecurity Zones - 2</vt:lpstr>
      <vt:lpstr>Sugar Cane Biosecurity Zones - 3</vt:lpstr>
      <vt:lpstr>Sugar Cane Biosecurity Zones – 3 (cont.)</vt:lpstr>
      <vt:lpstr>Sugar Cane Biosecurity Zones – 4</vt:lpstr>
      <vt:lpstr>Sugar Cane Biosecurity Zones – 4 (cont.)</vt:lpstr>
      <vt:lpstr>Causes of Contamination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249</cp:revision>
  <dcterms:created xsi:type="dcterms:W3CDTF">2016-11-15T07:03:29Z</dcterms:created>
  <dcterms:modified xsi:type="dcterms:W3CDTF">2019-08-27T10:37:56Z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0x010100B6326B668B718347920F86058F4B285C</vt:lpwstr>
  </property>
</Properties>
</file>