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73" r:id="rId3"/>
    <p:sldId id="415" r:id="rId4"/>
    <p:sldId id="416" r:id="rId5"/>
    <p:sldId id="407" r:id="rId6"/>
    <p:sldId id="408" r:id="rId7"/>
    <p:sldId id="414" r:id="rId8"/>
    <p:sldId id="384" r:id="rId9"/>
    <p:sldId id="385" r:id="rId10"/>
    <p:sldId id="417" r:id="rId11"/>
    <p:sldId id="386" r:id="rId12"/>
    <p:sldId id="387" r:id="rId13"/>
    <p:sldId id="418" r:id="rId14"/>
    <p:sldId id="389" r:id="rId15"/>
    <p:sldId id="390" r:id="rId16"/>
    <p:sldId id="391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19" r:id="rId25"/>
    <p:sldId id="420" r:id="rId26"/>
    <p:sldId id="421" r:id="rId27"/>
    <p:sldId id="422" r:id="rId28"/>
    <p:sldId id="423" r:id="rId29"/>
    <p:sldId id="4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15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6840760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NQF 3: OCCUPATIONAL CERTIFICATE: ID</a:t>
            </a:r>
            <a:r>
              <a:rPr lang="it-IT" sz="3200" b="1" i="0" baseline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 98912: </a:t>
            </a:r>
          </a:p>
          <a:p>
            <a:pPr algn="ctr"/>
            <a:r>
              <a:rPr lang="it-IT" sz="3200" b="1" i="0" dirty="0" smtClean="0">
                <a:solidFill>
                  <a:srgbClr val="C00000"/>
                </a:solidFill>
                <a:latin typeface="Century Gothic" panose="020B0502020202020204" pitchFamily="34" charset="0"/>
                <a:cs typeface="Browallia New" panose="020B0604020202020204" pitchFamily="34" charset="-34"/>
              </a:rPr>
              <a:t>SUGAR PROCESSING MACHINE OPERATOR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2019/08/28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3573016"/>
            <a:ext cx="7056784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2: SUGAR PROCESSING EQUIPMENT AND TECHNOLOGY: KT2: RAW AND REFINED SUGAR PROCESSING EQUIPMENT AND TECHNOLOGY</a:t>
            </a:r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Milling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600" dirty="0"/>
              <a:t>P</a:t>
            </a:r>
            <a:r>
              <a:rPr lang="en-ZA" sz="2600" dirty="0" smtClean="0"/>
              <a:t>repared </a:t>
            </a:r>
            <a:r>
              <a:rPr lang="en-ZA" sz="2600" dirty="0"/>
              <a:t>cane is fed to the mills by vertical Donnelly chutes and a feeder drum and enters the opening between the front and the top roller, where the juice is extracted</a:t>
            </a:r>
            <a:r>
              <a:rPr lang="en-ZA" sz="2600" dirty="0" smtClean="0"/>
              <a:t>.</a:t>
            </a:r>
          </a:p>
          <a:p>
            <a:r>
              <a:rPr lang="en-ZA" sz="2600" dirty="0"/>
              <a:t>Mill rollers rotate slowly, at about 2.5 to 3.5 </a:t>
            </a:r>
            <a:r>
              <a:rPr lang="en-ZA" sz="2600" dirty="0" err="1"/>
              <a:t>r.p.m</a:t>
            </a:r>
            <a:r>
              <a:rPr lang="en-ZA" sz="2600" dirty="0"/>
              <a:t>.</a:t>
            </a:r>
            <a:endParaRPr lang="en-US" sz="2600" dirty="0"/>
          </a:p>
          <a:p>
            <a:r>
              <a:rPr lang="en-ZA" sz="2600" dirty="0" smtClean="0"/>
              <a:t>Extracted </a:t>
            </a:r>
            <a:r>
              <a:rPr lang="en-ZA" sz="2600" dirty="0"/>
              <a:t>juice flowing down the feed rollers and delivery rollers is collected in a juice tray. </a:t>
            </a:r>
            <a:endParaRPr lang="en-ZA" sz="2600" dirty="0" smtClean="0"/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15198" r="12766" b="24853"/>
          <a:stretch/>
        </p:blipFill>
        <p:spPr bwMode="auto">
          <a:xfrm>
            <a:off x="5364088" y="1772816"/>
            <a:ext cx="324750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987"/>
          <p:cNvSpPr txBox="1"/>
          <p:nvPr/>
        </p:nvSpPr>
        <p:spPr>
          <a:xfrm>
            <a:off x="5531467" y="5733256"/>
            <a:ext cx="2912745" cy="61555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58738"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 Narrow"/>
                <a:ea typeface="Times New Roman"/>
                <a:cs typeface="Arial"/>
              </a:rPr>
              <a:t>A Donnelly chute above a mill roller arrangement</a:t>
            </a:r>
          </a:p>
        </p:txBody>
      </p:sp>
    </p:spTree>
    <p:extLst>
      <p:ext uri="{BB962C8B-B14F-4D97-AF65-F5344CB8AC3E}">
        <p14:creationId xmlns:p14="http://schemas.microsoft.com/office/powerpoint/2010/main" val="2623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Milling </a:t>
            </a:r>
            <a:r>
              <a:rPr lang="en-ZA" sz="4800" dirty="0"/>
              <a:t>(cont.)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Juice is screened to remove fine bagasse and weighed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Before the last mill bagasse is mixed with imbibition water thus diluting the juice squeezed out in the last mill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The residue leaving the last mill is called bagasse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Bagasse is transported to boilers</a:t>
            </a:r>
          </a:p>
        </p:txBody>
      </p:sp>
    </p:spTree>
    <p:extLst>
      <p:ext uri="{BB962C8B-B14F-4D97-AF65-F5344CB8AC3E}">
        <p14:creationId xmlns:p14="http://schemas.microsoft.com/office/powerpoint/2010/main" val="5825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Diffusion (Imbibition)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Imbibition water is poured onto the cane from above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water percolates through the bed of cane and dissolves the sugar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water-sucrose mixture is called mixed juice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is collected in a hopper and pumped back to the bagasse layer just in front of where the water was applied</a:t>
            </a:r>
          </a:p>
        </p:txBody>
      </p:sp>
    </p:spTree>
    <p:extLst>
      <p:ext uri="{BB962C8B-B14F-4D97-AF65-F5344CB8AC3E}">
        <p14:creationId xmlns:p14="http://schemas.microsoft.com/office/powerpoint/2010/main" val="23484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Diffusion (Imbibition)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Repeated several times until it reaches the inlet of the diffuser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This diffuser juice is pumped to the boiling house via a juice scale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mixed juice is screened to remove fine particles and massed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97330" y="1628800"/>
            <a:ext cx="2592288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Definition: </a:t>
            </a:r>
            <a:r>
              <a:rPr lang="en-US" sz="2000" dirty="0"/>
              <a:t>Imbibition is a special type of diffusion when water is absorbed by solids-colloids causing an enormous increase in volume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7222" r="10000" b="21944"/>
          <a:stretch/>
        </p:blipFill>
        <p:spPr bwMode="auto">
          <a:xfrm>
            <a:off x="6300193" y="4149080"/>
            <a:ext cx="2448272" cy="236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Diffusion </a:t>
            </a:r>
            <a:r>
              <a:rPr lang="en-ZA" sz="4800" dirty="0"/>
              <a:t>(Imbibition) (cont.)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Bagasse leaving the diffuser has a high moisture content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Transported to a de-watering mill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Squeezed between two rollers before being used as fuel in the boilers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t="21277" r="25106" b="12341"/>
          <a:stretch/>
        </p:blipFill>
        <p:spPr bwMode="auto">
          <a:xfrm>
            <a:off x="5652121" y="2205980"/>
            <a:ext cx="3064370" cy="295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937"/>
          <p:cNvSpPr txBox="1"/>
          <p:nvPr/>
        </p:nvSpPr>
        <p:spPr>
          <a:xfrm>
            <a:off x="5652121" y="5347307"/>
            <a:ext cx="3168351" cy="31394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76200" algn="ctr"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 Narrow"/>
                <a:ea typeface="Times New Roman"/>
                <a:cs typeface="Arial"/>
              </a:rPr>
              <a:t>Bagasse leaving the diffuser</a:t>
            </a:r>
            <a:endParaRPr lang="en-US" dirty="0">
              <a:solidFill>
                <a:srgbClr val="000000"/>
              </a:solidFill>
              <a:effectLst/>
              <a:latin typeface="Arial Narrow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7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Juice Purification</a:t>
            </a:r>
            <a:endParaRPr lang="en-ZA" sz="5400" dirty="0"/>
          </a:p>
        </p:txBody>
      </p:sp>
      <p:pic>
        <p:nvPicPr>
          <p:cNvPr id="5" name="Picture 4" descr="https://www.msfsugar.com.au/wp-content/uploads/2015/03/milling_stage4___9687156354541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Juice </a:t>
            </a:r>
            <a:r>
              <a:rPr lang="en-ZA" sz="5400" dirty="0"/>
              <a:t>Purification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Mixed juice and crushed juice is mixed, screened of bagasse particles and weighed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Mixed juice is cloudy, grey- or greenish, foaming, water content 80 – 84%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Contains sand particles, fine bagasse particles, cane wax and air bubbles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Mixed juice must thus be purified to produce raw sugar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0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Juice Purification (cont.)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Mixed juice is purified by: 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 	Heating to +/- 104°C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 	Liming of mixed juice (defecation process)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 	Settling of mud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 	Decanting of the clear juice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 	Filtration of the </a:t>
            </a:r>
            <a:r>
              <a:rPr lang="en-US" sz="4000" dirty="0" smtClean="0"/>
              <a:t>mud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Juice </a:t>
            </a:r>
            <a:r>
              <a:rPr lang="en-ZA" sz="5400" dirty="0"/>
              <a:t>Purification (cont.)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54461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300" dirty="0" smtClean="0"/>
              <a:t>Primary heating to 70°C with </a:t>
            </a:r>
            <a:r>
              <a:rPr lang="en-US" sz="2300" dirty="0" err="1" smtClean="0"/>
              <a:t>vapour</a:t>
            </a:r>
            <a:r>
              <a:rPr lang="en-US" sz="2300" dirty="0" smtClean="0"/>
              <a:t> from evaporators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Secondary heating to 104°C with exhaust steam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Juice heater consists of a steam chest with tubes through which the juice flows and around which steam is present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Juice flows back and forth until heated to 104°C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Juice is limed to 7.5pH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Passes through the in-line mixer before entering a flash tank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Exposed to atmospheric pressure to remove air bubbles</a:t>
            </a:r>
            <a:endParaRPr lang="en-US" sz="23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9" y="1628800"/>
            <a:ext cx="2898775" cy="21596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6" y="4077072"/>
            <a:ext cx="2875280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5400" dirty="0" smtClean="0"/>
              <a:t>Juice </a:t>
            </a:r>
            <a:r>
              <a:rPr lang="fr-FR" sz="5400" dirty="0"/>
              <a:t>Purification (</a:t>
            </a:r>
            <a:r>
              <a:rPr lang="fr-FR" sz="5400" dirty="0" err="1"/>
              <a:t>cont</a:t>
            </a:r>
            <a:r>
              <a:rPr lang="fr-FR" sz="5400" dirty="0"/>
              <a:t>.)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300" dirty="0" smtClean="0"/>
              <a:t>Milk of lime is added in a </a:t>
            </a:r>
            <a:r>
              <a:rPr lang="en-US" sz="2300" dirty="0" err="1" smtClean="0"/>
              <a:t>perry</a:t>
            </a:r>
            <a:r>
              <a:rPr lang="en-US" sz="2300" dirty="0" smtClean="0"/>
              <a:t> tank</a:t>
            </a:r>
          </a:p>
          <a:p>
            <a:r>
              <a:rPr lang="en-US" sz="2300" dirty="0" smtClean="0"/>
              <a:t>From the </a:t>
            </a:r>
            <a:r>
              <a:rPr lang="en-US" sz="2300" dirty="0" err="1" smtClean="0"/>
              <a:t>perry</a:t>
            </a:r>
            <a:r>
              <a:rPr lang="en-US" sz="2300" dirty="0" smtClean="0"/>
              <a:t> tank the mixed juice is pumped to a clarifier tank where a precipitate settles out i.e. it removes the suspended solids from the juice</a:t>
            </a:r>
          </a:p>
          <a:p>
            <a:r>
              <a:rPr lang="en-US" sz="2300" dirty="0" smtClean="0"/>
              <a:t>The clear juice must be kept at a pH of 7.2</a:t>
            </a:r>
          </a:p>
          <a:p>
            <a:r>
              <a:rPr lang="en-US" sz="2300" dirty="0" smtClean="0"/>
              <a:t>The “mud” that settles out is removed by scrapers to a </a:t>
            </a:r>
            <a:r>
              <a:rPr lang="en-US" sz="2300" dirty="0" err="1" smtClean="0"/>
              <a:t>mudwell</a:t>
            </a:r>
            <a:r>
              <a:rPr lang="en-US" sz="2300" dirty="0" smtClean="0"/>
              <a:t> and the </a:t>
            </a:r>
            <a:r>
              <a:rPr lang="en-US" sz="2300" dirty="0" err="1" smtClean="0"/>
              <a:t>mudbox</a:t>
            </a:r>
            <a:r>
              <a:rPr lang="en-US" sz="2300" dirty="0" smtClean="0"/>
              <a:t> and then on to a vacuum where any remaining juice is returned to the mixed juice</a:t>
            </a:r>
          </a:p>
          <a:p>
            <a:r>
              <a:rPr lang="en-US" sz="2300" dirty="0" smtClean="0"/>
              <a:t>This clarification step removes most of the non-sugars</a:t>
            </a:r>
          </a:p>
          <a:p>
            <a:r>
              <a:rPr lang="en-US" sz="2300" dirty="0" smtClean="0"/>
              <a:t>Some flocculants can be added to improve settling of juice in the clarifier</a:t>
            </a:r>
          </a:p>
          <a:p>
            <a:r>
              <a:rPr lang="en-US" sz="2300" dirty="0" smtClean="0"/>
              <a:t>The cake that results from the vacuumed mud is returned to fields as </a:t>
            </a:r>
            <a:r>
              <a:rPr lang="en-US" sz="2300" dirty="0" err="1" smtClean="0"/>
              <a:t>fertiliser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6735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Cane Handling Equipment</a:t>
            </a:r>
            <a:endParaRPr lang="en-ZA" sz="4800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Juice Concentration</a:t>
            </a:r>
            <a:endParaRPr lang="en-ZA" sz="4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936" cy="410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Juice </a:t>
            </a:r>
            <a:r>
              <a:rPr lang="en-ZA" sz="4800" dirty="0" smtClean="0"/>
              <a:t>Concentration - Evaporators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200" dirty="0" smtClean="0"/>
              <a:t>Clear juice from the clarifiers is pumped to the evaporators</a:t>
            </a:r>
          </a:p>
          <a:p>
            <a:r>
              <a:rPr lang="en-US" sz="2200" dirty="0" smtClean="0"/>
              <a:t>Steam is used to heat the juice</a:t>
            </a:r>
          </a:p>
          <a:p>
            <a:r>
              <a:rPr lang="en-US" sz="2200" dirty="0" smtClean="0"/>
              <a:t>Water is evaporated until the juice is concentrated to a thick syrup</a:t>
            </a:r>
          </a:p>
          <a:p>
            <a:r>
              <a:rPr lang="en-US" sz="2200" dirty="0" smtClean="0"/>
              <a:t>The pH is between 6.8 and 7.0</a:t>
            </a:r>
          </a:p>
          <a:p>
            <a:r>
              <a:rPr lang="en-US" sz="2200" dirty="0" smtClean="0"/>
              <a:t>Sugar content is 12 to 14%</a:t>
            </a:r>
          </a:p>
          <a:p>
            <a:r>
              <a:rPr lang="en-US" sz="2200" dirty="0" smtClean="0"/>
              <a:t>Considerable amounts of water must now be removed by evaporation</a:t>
            </a:r>
          </a:p>
          <a:p>
            <a:r>
              <a:rPr lang="en-US" sz="2200" dirty="0" smtClean="0"/>
              <a:t>First stage – only water is evaporated</a:t>
            </a:r>
          </a:p>
          <a:p>
            <a:r>
              <a:rPr lang="en-US" sz="2200" dirty="0" smtClean="0"/>
              <a:t>Second stage – water is evaporated and sugar is </a:t>
            </a:r>
            <a:r>
              <a:rPr lang="en-US" sz="2200" dirty="0" err="1" smtClean="0"/>
              <a:t>crystallised</a:t>
            </a:r>
            <a:r>
              <a:rPr lang="en-US" sz="2200" dirty="0"/>
              <a:t> </a:t>
            </a:r>
            <a:r>
              <a:rPr lang="en-US" sz="2200" dirty="0" smtClean="0"/>
              <a:t>(vacuum pans are required)</a:t>
            </a:r>
          </a:p>
          <a:p>
            <a:r>
              <a:rPr lang="en-US" sz="2200" dirty="0" smtClean="0"/>
              <a:t>Multiple effect evaporation uses the heat of the </a:t>
            </a:r>
            <a:r>
              <a:rPr lang="en-US" sz="2200" dirty="0" err="1" smtClean="0"/>
              <a:t>vapour</a:t>
            </a:r>
            <a:r>
              <a:rPr lang="en-US" sz="2200" dirty="0" smtClean="0"/>
              <a:t> of the first evaporator to boil the juice of the second evaporator at a lower pressure and the </a:t>
            </a:r>
            <a:r>
              <a:rPr lang="en-US" sz="2200" dirty="0" err="1" smtClean="0"/>
              <a:t>vapour</a:t>
            </a:r>
            <a:r>
              <a:rPr lang="en-US" sz="2200" dirty="0" smtClean="0"/>
              <a:t> of the second evaporator to boil the juice of the third evaporator at a lower pressure and so on.</a:t>
            </a:r>
          </a:p>
        </p:txBody>
      </p:sp>
    </p:spTree>
    <p:extLst>
      <p:ext uri="{BB962C8B-B14F-4D97-AF65-F5344CB8AC3E}">
        <p14:creationId xmlns:p14="http://schemas.microsoft.com/office/powerpoint/2010/main" val="1060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800" dirty="0"/>
              <a:t>Juice </a:t>
            </a:r>
            <a:r>
              <a:rPr lang="en-ZA" sz="3800" dirty="0" smtClean="0"/>
              <a:t>Concentration- Evaporators (cont.)</a:t>
            </a:r>
            <a:endParaRPr lang="en-ZA" sz="3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-2806" r="-1801" b="-1756"/>
          <a:stretch/>
        </p:blipFill>
        <p:spPr bwMode="auto">
          <a:xfrm>
            <a:off x="539552" y="1772816"/>
            <a:ext cx="799288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73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/>
              <a:t>Juice </a:t>
            </a:r>
            <a:r>
              <a:rPr lang="en-ZA" sz="4200" dirty="0" smtClean="0"/>
              <a:t>Concentration - Crystallisation</a:t>
            </a:r>
            <a:endParaRPr lang="en-ZA" sz="4200" dirty="0"/>
          </a:p>
        </p:txBody>
      </p:sp>
      <p:pic>
        <p:nvPicPr>
          <p:cNvPr id="5" name="Picture 4" descr="https://www.msfsugar.com.au/wp-content/uploads/2015/03/milling_stage6___73586294983175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/>
              <a:t>Juice </a:t>
            </a:r>
            <a:r>
              <a:rPr lang="en-ZA" sz="4200" dirty="0" smtClean="0"/>
              <a:t>Concentration - Crystallisation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From the evaporators, syrup is sent to a multi-stage tank and then to the Pan Boiling floor</a:t>
            </a:r>
          </a:p>
          <a:p>
            <a:pPr lvl="0"/>
            <a:r>
              <a:rPr lang="en-US" sz="2400" dirty="0" smtClean="0"/>
              <a:t>Pan boilers or vacuum pans are special evaporators</a:t>
            </a:r>
          </a:p>
          <a:p>
            <a:pPr lvl="0"/>
            <a:r>
              <a:rPr lang="en-US" sz="2400" dirty="0" smtClean="0"/>
              <a:t>The sugar in solution is forced to crystallize by evaporating water</a:t>
            </a:r>
          </a:p>
          <a:p>
            <a:pPr lvl="0"/>
            <a:r>
              <a:rPr lang="en-US" sz="2400" dirty="0" smtClean="0"/>
              <a:t>The sugar concentration increases until the saturation point is reached</a:t>
            </a:r>
          </a:p>
          <a:p>
            <a:pPr lvl="0"/>
            <a:r>
              <a:rPr lang="en-US" sz="2400" dirty="0" smtClean="0"/>
              <a:t>Sugar crystals are grown in the solution </a:t>
            </a:r>
          </a:p>
          <a:p>
            <a:pPr lvl="0"/>
            <a:r>
              <a:rPr lang="en-US" sz="2400" dirty="0" smtClean="0"/>
              <a:t>The solution is called mother liquor</a:t>
            </a:r>
          </a:p>
          <a:p>
            <a:pPr lvl="0"/>
            <a:r>
              <a:rPr lang="en-US" sz="2400" dirty="0" smtClean="0"/>
              <a:t>The mixture of crystals and mother liquor is called </a:t>
            </a:r>
            <a:r>
              <a:rPr lang="en-US" sz="2400" dirty="0" err="1" smtClean="0"/>
              <a:t>massecuite</a:t>
            </a:r>
            <a:endParaRPr lang="en-US" sz="2400" dirty="0" smtClean="0"/>
          </a:p>
          <a:p>
            <a:pPr lvl="0"/>
            <a:r>
              <a:rPr lang="en-US" sz="2400" dirty="0" smtClean="0"/>
              <a:t>The sugar crystals are separated from the </a:t>
            </a:r>
            <a:r>
              <a:rPr lang="en-US" sz="2400" dirty="0" err="1" smtClean="0"/>
              <a:t>massecuite</a:t>
            </a:r>
            <a:r>
              <a:rPr lang="en-US" sz="2400" dirty="0" smtClean="0"/>
              <a:t> in </a:t>
            </a:r>
            <a:r>
              <a:rPr lang="en-US" sz="2400" dirty="0" err="1" smtClean="0"/>
              <a:t>centrifugals</a:t>
            </a:r>
            <a:r>
              <a:rPr lang="en-US" sz="2400" dirty="0" smtClean="0"/>
              <a:t> and the remainder is known as molasses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/>
              <a:t>Juice </a:t>
            </a:r>
            <a:r>
              <a:rPr lang="en-ZA" sz="4200" dirty="0" smtClean="0"/>
              <a:t>Concentration </a:t>
            </a:r>
            <a:r>
              <a:rPr lang="en-ZA" sz="4200" dirty="0" smtClean="0"/>
              <a:t>– Molasses removal</a:t>
            </a:r>
            <a:endParaRPr lang="en-ZA" sz="4200" dirty="0"/>
          </a:p>
        </p:txBody>
      </p:sp>
      <p:pic>
        <p:nvPicPr>
          <p:cNvPr id="5" name="Picture 4" descr="https://www.msfsugar.com.au/wp-content/uploads/2015/03/milling_stage7___14367214237364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6260"/>
            <a:ext cx="8136904" cy="433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600" dirty="0"/>
              <a:t>Juice </a:t>
            </a:r>
            <a:r>
              <a:rPr lang="en-ZA" sz="3600" dirty="0" smtClean="0"/>
              <a:t>Concentration </a:t>
            </a:r>
            <a:r>
              <a:rPr lang="en-ZA" sz="3600" dirty="0" smtClean="0"/>
              <a:t>– Molasses Removal</a:t>
            </a:r>
            <a:endParaRPr lang="en-ZA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300" dirty="0"/>
              <a:t>The mixture of crystals and mother liquor is called a “</a:t>
            </a:r>
            <a:r>
              <a:rPr lang="en-ZA" sz="2300" dirty="0" err="1"/>
              <a:t>massecuite</a:t>
            </a:r>
            <a:r>
              <a:rPr lang="en-ZA" sz="2300" dirty="0"/>
              <a:t>” and, when the crystals are large enough the pan is emptied (struck) into large stirred tanks (A-crystallisers) and allowed to cool for some hours.</a:t>
            </a:r>
            <a:endParaRPr lang="en-US" sz="2300" dirty="0"/>
          </a:p>
          <a:p>
            <a:r>
              <a:rPr lang="en-ZA" sz="2300" dirty="0"/>
              <a:t>The steps are designated by letters of the alphabet: A, B and C. </a:t>
            </a:r>
            <a:endParaRPr lang="en-ZA" sz="2300" dirty="0" smtClean="0"/>
          </a:p>
          <a:p>
            <a:r>
              <a:rPr lang="en-ZA" sz="2300" dirty="0" smtClean="0"/>
              <a:t>The </a:t>
            </a:r>
            <a:r>
              <a:rPr lang="en-ZA" sz="2300" dirty="0"/>
              <a:t>Strike made from syrup is called “A” Strike, which is separated into “A” molasses and “A” sugar. </a:t>
            </a:r>
            <a:endParaRPr lang="en-ZA" sz="2300" dirty="0" smtClean="0"/>
          </a:p>
          <a:p>
            <a:r>
              <a:rPr lang="en-ZA" sz="2300" dirty="0" smtClean="0"/>
              <a:t>The </a:t>
            </a:r>
            <a:r>
              <a:rPr lang="en-ZA" sz="2300" dirty="0"/>
              <a:t>Strike boiled from “A” molasses is called “B” Strike (</a:t>
            </a:r>
            <a:r>
              <a:rPr lang="en-ZA" sz="2300" dirty="0" err="1"/>
              <a:t>Massecuite</a:t>
            </a:r>
            <a:r>
              <a:rPr lang="en-ZA" sz="2300" dirty="0"/>
              <a:t>). </a:t>
            </a:r>
            <a:endParaRPr lang="en-ZA" sz="2300" dirty="0" smtClean="0"/>
          </a:p>
          <a:p>
            <a:r>
              <a:rPr lang="en-ZA" sz="2300" dirty="0" smtClean="0"/>
              <a:t>In </a:t>
            </a:r>
            <a:r>
              <a:rPr lang="en-ZA" sz="2300" dirty="0"/>
              <a:t>the same way finally a “C” Strike is made from “B” Molasses, from which the final molasses is produced. </a:t>
            </a:r>
            <a:endParaRPr lang="en-ZA" sz="2300" dirty="0" smtClean="0"/>
          </a:p>
          <a:p>
            <a:r>
              <a:rPr lang="en-ZA" sz="2300" dirty="0" smtClean="0"/>
              <a:t>For </a:t>
            </a:r>
            <a:r>
              <a:rPr lang="en-ZA" sz="2300" dirty="0"/>
              <a:t>certain reasons some syrup is sometimes used besides “A” and “B” molasses, to boil a “B” or “C” strike.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81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600" dirty="0"/>
              <a:t>Juice </a:t>
            </a:r>
            <a:r>
              <a:rPr lang="en-ZA" sz="3600" dirty="0" smtClean="0"/>
              <a:t>Concentration </a:t>
            </a:r>
            <a:r>
              <a:rPr lang="en-ZA" sz="3600" dirty="0" smtClean="0"/>
              <a:t>– Sugar Drying</a:t>
            </a:r>
            <a:endParaRPr lang="en-ZA" sz="3600" dirty="0"/>
          </a:p>
        </p:txBody>
      </p:sp>
      <p:pic>
        <p:nvPicPr>
          <p:cNvPr id="5" name="Picture 4" descr="https://www.msfsugar.com.au/wp-content/uploads/2015/03/milling_stage8___4080076637783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7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600" dirty="0"/>
              <a:t>Juice </a:t>
            </a:r>
            <a:r>
              <a:rPr lang="en-ZA" sz="3600" dirty="0" smtClean="0"/>
              <a:t>Concentration </a:t>
            </a:r>
            <a:r>
              <a:rPr lang="en-ZA" sz="3600" dirty="0" smtClean="0"/>
              <a:t>– Sugar Drying</a:t>
            </a:r>
            <a:endParaRPr lang="en-ZA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400" dirty="0"/>
              <a:t>Sugar is dried and cooled to reduce microbiological activity and to prevent caking. </a:t>
            </a:r>
            <a:endParaRPr lang="en-ZA" sz="2400" dirty="0" smtClean="0"/>
          </a:p>
          <a:p>
            <a:r>
              <a:rPr lang="en-ZA" sz="2400" dirty="0" smtClean="0"/>
              <a:t>Sugar </a:t>
            </a:r>
            <a:r>
              <a:rPr lang="en-ZA" sz="2400" dirty="0"/>
              <a:t>discharged from the “A” </a:t>
            </a:r>
            <a:r>
              <a:rPr lang="en-ZA" sz="2400" dirty="0" err="1"/>
              <a:t>centrifugals</a:t>
            </a:r>
            <a:r>
              <a:rPr lang="en-ZA" sz="2400" dirty="0"/>
              <a:t> falling on a reciprocating conveyor, is moist and hot and has to be dried before being sent to storage or to the packing station. </a:t>
            </a:r>
            <a:endParaRPr lang="en-ZA" sz="2400" dirty="0" smtClean="0"/>
          </a:p>
          <a:p>
            <a:r>
              <a:rPr lang="en-ZA" sz="2400" dirty="0" smtClean="0"/>
              <a:t>A </a:t>
            </a:r>
            <a:r>
              <a:rPr lang="en-ZA" sz="2400" dirty="0"/>
              <a:t>bucket elevator transports the sugar from the conveyor up to the sugar drier</a:t>
            </a:r>
            <a:r>
              <a:rPr lang="en-ZA" sz="2400" dirty="0" smtClean="0"/>
              <a:t>.</a:t>
            </a:r>
          </a:p>
          <a:p>
            <a:r>
              <a:rPr lang="en-ZA" sz="2400" dirty="0" smtClean="0"/>
              <a:t>There are different types of driers</a:t>
            </a:r>
          </a:p>
          <a:p>
            <a:r>
              <a:rPr lang="en-ZA" sz="2400" dirty="0" smtClean="0"/>
              <a:t>After drying, sugar is packaged </a:t>
            </a:r>
            <a:endParaRPr lang="en-US" sz="23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7" t="29078" r="7757" b="47076"/>
          <a:stretch/>
        </p:blipFill>
        <p:spPr bwMode="auto">
          <a:xfrm>
            <a:off x="6310954" y="3933056"/>
            <a:ext cx="2349500" cy="2379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7" t="7540" r="7757" b="70922"/>
          <a:stretch/>
        </p:blipFill>
        <p:spPr bwMode="auto">
          <a:xfrm>
            <a:off x="6372200" y="1628800"/>
            <a:ext cx="2286000" cy="1975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9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3600" dirty="0" smtClean="0"/>
              <a:t>Flow Diagram of Typical Mill</a:t>
            </a:r>
            <a:endParaRPr lang="en-ZA" sz="3600" dirty="0"/>
          </a:p>
        </p:txBody>
      </p:sp>
      <p:pic>
        <p:nvPicPr>
          <p:cNvPr id="7" name="Picture 6" descr="C:\Users\User\Documents\Scientific Roets Research Centre\Projects\South African Sugar Association\Sugar Processing Qual\Learning material\Literature and pictures\FLOW DIAGRAM of a typical mill KM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11747" r="9753" b="9639"/>
          <a:stretch/>
        </p:blipFill>
        <p:spPr bwMode="auto">
          <a:xfrm>
            <a:off x="827584" y="1628800"/>
            <a:ext cx="712879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Cane Handling Equipment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/>
              <a:t>Cane is either mechanically or manually harvested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Cane must be processed as soon as possible after harvesting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Cane Transport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Cane is loaded onto cane carts or trailers in the field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Transported to mills in special trucks called </a:t>
            </a:r>
            <a:r>
              <a:rPr lang="en-US" sz="1900" dirty="0" err="1" smtClean="0"/>
              <a:t>Hilos</a:t>
            </a:r>
            <a:r>
              <a:rPr lang="en-US" sz="1900" dirty="0" smtClean="0"/>
              <a:t>, on tractor trailers or by train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Weighing and Off-Loading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Cane trucks are weighed on a weigh-bridge before it enters the </a:t>
            </a:r>
            <a:r>
              <a:rPr lang="en-ZA" sz="1900" dirty="0" err="1" smtClean="0"/>
              <a:t>fctory</a:t>
            </a:r>
            <a:r>
              <a:rPr lang="en-ZA" sz="1900" dirty="0" smtClean="0"/>
              <a:t> </a:t>
            </a:r>
            <a:r>
              <a:rPr lang="en-ZA" sz="1900" dirty="0" err="1" smtClean="0"/>
              <a:t>yar</a:t>
            </a:r>
            <a:endParaRPr lang="en-ZA" sz="1900" dirty="0" smtClean="0"/>
          </a:p>
          <a:p>
            <a:pPr lvl="1">
              <a:spcBef>
                <a:spcPts val="0"/>
              </a:spcBef>
            </a:pPr>
            <a:r>
              <a:rPr lang="en-ZA" sz="1900" dirty="0" smtClean="0"/>
              <a:t>Cranes unload the trucks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Cane is loaded onto an upward inclined cane table or spiller table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The cane table is a chain or slat conveyor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The cane is fed onto the cane carrier which is a steel slat carrier or rubber conveyor belt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Empty trucks are weighed again when they leave the yard</a:t>
            </a:r>
          </a:p>
          <a:p>
            <a:pPr lvl="1">
              <a:spcBef>
                <a:spcPts val="0"/>
              </a:spcBef>
            </a:pPr>
            <a:r>
              <a:rPr lang="en-ZA" sz="1900" dirty="0" smtClean="0"/>
              <a:t>Gross and Nett weight, together with the name of the grower, is noted on the weighbridge ticket</a:t>
            </a:r>
            <a:endParaRPr lang="en-ZA" sz="1900" dirty="0"/>
          </a:p>
        </p:txBody>
      </p:sp>
    </p:spTree>
    <p:extLst>
      <p:ext uri="{BB962C8B-B14F-4D97-AF65-F5344CB8AC3E}">
        <p14:creationId xmlns:p14="http://schemas.microsoft.com/office/powerpoint/2010/main" val="25987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Cane Handling Equipment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800" dirty="0" smtClean="0"/>
              <a:t>Excessive </a:t>
            </a:r>
            <a:r>
              <a:rPr lang="en-ZA" sz="2800" dirty="0"/>
              <a:t>soil and rocks are </a:t>
            </a:r>
            <a:r>
              <a:rPr lang="en-ZA" sz="2800" dirty="0" smtClean="0"/>
              <a:t>removed </a:t>
            </a:r>
          </a:p>
          <a:p>
            <a:r>
              <a:rPr lang="en-ZA" sz="2800" dirty="0" smtClean="0"/>
              <a:t>The </a:t>
            </a:r>
            <a:r>
              <a:rPr lang="en-ZA" sz="2800" dirty="0"/>
              <a:t>cane is cleaned </a:t>
            </a:r>
            <a:r>
              <a:rPr lang="en-ZA" sz="2800" dirty="0" smtClean="0"/>
              <a:t>by:</a:t>
            </a:r>
          </a:p>
          <a:p>
            <a:pPr lvl="1"/>
            <a:r>
              <a:rPr lang="en-ZA" dirty="0" smtClean="0"/>
              <a:t>Flooding </a:t>
            </a:r>
            <a:r>
              <a:rPr lang="en-ZA" dirty="0"/>
              <a:t>the carrier with warm water or </a:t>
            </a:r>
            <a:endParaRPr lang="en-ZA" dirty="0" smtClean="0"/>
          </a:p>
          <a:p>
            <a:pPr lvl="1"/>
            <a:r>
              <a:rPr lang="en-ZA" dirty="0" smtClean="0"/>
              <a:t>Spreading </a:t>
            </a:r>
            <a:r>
              <a:rPr lang="en-ZA" dirty="0"/>
              <a:t>the cane on agitating conveyors that pass through strong jets of water and combing drums. </a:t>
            </a:r>
            <a:endParaRPr lang="en-ZA" dirty="0" smtClean="0"/>
          </a:p>
          <a:p>
            <a:r>
              <a:rPr lang="en-ZA" sz="2800" dirty="0" smtClean="0"/>
              <a:t>At </a:t>
            </a:r>
            <a:r>
              <a:rPr lang="en-ZA" sz="2800" dirty="0"/>
              <a:t>this point, the cane is clean and ready to be milled.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80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Cane Preparation</a:t>
            </a:r>
            <a:endParaRPr lang="en-ZA" sz="4800" dirty="0"/>
          </a:p>
        </p:txBody>
      </p:sp>
      <p:pic>
        <p:nvPicPr>
          <p:cNvPr id="5" name="Picture 4" descr="https://www.msfsugar.com.au/wp-content/uploads/2015/03/milling_stage2___3737812590557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800" dirty="0" smtClean="0"/>
              <a:t>Cane Preparation - Shredders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Cane is fed to one or two sets of cane knives that chop the cane into short lengths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These short lengths enter shredder which tears cane apart using large metal bars known as hammers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A constant thickness of the cane blanket must be maintained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The task of the mills and diffuser is to extract as much juice from the cane as possible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The walls of the cells must be ruptured before the juice can flow out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This is done by exerting pressure on the cane, between rollers</a:t>
            </a:r>
            <a:endParaRPr lang="en-ZA" sz="2700" dirty="0"/>
          </a:p>
        </p:txBody>
      </p:sp>
    </p:spTree>
    <p:extLst>
      <p:ext uri="{BB962C8B-B14F-4D97-AF65-F5344CB8AC3E}">
        <p14:creationId xmlns:p14="http://schemas.microsoft.com/office/powerpoint/2010/main" val="2268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4200" dirty="0"/>
              <a:t>Cane Preparation - Shredders </a:t>
            </a:r>
            <a:r>
              <a:rPr lang="en-ZA" sz="4200" dirty="0" smtClean="0"/>
              <a:t>(cont.)</a:t>
            </a:r>
            <a:endParaRPr lang="en-ZA" sz="4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To apply pressure on the cane evenly the blanket of cane must be of uniform thickness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Uniform thickness is ensured by cutting the cane into shreds and small pieces by a </a:t>
            </a:r>
            <a:r>
              <a:rPr lang="en-US" sz="2200" dirty="0" err="1" smtClean="0"/>
              <a:t>leveller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A </a:t>
            </a:r>
            <a:r>
              <a:rPr lang="en-US" sz="2200" dirty="0" err="1" smtClean="0"/>
              <a:t>leveller</a:t>
            </a:r>
            <a:r>
              <a:rPr lang="en-US" sz="2200" dirty="0" smtClean="0"/>
              <a:t> is a set of rotating cane knives turning just above the horizontal part of the carrier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There is a </a:t>
            </a:r>
            <a:r>
              <a:rPr lang="en-US" sz="2200" dirty="0" err="1" smtClean="0"/>
              <a:t>leveller</a:t>
            </a:r>
            <a:r>
              <a:rPr lang="en-US" sz="2200" dirty="0" smtClean="0"/>
              <a:t> before the shredder and another </a:t>
            </a:r>
            <a:r>
              <a:rPr lang="en-US" sz="2200" dirty="0" err="1" smtClean="0"/>
              <a:t>leveller</a:t>
            </a:r>
            <a:r>
              <a:rPr lang="en-US" sz="2200" dirty="0" smtClean="0"/>
              <a:t> after the shredder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 shredder consists of a set of rapidly revolving hammers which beat the cane into a fluffy mass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No juice is extracted by the shredder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27" y="2420888"/>
            <a:ext cx="2853055" cy="273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5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Milling</a:t>
            </a:r>
            <a:endParaRPr lang="en-ZA" sz="4800" dirty="0"/>
          </a:p>
        </p:txBody>
      </p:sp>
      <p:pic>
        <p:nvPicPr>
          <p:cNvPr id="5" name="Picture 4" descr="https://www.msfsugar.com.au/wp-content/uploads/2015/03/milling_stage3___5610287248539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80919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Milling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700" dirty="0"/>
              <a:t>P</a:t>
            </a:r>
            <a:r>
              <a:rPr lang="en-ZA" sz="2700" dirty="0" smtClean="0"/>
              <a:t>ulverised </a:t>
            </a:r>
            <a:r>
              <a:rPr lang="en-ZA" sz="2700" dirty="0"/>
              <a:t>cane </a:t>
            </a:r>
            <a:r>
              <a:rPr lang="en-ZA" sz="2700" dirty="0" smtClean="0"/>
              <a:t>from the shredder is </a:t>
            </a:r>
            <a:r>
              <a:rPr lang="en-ZA" sz="2700" dirty="0"/>
              <a:t>fed to a diffuser (or milling train). </a:t>
            </a:r>
            <a:endParaRPr lang="en-ZA" sz="2700" dirty="0" smtClean="0"/>
          </a:p>
          <a:p>
            <a:r>
              <a:rPr lang="en-ZA" sz="2700" dirty="0" smtClean="0"/>
              <a:t>The </a:t>
            </a:r>
            <a:r>
              <a:rPr lang="en-ZA" sz="2700" dirty="0"/>
              <a:t>extraction plant consists of six or seven roller mills called the milling train or tandem. </a:t>
            </a:r>
            <a:endParaRPr lang="en-ZA" sz="2700" dirty="0" smtClean="0"/>
          </a:p>
          <a:p>
            <a:r>
              <a:rPr lang="en-ZA" sz="2700" dirty="0" smtClean="0"/>
              <a:t>Each </a:t>
            </a:r>
            <a:r>
              <a:rPr lang="en-ZA" sz="2700" dirty="0"/>
              <a:t>mill consists of three rollers. </a:t>
            </a:r>
            <a:endParaRPr lang="en-ZA" sz="2700" dirty="0" smtClean="0"/>
          </a:p>
          <a:p>
            <a:r>
              <a:rPr lang="en-ZA" sz="2700" dirty="0" smtClean="0"/>
              <a:t>Each </a:t>
            </a:r>
            <a:r>
              <a:rPr lang="en-ZA" sz="2700" dirty="0"/>
              <a:t>roller has a shaft and a shell with grooves, driven by a steam turbine or electric motor through a set of gears. </a:t>
            </a:r>
            <a:endParaRPr lang="en-US" sz="2700" dirty="0"/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35503" r="2071" b="28107"/>
          <a:stretch/>
        </p:blipFill>
        <p:spPr bwMode="auto">
          <a:xfrm>
            <a:off x="905515" y="5262329"/>
            <a:ext cx="3306445" cy="12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b="29867"/>
          <a:stretch/>
        </p:blipFill>
        <p:spPr bwMode="auto">
          <a:xfrm>
            <a:off x="5076056" y="5157192"/>
            <a:ext cx="3322955" cy="139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26B668B718347920F86058F4B285C" ma:contentTypeVersion="0" ma:contentTypeDescription="Create a new document." ma:contentTypeScope="" ma:versionID="aefd994ead310ccc8b23e01ca6324e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D075EB-4AA9-4EE6-BC1E-76ACF03EB873}"/>
</file>

<file path=customXml/itemProps2.xml><?xml version="1.0" encoding="utf-8"?>
<ds:datastoreItem xmlns:ds="http://schemas.openxmlformats.org/officeDocument/2006/customXml" ds:itemID="{0C7BE691-7F5B-4243-B0A1-B56597F0ACF0}"/>
</file>

<file path=customXml/itemProps3.xml><?xml version="1.0" encoding="utf-8"?>
<ds:datastoreItem xmlns:ds="http://schemas.openxmlformats.org/officeDocument/2006/customXml" ds:itemID="{A91E1846-D49E-428C-A08B-203185980D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</TotalTime>
  <Words>1499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Cane Handling Equipment</vt:lpstr>
      <vt:lpstr>Cane Handling Equipment</vt:lpstr>
      <vt:lpstr>Cane Handling Equipment (cont.)</vt:lpstr>
      <vt:lpstr>Cane Preparation</vt:lpstr>
      <vt:lpstr>Cane Preparation - Shredders</vt:lpstr>
      <vt:lpstr>Cane Preparation - Shredders (cont.)</vt:lpstr>
      <vt:lpstr>Milling</vt:lpstr>
      <vt:lpstr>Milling</vt:lpstr>
      <vt:lpstr>Milling (cont.)</vt:lpstr>
      <vt:lpstr>Milling (cont.)</vt:lpstr>
      <vt:lpstr>Diffusion (Imbibition)</vt:lpstr>
      <vt:lpstr>Diffusion (Imbibition) (cont.)</vt:lpstr>
      <vt:lpstr>Diffusion (Imbibition) (cont.)</vt:lpstr>
      <vt:lpstr>Juice Purification</vt:lpstr>
      <vt:lpstr>Juice Purification</vt:lpstr>
      <vt:lpstr>Juice Purification (cont.)</vt:lpstr>
      <vt:lpstr>Juice Purification (cont.)</vt:lpstr>
      <vt:lpstr>Juice Purification (cont.)</vt:lpstr>
      <vt:lpstr>Juice Concentration</vt:lpstr>
      <vt:lpstr>Juice Concentration - Evaporators</vt:lpstr>
      <vt:lpstr>Juice Concentration- Evaporators (cont.)</vt:lpstr>
      <vt:lpstr>Juice Concentration - Crystallisation</vt:lpstr>
      <vt:lpstr>Juice Concentration - Crystallisation</vt:lpstr>
      <vt:lpstr>Juice Concentration – Molasses removal</vt:lpstr>
      <vt:lpstr>Juice Concentration – Molasses Removal</vt:lpstr>
      <vt:lpstr>Juice Concentration – Sugar Drying</vt:lpstr>
      <vt:lpstr>Juice Concentration – Sugar Drying</vt:lpstr>
      <vt:lpstr>Flow Diagram of Typical Mill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263</cp:revision>
  <dcterms:created xsi:type="dcterms:W3CDTF">2016-11-15T07:03:29Z</dcterms:created>
  <dcterms:modified xsi:type="dcterms:W3CDTF">2019-08-28T10:43:31Z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0x010100B6326B668B718347920F86058F4B285C</vt:lpwstr>
  </property>
</Properties>
</file>