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415" r:id="rId3"/>
    <p:sldId id="436" r:id="rId4"/>
    <p:sldId id="416" r:id="rId5"/>
    <p:sldId id="408" r:id="rId6"/>
    <p:sldId id="437" r:id="rId7"/>
    <p:sldId id="438" r:id="rId8"/>
    <p:sldId id="439" r:id="rId9"/>
    <p:sldId id="440" r:id="rId10"/>
    <p:sldId id="441" r:id="rId11"/>
    <p:sldId id="442" r:id="rId12"/>
    <p:sldId id="414" r:id="rId13"/>
    <p:sldId id="417" r:id="rId14"/>
    <p:sldId id="443" r:id="rId15"/>
    <p:sldId id="386" r:id="rId16"/>
    <p:sldId id="444" r:id="rId17"/>
    <p:sldId id="387" r:id="rId18"/>
    <p:sldId id="418" r:id="rId19"/>
    <p:sldId id="389" r:id="rId20"/>
    <p:sldId id="393" r:id="rId21"/>
    <p:sldId id="446" r:id="rId22"/>
    <p:sldId id="445" r:id="rId23"/>
    <p:sldId id="447" r:id="rId24"/>
    <p:sldId id="44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5" autoAdjust="0"/>
    <p:restoredTop sz="94582" autoAdjust="0"/>
  </p:normalViewPr>
  <p:slideViewPr>
    <p:cSldViewPr>
      <p:cViewPr>
        <p:scale>
          <a:sx n="66" d="100"/>
          <a:sy n="66" d="100"/>
        </p:scale>
        <p:origin x="42"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6840760" cy="2062103"/>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200" b="1" i="0" dirty="0" smtClean="0">
                <a:solidFill>
                  <a:srgbClr val="C00000"/>
                </a:solidFill>
                <a:latin typeface="Century Gothic" panose="020B0502020202020204" pitchFamily="34" charset="0"/>
                <a:cs typeface="Browallia New" panose="020B0604020202020204" pitchFamily="34" charset="-34"/>
              </a:rPr>
              <a:t>NQF 3: OCCUPATIONAL CERTIFICATE: ID</a:t>
            </a:r>
            <a:r>
              <a:rPr lang="it-IT" sz="3200" b="1" i="0" baseline="0" dirty="0" smtClean="0">
                <a:solidFill>
                  <a:srgbClr val="C00000"/>
                </a:solidFill>
                <a:latin typeface="Century Gothic" panose="020B0502020202020204" pitchFamily="34" charset="0"/>
                <a:cs typeface="Browallia New" panose="020B0604020202020204" pitchFamily="34" charset="-34"/>
              </a:rPr>
              <a:t> 98912: </a:t>
            </a:r>
          </a:p>
          <a:p>
            <a:pPr algn="ctr"/>
            <a:r>
              <a:rPr lang="it-IT" sz="3200" b="1" i="0" dirty="0" smtClean="0">
                <a:solidFill>
                  <a:srgbClr val="C00000"/>
                </a:solidFill>
                <a:latin typeface="Century Gothic" panose="020B0502020202020204" pitchFamily="34" charset="0"/>
                <a:cs typeface="Browallia New" panose="020B0604020202020204" pitchFamily="34" charset="-34"/>
              </a:rPr>
              <a:t>SUGAR PROCESSING MACHINE OPERATOR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2019/08/28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2019/08/28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2019/08/28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2019/08/28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2019/08/28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2019/08/28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2019/08/28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2019/08/28</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dirty="0"/>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3573016"/>
            <a:ext cx="7056784" cy="1656184"/>
          </a:xfrm>
          <a:prstGeom prst="rect">
            <a:avLst/>
          </a:prstGeom>
          <a:solidFill>
            <a:schemeClr val="bg1">
              <a:lumMod val="85000"/>
            </a:schemeClr>
          </a:solidFill>
          <a:scene3d>
            <a:camera prst="orthographicFront"/>
            <a:lightRig rig="threePt" dir="t"/>
          </a:scene3d>
          <a:sp3d>
            <a:bevelT/>
          </a:sp3d>
        </p:spPr>
        <p:txBody>
          <a:bodyPr anchor="ctr">
            <a:normAutofit fontScale="92500" lnSpcReduction="1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spcBef>
                <a:spcPts val="400"/>
              </a:spcBef>
              <a:spcAft>
                <a:spcPts val="400"/>
              </a:spcAft>
            </a:pPr>
            <a:r>
              <a:rPr lang="en-US" sz="2800" dirty="0" smtClean="0">
                <a:solidFill>
                  <a:srgbClr val="C0504D">
                    <a:lumMod val="75000"/>
                  </a:srgbClr>
                </a:solidFill>
              </a:rPr>
              <a:t>KNOWLEDGE </a:t>
            </a:r>
            <a:r>
              <a:rPr lang="en-US" sz="2800" dirty="0" smtClean="0">
                <a:solidFill>
                  <a:srgbClr val="C0504D">
                    <a:lumMod val="75000"/>
                  </a:srgbClr>
                </a:solidFill>
              </a:rPr>
              <a:t>COMPONENT: MODULE 2: SUGAR PROCESSING EQUIPMENT AND TECHNOLOGY: </a:t>
            </a:r>
            <a:r>
              <a:rPr lang="en-US" sz="2800" dirty="0" smtClean="0">
                <a:solidFill>
                  <a:srgbClr val="C0504D">
                    <a:lumMod val="75000"/>
                  </a:srgbClr>
                </a:solidFill>
              </a:rPr>
              <a:t>KT4: INTRODUCTION TO PROCESS FLOW AND CONTROL</a:t>
            </a:r>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Flow Diagram – Examples (cont.)</a:t>
            </a:r>
            <a:endParaRPr lang="en-ZA" sz="4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06574"/>
            <a:ext cx="7598066" cy="4574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5816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Flow Diagram – Examples (cont.)</a:t>
            </a:r>
            <a:endParaRPr lang="en-ZA" sz="4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19481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771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400" dirty="0"/>
              <a:t>Flow </a:t>
            </a:r>
            <a:r>
              <a:rPr lang="en-ZA" sz="4400" dirty="0" smtClean="0"/>
              <a:t>Diagrams </a:t>
            </a:r>
            <a:r>
              <a:rPr lang="en-ZA" sz="4400" dirty="0"/>
              <a:t>– </a:t>
            </a:r>
            <a:r>
              <a:rPr lang="en-ZA" sz="4400" dirty="0" smtClean="0"/>
              <a:t>Symbols</a:t>
            </a:r>
            <a:endParaRPr lang="en-ZA" sz="4200" dirty="0"/>
          </a:p>
        </p:txBody>
      </p:sp>
      <p:sp>
        <p:nvSpPr>
          <p:cNvPr id="9" name="Content Placeholder 2"/>
          <p:cNvSpPr>
            <a:spLocks noGrp="1"/>
          </p:cNvSpPr>
          <p:nvPr>
            <p:ph idx="1"/>
          </p:nvPr>
        </p:nvSpPr>
        <p:spPr>
          <a:xfrm>
            <a:off x="457200" y="1484784"/>
            <a:ext cx="8219256" cy="5184576"/>
          </a:xfrm>
          <a:solidFill>
            <a:schemeClr val="bg1">
              <a:lumMod val="95000"/>
              <a:alpha val="75000"/>
            </a:schemeClr>
          </a:solidFill>
          <a:scene3d>
            <a:camera prst="orthographicFront"/>
            <a:lightRig rig="threePt" dir="t"/>
          </a:scene3d>
          <a:sp3d>
            <a:bevelT/>
          </a:sp3d>
        </p:spPr>
        <p:txBody>
          <a:bodyPr>
            <a:noAutofit/>
          </a:bodyPr>
          <a:lstStyle/>
          <a:p>
            <a:r>
              <a:rPr lang="en-ZA" sz="2000" dirty="0"/>
              <a:t>Some of the process flow diagrams shown above use realistic images to identify pieces of equipment or processes. </a:t>
            </a:r>
            <a:endParaRPr lang="en-ZA" sz="2000" dirty="0" smtClean="0"/>
          </a:p>
          <a:p>
            <a:r>
              <a:rPr lang="en-ZA" sz="2000" dirty="0" smtClean="0"/>
              <a:t>Others </a:t>
            </a:r>
            <a:r>
              <a:rPr lang="en-ZA" sz="2000" dirty="0"/>
              <a:t>use a range of symbols to denote equipment or processes. </a:t>
            </a:r>
            <a:endParaRPr lang="en-ZA" sz="2000" dirty="0" smtClean="0"/>
          </a:p>
          <a:p>
            <a:r>
              <a:rPr lang="en-ZA" sz="2000" dirty="0" smtClean="0"/>
              <a:t>These </a:t>
            </a:r>
            <a:r>
              <a:rPr lang="en-ZA" sz="2000" dirty="0"/>
              <a:t>symbols and their meanings will differ from one computer programme to another. </a:t>
            </a:r>
            <a:endParaRPr lang="en-ZA" sz="2000" dirty="0" smtClean="0"/>
          </a:p>
          <a:p>
            <a:r>
              <a:rPr lang="en-ZA" sz="2000" dirty="0" smtClean="0"/>
              <a:t>Some </a:t>
            </a:r>
            <a:r>
              <a:rPr lang="en-ZA" sz="2000" dirty="0"/>
              <a:t>examples of the symbols that might be used are shown below.</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495" y="3717032"/>
            <a:ext cx="5761037" cy="27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855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Flow Diagrams – </a:t>
            </a:r>
            <a:r>
              <a:rPr lang="en-ZA" sz="4800" dirty="0" smtClean="0"/>
              <a:t>Symbols (cont.)</a:t>
            </a:r>
            <a:endParaRPr lang="en-ZA" sz="4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3256"/>
            <a:ext cx="5486400"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224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Flow Diagrams – </a:t>
            </a:r>
            <a:r>
              <a:rPr lang="en-ZA" sz="4800" dirty="0" smtClean="0"/>
              <a:t>Symbols (cont.)</a:t>
            </a:r>
            <a:endParaRPr lang="en-ZA" sz="4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64705"/>
            <a:ext cx="7718663" cy="51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16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Instrumentation and Control Systems</a:t>
            </a:r>
            <a:endParaRPr lang="en-ZA" sz="4000" dirty="0"/>
          </a:p>
        </p:txBody>
      </p:sp>
      <p:sp>
        <p:nvSpPr>
          <p:cNvPr id="9" name="Content Placeholder 2"/>
          <p:cNvSpPr>
            <a:spLocks noGrp="1"/>
          </p:cNvSpPr>
          <p:nvPr>
            <p:ph idx="1"/>
          </p:nvPr>
        </p:nvSpPr>
        <p:spPr>
          <a:xfrm>
            <a:off x="457200" y="1600200"/>
            <a:ext cx="8229600" cy="5141168"/>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100" dirty="0"/>
              <a:t>Each step of sugar production from cane to sugar is monitored for quality and quantity parameters by sampling and readings of meters, gauges and recorders. </a:t>
            </a:r>
            <a:endParaRPr lang="en-ZA" sz="2100" dirty="0" smtClean="0"/>
          </a:p>
          <a:p>
            <a:pPr>
              <a:spcBef>
                <a:spcPts val="0"/>
              </a:spcBef>
            </a:pPr>
            <a:r>
              <a:rPr lang="en-ZA" sz="2100" dirty="0" smtClean="0"/>
              <a:t>Every </a:t>
            </a:r>
            <a:r>
              <a:rPr lang="en-ZA" sz="2100" dirty="0"/>
              <a:t>operator is constantly monitoring and recording the readings of motors, meters, recorders and gauges at his/her station regularly. </a:t>
            </a:r>
            <a:endParaRPr lang="en-ZA" sz="2100" dirty="0" smtClean="0"/>
          </a:p>
          <a:p>
            <a:pPr>
              <a:spcBef>
                <a:spcPts val="0"/>
              </a:spcBef>
            </a:pPr>
            <a:r>
              <a:rPr lang="en-ZA" sz="2100" dirty="0" smtClean="0"/>
              <a:t>Most </a:t>
            </a:r>
            <a:r>
              <a:rPr lang="en-ZA" sz="2100" dirty="0"/>
              <a:t>modern equipment has instrumentation which monitors these parameters automatically. </a:t>
            </a:r>
            <a:endParaRPr lang="en-ZA" sz="2100" dirty="0" smtClean="0"/>
          </a:p>
          <a:p>
            <a:pPr>
              <a:spcBef>
                <a:spcPts val="0"/>
              </a:spcBef>
            </a:pPr>
            <a:r>
              <a:rPr lang="en-ZA" sz="2100" dirty="0" smtClean="0"/>
              <a:t>Equipment </a:t>
            </a:r>
            <a:r>
              <a:rPr lang="en-ZA" sz="2100" dirty="0"/>
              <a:t>may differ as regards to </a:t>
            </a:r>
            <a:r>
              <a:rPr lang="en-ZA" sz="2100" dirty="0" smtClean="0"/>
              <a:t>whether:</a:t>
            </a:r>
          </a:p>
          <a:p>
            <a:pPr lvl="1">
              <a:spcBef>
                <a:spcPts val="0"/>
              </a:spcBef>
            </a:pPr>
            <a:r>
              <a:rPr lang="en-ZA" sz="2100" dirty="0" smtClean="0"/>
              <a:t>A </a:t>
            </a:r>
            <a:r>
              <a:rPr lang="en-ZA" sz="2100" dirty="0"/>
              <a:t>Sugar Process Machine Operator must adjust the equipment him/herself (based on his/her own monitoring), </a:t>
            </a:r>
            <a:endParaRPr lang="en-ZA" sz="2100" dirty="0" smtClean="0"/>
          </a:p>
          <a:p>
            <a:pPr lvl="1">
              <a:spcBef>
                <a:spcPts val="0"/>
              </a:spcBef>
            </a:pPr>
            <a:r>
              <a:rPr lang="en-ZA" sz="2100" dirty="0" smtClean="0"/>
              <a:t>The </a:t>
            </a:r>
            <a:r>
              <a:rPr lang="en-ZA" sz="2100" dirty="0"/>
              <a:t>equipment self-adjusts (based on pre-set performance parameters), </a:t>
            </a:r>
            <a:endParaRPr lang="en-ZA" sz="2100" dirty="0" smtClean="0"/>
          </a:p>
          <a:p>
            <a:pPr lvl="1">
              <a:spcBef>
                <a:spcPts val="0"/>
              </a:spcBef>
            </a:pPr>
            <a:r>
              <a:rPr lang="en-ZA" sz="2100" dirty="0" smtClean="0"/>
              <a:t>An </a:t>
            </a:r>
            <a:r>
              <a:rPr lang="en-ZA" sz="2100" dirty="0"/>
              <a:t>instruction must be received from the Sugar Processing Controller in the Control Room (to adjust a setting), </a:t>
            </a:r>
            <a:endParaRPr lang="en-ZA" sz="2100" dirty="0" smtClean="0"/>
          </a:p>
          <a:p>
            <a:pPr lvl="1">
              <a:spcBef>
                <a:spcPts val="0"/>
              </a:spcBef>
            </a:pPr>
            <a:r>
              <a:rPr lang="en-ZA" sz="2100" dirty="0" smtClean="0"/>
              <a:t>The </a:t>
            </a:r>
            <a:r>
              <a:rPr lang="en-ZA" sz="2100" dirty="0"/>
              <a:t>Controller can make adjustments remotely. </a:t>
            </a:r>
            <a:endParaRPr lang="en-US" sz="2100" dirty="0"/>
          </a:p>
        </p:txBody>
      </p:sp>
    </p:spTree>
    <p:extLst>
      <p:ext uri="{BB962C8B-B14F-4D97-AF65-F5344CB8AC3E}">
        <p14:creationId xmlns:p14="http://schemas.microsoft.com/office/powerpoint/2010/main" val="582589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Instrumentation and Control Systems (cont.)</a:t>
            </a:r>
            <a:endParaRPr lang="en-ZA" sz="40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ZA" sz="2400" dirty="0"/>
              <a:t>S</a:t>
            </a:r>
            <a:r>
              <a:rPr lang="en-ZA" sz="2400" dirty="0" smtClean="0"/>
              <a:t>amples </a:t>
            </a:r>
            <a:r>
              <a:rPr lang="en-ZA" sz="2400" dirty="0"/>
              <a:t>of bagasse, juices and </a:t>
            </a:r>
            <a:r>
              <a:rPr lang="en-ZA" sz="2400" dirty="0" err="1"/>
              <a:t>massecuite</a:t>
            </a:r>
            <a:r>
              <a:rPr lang="en-ZA" sz="2400" dirty="0"/>
              <a:t> are constantly being taken and sent to the laboratory for analysis </a:t>
            </a:r>
            <a:endParaRPr lang="en-ZA" sz="2400" dirty="0" smtClean="0"/>
          </a:p>
          <a:p>
            <a:r>
              <a:rPr lang="en-ZA" sz="2400" dirty="0" smtClean="0"/>
              <a:t>Whether </a:t>
            </a:r>
            <a:r>
              <a:rPr lang="en-ZA" sz="2400" dirty="0"/>
              <a:t>the sampling is done automatically, or whether a technician regularly takes the required samples manually, may differ from one factory to the next. </a:t>
            </a:r>
            <a:endParaRPr lang="en-US" sz="2400" dirty="0"/>
          </a:p>
          <a:p>
            <a:r>
              <a:rPr lang="en-ZA" sz="2400" dirty="0"/>
              <a:t>A well-run factory should have records of the quantities of raw materials and processing agents and should check its product losses during the process, as well as the efficiency of the process and equipment. </a:t>
            </a:r>
            <a:endParaRPr lang="en-ZA" sz="2400" dirty="0" smtClean="0"/>
          </a:p>
          <a:p>
            <a:r>
              <a:rPr lang="en-ZA" sz="2400" dirty="0" smtClean="0"/>
              <a:t>Daily </a:t>
            </a:r>
            <a:r>
              <a:rPr lang="en-ZA" sz="2400" dirty="0"/>
              <a:t>averages of production and performance figures are entered in a daily report from which a weekly and monthly report is developed.</a:t>
            </a:r>
            <a:endParaRPr lang="en-GB" sz="2400" dirty="0" smtClean="0"/>
          </a:p>
        </p:txBody>
      </p:sp>
    </p:spTree>
    <p:extLst>
      <p:ext uri="{BB962C8B-B14F-4D97-AF65-F5344CB8AC3E}">
        <p14:creationId xmlns:p14="http://schemas.microsoft.com/office/powerpoint/2010/main" val="1957192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Instrumentation and Control Systems (cont.)</a:t>
            </a:r>
            <a:endParaRPr lang="en-ZA" sz="4800" dirty="0"/>
          </a:p>
        </p:txBody>
      </p:sp>
      <p:sp>
        <p:nvSpPr>
          <p:cNvPr id="9" name="Content Placeholder 2"/>
          <p:cNvSpPr>
            <a:spLocks noGrp="1"/>
          </p:cNvSpPr>
          <p:nvPr>
            <p:ph idx="1"/>
          </p:nvPr>
        </p:nvSpPr>
        <p:spPr>
          <a:xfrm>
            <a:off x="179512" y="1600200"/>
            <a:ext cx="288032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000" dirty="0"/>
              <a:t>Software </a:t>
            </a:r>
            <a:r>
              <a:rPr lang="en-US" sz="2000" dirty="0" err="1"/>
              <a:t>programmes</a:t>
            </a:r>
            <a:r>
              <a:rPr lang="en-US" sz="2000" dirty="0"/>
              <a:t> will either allow for the automatic uptake of the data from equipment instrumentation, or from manual data input by data capturers or Sugar Processing Controllers. </a:t>
            </a:r>
            <a:endParaRPr lang="en-US" sz="2000" dirty="0" smtClean="0"/>
          </a:p>
          <a:p>
            <a:pPr>
              <a:spcBef>
                <a:spcPts val="0"/>
              </a:spcBef>
            </a:pPr>
            <a:r>
              <a:rPr lang="en-US" sz="2000" dirty="0" smtClean="0"/>
              <a:t>Computer </a:t>
            </a:r>
            <a:r>
              <a:rPr lang="en-US" sz="2000" dirty="0"/>
              <a:t>interfaces for data capture from the processing line, might look something like this:</a:t>
            </a:r>
            <a:endParaRPr lang="en-US" sz="2000"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412776"/>
            <a:ext cx="2232248" cy="295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667" y="3573016"/>
            <a:ext cx="5275092" cy="312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ent Arrow 1"/>
          <p:cNvSpPr/>
          <p:nvPr/>
        </p:nvSpPr>
        <p:spPr>
          <a:xfrm rot="5400000">
            <a:off x="5388540" y="2255300"/>
            <a:ext cx="1437282" cy="1630201"/>
          </a:xfrm>
          <a:prstGeom prst="ben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8495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The Goals of Instrumentation </a:t>
            </a:r>
            <a:r>
              <a:rPr lang="en-US" sz="4800" dirty="0"/>
              <a:t>and Control </a:t>
            </a:r>
            <a:r>
              <a:rPr lang="en-US" sz="4800" dirty="0" smtClean="0"/>
              <a:t>Systems</a:t>
            </a:r>
            <a:endParaRPr lang="en-ZA" sz="4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106" y="1571912"/>
            <a:ext cx="7024278" cy="502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160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Product Flow and Quality</a:t>
            </a:r>
            <a:endParaRPr lang="en-ZA" sz="4800" dirty="0"/>
          </a:p>
        </p:txBody>
      </p:sp>
      <p:sp>
        <p:nvSpPr>
          <p:cNvPr id="9"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At each stage of the sugar processing flow different parameters need to be measured and controlled</a:t>
            </a:r>
          </a:p>
          <a:p>
            <a:pPr marL="0" indent="0">
              <a:buNone/>
            </a:pPr>
            <a:r>
              <a:rPr lang="en-US" sz="2800" dirty="0" smtClean="0"/>
              <a:t>These stages include:</a:t>
            </a:r>
          </a:p>
          <a:p>
            <a:r>
              <a:rPr lang="en-US" sz="2800" dirty="0" smtClean="0"/>
              <a:t>At the cane preparation stage</a:t>
            </a:r>
          </a:p>
          <a:p>
            <a:r>
              <a:rPr lang="en-US" sz="2800" dirty="0" smtClean="0"/>
              <a:t>At the milling train where juice extraction takes place</a:t>
            </a:r>
          </a:p>
          <a:p>
            <a:r>
              <a:rPr lang="en-US" sz="2800" dirty="0" smtClean="0"/>
              <a:t>During juice clarification</a:t>
            </a:r>
          </a:p>
          <a:p>
            <a:r>
              <a:rPr lang="en-US" sz="2800" dirty="0" smtClean="0"/>
              <a:t>At the evaporators</a:t>
            </a:r>
          </a:p>
          <a:p>
            <a:r>
              <a:rPr lang="en-US" sz="2800" dirty="0" smtClean="0"/>
              <a:t>At the </a:t>
            </a:r>
            <a:r>
              <a:rPr lang="en-US" sz="2800" dirty="0" err="1" smtClean="0"/>
              <a:t>crystallisation</a:t>
            </a:r>
            <a:r>
              <a:rPr lang="en-US" sz="2800" dirty="0" smtClean="0"/>
              <a:t> and centrifuging stages</a:t>
            </a:r>
          </a:p>
          <a:p>
            <a:r>
              <a:rPr lang="en-US" sz="2800" dirty="0" smtClean="0"/>
              <a:t>At the dryers</a:t>
            </a:r>
          </a:p>
        </p:txBody>
      </p:sp>
    </p:spTree>
    <p:extLst>
      <p:ext uri="{BB962C8B-B14F-4D97-AF65-F5344CB8AC3E}">
        <p14:creationId xmlns:p14="http://schemas.microsoft.com/office/powerpoint/2010/main" val="2868748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Flow Diagrams</a:t>
            </a:r>
            <a:endParaRPr lang="en-ZA" sz="4800" dirty="0"/>
          </a:p>
        </p:txBody>
      </p:sp>
      <p:sp>
        <p:nvSpPr>
          <p:cNvPr id="9" name="Content Placeholder 2"/>
          <p:cNvSpPr>
            <a:spLocks noGrp="1"/>
          </p:cNvSpPr>
          <p:nvPr>
            <p:ph idx="1"/>
          </p:nvPr>
        </p:nvSpPr>
        <p:spPr>
          <a:xfrm>
            <a:off x="457200" y="1600200"/>
            <a:ext cx="5987008" cy="5141168"/>
          </a:xfrm>
          <a:solidFill>
            <a:schemeClr val="bg1">
              <a:lumMod val="95000"/>
              <a:alpha val="75000"/>
            </a:schemeClr>
          </a:solidFill>
          <a:scene3d>
            <a:camera prst="orthographicFront"/>
            <a:lightRig rig="threePt" dir="t"/>
          </a:scene3d>
          <a:sp3d>
            <a:bevelT/>
          </a:sp3d>
        </p:spPr>
        <p:txBody>
          <a:bodyPr>
            <a:noAutofit/>
          </a:bodyPr>
          <a:lstStyle/>
          <a:p>
            <a:r>
              <a:rPr lang="en-US" sz="2400" dirty="0"/>
              <a:t>In modern sugar mills and refineries, the entire manufacturing process is monitored and managed, and, to a certain extent controlled, by a Sugar Mill Controller (or Controllers) working on the sugar milling process through computer software in a control room. </a:t>
            </a:r>
            <a:endParaRPr lang="en-US" sz="2400" dirty="0" smtClean="0"/>
          </a:p>
          <a:p>
            <a:r>
              <a:rPr lang="en-US" sz="2400" dirty="0" smtClean="0"/>
              <a:t>Various </a:t>
            </a:r>
            <a:r>
              <a:rPr lang="en-US" sz="2400" dirty="0"/>
              <a:t>computer software </a:t>
            </a:r>
            <a:r>
              <a:rPr lang="en-US" sz="2400" dirty="0" err="1"/>
              <a:t>programmes</a:t>
            </a:r>
            <a:r>
              <a:rPr lang="en-US" sz="2400" dirty="0"/>
              <a:t> and computer hardware systems are available for use by the industry. </a:t>
            </a:r>
            <a:endParaRPr lang="en-US" sz="2400" dirty="0" smtClean="0"/>
          </a:p>
          <a:p>
            <a:r>
              <a:rPr lang="en-US" sz="2400" dirty="0" smtClean="0"/>
              <a:t>Each </a:t>
            </a:r>
            <a:r>
              <a:rPr lang="en-US" sz="2400" dirty="0"/>
              <a:t>software </a:t>
            </a:r>
            <a:r>
              <a:rPr lang="en-US" sz="2400" dirty="0" err="1"/>
              <a:t>programme</a:t>
            </a:r>
            <a:r>
              <a:rPr lang="en-US" sz="2400" dirty="0"/>
              <a:t> will have a different appearance and the processes described may use different symbols. </a:t>
            </a:r>
            <a:endParaRPr lang="en-US" sz="2400" dirty="0" smtClean="0"/>
          </a:p>
        </p:txBody>
      </p:sp>
      <p:pic>
        <p:nvPicPr>
          <p:cNvPr id="7" name="Picture 6" descr="Image result for sugar processing computer bank"/>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852633"/>
            <a:ext cx="2219325" cy="2159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8755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800" dirty="0" smtClean="0"/>
              <a:t>Up and Down Stream Communication</a:t>
            </a:r>
            <a:endParaRPr lang="en-ZA" sz="3800" dirty="0"/>
          </a:p>
        </p:txBody>
      </p:sp>
      <p:sp>
        <p:nvSpPr>
          <p:cNvPr id="9" name="Content Placeholder 2"/>
          <p:cNvSpPr>
            <a:spLocks noGrp="1"/>
          </p:cNvSpPr>
          <p:nvPr>
            <p:ph idx="1"/>
          </p:nvPr>
        </p:nvSpPr>
        <p:spPr>
          <a:xfrm>
            <a:off x="457200" y="1600200"/>
            <a:ext cx="8229600" cy="355699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200" dirty="0"/>
              <a:t>L</a:t>
            </a:r>
            <a:r>
              <a:rPr lang="en-US" sz="2200" dirty="0" smtClean="0"/>
              <a:t>arge </a:t>
            </a:r>
            <a:r>
              <a:rPr lang="en-US" sz="2200" dirty="0"/>
              <a:t>volumes of data, both from manual and automatic monitoring systems, are collected along the entire processing chain. </a:t>
            </a:r>
            <a:endParaRPr lang="en-US" sz="2200" dirty="0" smtClean="0"/>
          </a:p>
          <a:p>
            <a:pPr>
              <a:spcBef>
                <a:spcPts val="0"/>
              </a:spcBef>
            </a:pPr>
            <a:r>
              <a:rPr lang="en-US" sz="2200" dirty="0" smtClean="0"/>
              <a:t>These </a:t>
            </a:r>
            <a:r>
              <a:rPr lang="en-US" sz="2200" dirty="0"/>
              <a:t>data are converted into information from </a:t>
            </a:r>
            <a:r>
              <a:rPr lang="en-US" sz="2200" dirty="0" smtClean="0"/>
              <a:t>which:</a:t>
            </a:r>
          </a:p>
          <a:p>
            <a:pPr lvl="1">
              <a:spcBef>
                <a:spcPts val="0"/>
              </a:spcBef>
            </a:pPr>
            <a:r>
              <a:rPr lang="en-US" sz="2200" dirty="0" smtClean="0"/>
              <a:t>Sugar </a:t>
            </a:r>
            <a:r>
              <a:rPr lang="en-US" sz="2200" dirty="0"/>
              <a:t>Processing Controllers must make decisions, </a:t>
            </a:r>
            <a:endParaRPr lang="en-US" sz="2200" dirty="0" smtClean="0"/>
          </a:p>
          <a:p>
            <a:pPr lvl="1">
              <a:spcBef>
                <a:spcPts val="0"/>
              </a:spcBef>
            </a:pPr>
            <a:r>
              <a:rPr lang="en-US" sz="2200" dirty="0" smtClean="0"/>
              <a:t>which </a:t>
            </a:r>
            <a:r>
              <a:rPr lang="en-US" sz="2200" dirty="0"/>
              <a:t>inform instructions </a:t>
            </a:r>
            <a:endParaRPr lang="en-US" sz="2200" dirty="0" smtClean="0"/>
          </a:p>
          <a:p>
            <a:pPr lvl="1">
              <a:spcBef>
                <a:spcPts val="0"/>
              </a:spcBef>
            </a:pPr>
            <a:r>
              <a:rPr lang="en-US" sz="2200" dirty="0" smtClean="0"/>
              <a:t>that </a:t>
            </a:r>
            <a:r>
              <a:rPr lang="en-US" sz="2200" dirty="0"/>
              <a:t>will be given to Sugar Processing Machine Operators </a:t>
            </a:r>
            <a:endParaRPr lang="en-US" sz="2200" dirty="0" smtClean="0"/>
          </a:p>
          <a:p>
            <a:pPr lvl="1">
              <a:spcBef>
                <a:spcPts val="0"/>
              </a:spcBef>
            </a:pPr>
            <a:r>
              <a:rPr lang="en-US" sz="2200" dirty="0" smtClean="0"/>
              <a:t>who </a:t>
            </a:r>
            <a:r>
              <a:rPr lang="en-US" sz="2200" dirty="0"/>
              <a:t>must make the necessary adjustments on the factory floor.</a:t>
            </a:r>
          </a:p>
          <a:p>
            <a:pPr>
              <a:spcBef>
                <a:spcPts val="0"/>
              </a:spcBef>
            </a:pPr>
            <a:r>
              <a:rPr lang="en-US" sz="2200" dirty="0"/>
              <a:t>It can be understood that a change made in </a:t>
            </a:r>
            <a:r>
              <a:rPr lang="en-US" sz="2200" u="sng" dirty="0"/>
              <a:t>one part </a:t>
            </a:r>
            <a:r>
              <a:rPr lang="en-US" sz="2200" dirty="0"/>
              <a:t>of the production process will </a:t>
            </a:r>
            <a:r>
              <a:rPr lang="en-US" sz="2200" u="sng" dirty="0"/>
              <a:t>have implications on other parts </a:t>
            </a:r>
            <a:r>
              <a:rPr lang="en-US" sz="2200" dirty="0"/>
              <a:t>of the process flow. </a:t>
            </a:r>
            <a:endParaRPr lang="en-US" sz="2200" dirty="0" smtClean="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052" b="17527"/>
          <a:stretch/>
        </p:blipFill>
        <p:spPr bwMode="auto">
          <a:xfrm>
            <a:off x="3344738" y="4767425"/>
            <a:ext cx="5619750" cy="19739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713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800" dirty="0" smtClean="0"/>
              <a:t>Up and Down Stream Communication (cont.)</a:t>
            </a:r>
            <a:endParaRPr lang="en-ZA" sz="3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2400" b="1" dirty="0" smtClean="0"/>
              <a:t>Example:</a:t>
            </a:r>
          </a:p>
          <a:p>
            <a:pPr>
              <a:spcBef>
                <a:spcPts val="0"/>
              </a:spcBef>
            </a:pPr>
            <a:r>
              <a:rPr lang="en-US" sz="2400" dirty="0" smtClean="0"/>
              <a:t>If </a:t>
            </a:r>
            <a:r>
              <a:rPr lang="en-US" sz="2400" dirty="0"/>
              <a:t>the sales team informs the refinery that a new order must be shipped as soon as </a:t>
            </a:r>
            <a:r>
              <a:rPr lang="en-US" sz="2400" dirty="0" smtClean="0"/>
              <a:t>possible…. </a:t>
            </a:r>
          </a:p>
          <a:p>
            <a:pPr>
              <a:spcBef>
                <a:spcPts val="0"/>
              </a:spcBef>
            </a:pPr>
            <a:r>
              <a:rPr lang="en-US" sz="2400" dirty="0" smtClean="0"/>
              <a:t>Will trigger </a:t>
            </a:r>
            <a:r>
              <a:rPr lang="en-US" sz="2400" dirty="0"/>
              <a:t>a message to the drying </a:t>
            </a:r>
            <a:r>
              <a:rPr lang="en-US" sz="2400" dirty="0" smtClean="0"/>
              <a:t>division…. </a:t>
            </a:r>
          </a:p>
          <a:p>
            <a:pPr>
              <a:spcBef>
                <a:spcPts val="0"/>
              </a:spcBef>
            </a:pPr>
            <a:r>
              <a:rPr lang="en-US" sz="2400" dirty="0" smtClean="0"/>
              <a:t>From </a:t>
            </a:r>
            <a:r>
              <a:rPr lang="en-US" sz="2400" dirty="0"/>
              <a:t>the packaging department to speed up production if there is not enough product in the storage </a:t>
            </a:r>
            <a:r>
              <a:rPr lang="en-US" sz="2400" dirty="0" smtClean="0"/>
              <a:t>division….. </a:t>
            </a:r>
          </a:p>
          <a:p>
            <a:pPr>
              <a:spcBef>
                <a:spcPts val="0"/>
              </a:spcBef>
            </a:pPr>
            <a:r>
              <a:rPr lang="en-US" sz="2400" dirty="0" smtClean="0"/>
              <a:t>This </a:t>
            </a:r>
            <a:r>
              <a:rPr lang="en-US" sz="2400" dirty="0"/>
              <a:t>information will be delivered down the process </a:t>
            </a:r>
            <a:r>
              <a:rPr lang="en-US" sz="2400" dirty="0" smtClean="0"/>
              <a:t>chain…. </a:t>
            </a:r>
          </a:p>
          <a:p>
            <a:pPr>
              <a:spcBef>
                <a:spcPts val="0"/>
              </a:spcBef>
            </a:pPr>
            <a:r>
              <a:rPr lang="en-US" sz="2400" dirty="0" smtClean="0"/>
              <a:t>To </a:t>
            </a:r>
            <a:r>
              <a:rPr lang="en-US" sz="2400" dirty="0"/>
              <a:t>where it will create an </a:t>
            </a:r>
            <a:r>
              <a:rPr lang="en-US" sz="2400" dirty="0" smtClean="0"/>
              <a:t>instruction…. </a:t>
            </a:r>
          </a:p>
          <a:p>
            <a:pPr>
              <a:spcBef>
                <a:spcPts val="0"/>
              </a:spcBef>
            </a:pPr>
            <a:r>
              <a:rPr lang="en-US" sz="2400" dirty="0" smtClean="0"/>
              <a:t>That </a:t>
            </a:r>
            <a:r>
              <a:rPr lang="en-US" sz="2400" dirty="0"/>
              <a:t>the conveyor belts bringing the raw sugar cane into the shredders and diffuser need to be speeded </a:t>
            </a:r>
            <a:r>
              <a:rPr lang="en-US" sz="2400" dirty="0" smtClean="0"/>
              <a:t>up……</a:t>
            </a:r>
          </a:p>
          <a:p>
            <a:pPr>
              <a:spcBef>
                <a:spcPts val="0"/>
              </a:spcBef>
            </a:pPr>
            <a:r>
              <a:rPr lang="en-US" sz="2400" dirty="0" smtClean="0"/>
              <a:t>Which </a:t>
            </a:r>
            <a:r>
              <a:rPr lang="en-US" sz="2400" dirty="0"/>
              <a:t>will have a ripple effect on each of the processes </a:t>
            </a:r>
            <a:r>
              <a:rPr lang="en-US" sz="2400" dirty="0" smtClean="0"/>
              <a:t>in-between…..</a:t>
            </a:r>
            <a:endParaRPr lang="en-US" sz="2400" dirty="0"/>
          </a:p>
        </p:txBody>
      </p:sp>
    </p:spTree>
    <p:extLst>
      <p:ext uri="{BB962C8B-B14F-4D97-AF65-F5344CB8AC3E}">
        <p14:creationId xmlns:p14="http://schemas.microsoft.com/office/powerpoint/2010/main" val="4119426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800" dirty="0" smtClean="0"/>
              <a:t>Up and Down Stream Communication (cont.)</a:t>
            </a:r>
            <a:endParaRPr lang="en-ZA" sz="3800" dirty="0"/>
          </a:p>
        </p:txBody>
      </p:sp>
      <p:sp>
        <p:nvSpPr>
          <p:cNvPr id="9" name="Content Placeholder 2"/>
          <p:cNvSpPr>
            <a:spLocks noGrp="1"/>
          </p:cNvSpPr>
          <p:nvPr>
            <p:ph idx="1"/>
          </p:nvPr>
        </p:nvSpPr>
        <p:spPr>
          <a:xfrm>
            <a:off x="251520" y="1600200"/>
            <a:ext cx="5976664" cy="5141168"/>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200" dirty="0"/>
              <a:t>W</a:t>
            </a:r>
            <a:r>
              <a:rPr lang="en-US" sz="2200" dirty="0" smtClean="0"/>
              <a:t>ithin </a:t>
            </a:r>
            <a:r>
              <a:rPr lang="en-US" sz="2200" dirty="0"/>
              <a:t>the factory there will continuously be up-stream (where the raw product comes from) and down-stream (where the final manufactured product ends up) communication along the entire factory production chain.</a:t>
            </a:r>
          </a:p>
          <a:p>
            <a:pPr>
              <a:spcBef>
                <a:spcPts val="0"/>
              </a:spcBef>
            </a:pPr>
            <a:r>
              <a:rPr lang="en-US" sz="2200" dirty="0"/>
              <a:t>Modern sugar milling operations even includes decision-making upstream as far back as the actual sugar cane production operations, informing farmers to harvest and transport, or informing them which section of the sugar cane crop should be harvested next. </a:t>
            </a:r>
            <a:endParaRPr lang="en-US" sz="2200" dirty="0" smtClean="0"/>
          </a:p>
          <a:p>
            <a:pPr>
              <a:spcBef>
                <a:spcPts val="0"/>
              </a:spcBef>
            </a:pPr>
            <a:r>
              <a:rPr lang="en-US" sz="2200" dirty="0" smtClean="0"/>
              <a:t>Such </a:t>
            </a:r>
            <a:r>
              <a:rPr lang="en-US" sz="2200" dirty="0"/>
              <a:t>integrated systems use sophisticated satellite imagery that provide much data from which sugar cane producers can make many management decisions. </a:t>
            </a:r>
          </a:p>
        </p:txBody>
      </p:sp>
      <p:pic>
        <p:nvPicPr>
          <p:cNvPr id="14338" name="Picture 2" descr="Image result for up and down stream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496" y="2511151"/>
            <a:ext cx="2667000" cy="2286001"/>
          </a:xfrm>
          <a:prstGeom prst="rect">
            <a:avLst/>
          </a:prstGeom>
          <a:solidFill>
            <a:schemeClr val="lt1"/>
          </a:solidFill>
        </p:spPr>
      </p:pic>
    </p:spTree>
    <p:extLst>
      <p:ext uri="{BB962C8B-B14F-4D97-AF65-F5344CB8AC3E}">
        <p14:creationId xmlns:p14="http://schemas.microsoft.com/office/powerpoint/2010/main" val="4266728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800" dirty="0" smtClean="0"/>
              <a:t>Up and Down Stream Communication (cont.)</a:t>
            </a:r>
            <a:endParaRPr lang="en-ZA" sz="3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lgn="ctr">
              <a:spcBef>
                <a:spcPts val="0"/>
              </a:spcBef>
              <a:buNone/>
            </a:pPr>
            <a:r>
              <a:rPr lang="en-US" sz="4000" dirty="0" smtClean="0"/>
              <a:t>This </a:t>
            </a:r>
            <a:r>
              <a:rPr lang="en-US" sz="4000" dirty="0"/>
              <a:t>is a new concept in the agricultural industry and is often referred to as “The Internet of Things” ….. where everything is connected and data flows forwards and backwards, up-stream and down-stream, allowing all parts of the value-chain to work in synchrony. </a:t>
            </a:r>
          </a:p>
        </p:txBody>
      </p:sp>
    </p:spTree>
    <p:extLst>
      <p:ext uri="{BB962C8B-B14F-4D97-AF65-F5344CB8AC3E}">
        <p14:creationId xmlns:p14="http://schemas.microsoft.com/office/powerpoint/2010/main" val="3967973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800" dirty="0" smtClean="0"/>
              <a:t>Up and Down Stream Communication (cont.)</a:t>
            </a:r>
            <a:endParaRPr lang="en-ZA" sz="3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000" dirty="0" smtClean="0"/>
              <a:t>The </a:t>
            </a:r>
            <a:r>
              <a:rPr lang="en-US" sz="2000" dirty="0"/>
              <a:t>image below shows a screen shot of a satellite imaging software </a:t>
            </a:r>
            <a:r>
              <a:rPr lang="en-US" sz="2000" dirty="0" err="1"/>
              <a:t>programme</a:t>
            </a:r>
            <a:r>
              <a:rPr lang="en-US" sz="2000" dirty="0"/>
              <a:t> showing sugar cane fields. </a:t>
            </a:r>
            <a:endParaRPr lang="en-US" sz="2000" dirty="0" smtClean="0"/>
          </a:p>
          <a:p>
            <a:pPr>
              <a:spcBef>
                <a:spcPts val="0"/>
              </a:spcBef>
            </a:pPr>
            <a:r>
              <a:rPr lang="en-US" sz="2000" dirty="0" smtClean="0"/>
              <a:t>This </a:t>
            </a:r>
            <a:r>
              <a:rPr lang="en-US" sz="2000" dirty="0" err="1"/>
              <a:t>programme</a:t>
            </a:r>
            <a:r>
              <a:rPr lang="en-US" sz="2000" dirty="0"/>
              <a:t> assists the producer to manage each particular field including decisions related to planting, </a:t>
            </a:r>
            <a:r>
              <a:rPr lang="en-US" sz="2000" dirty="0" err="1"/>
              <a:t>fertilising</a:t>
            </a:r>
            <a:r>
              <a:rPr lang="en-US" sz="2000" dirty="0"/>
              <a:t>, </a:t>
            </a:r>
            <a:r>
              <a:rPr lang="en-US" sz="2000" dirty="0" err="1"/>
              <a:t>labour</a:t>
            </a:r>
            <a:r>
              <a:rPr lang="en-US" sz="2000" dirty="0"/>
              <a:t> allocation, soil fertility parameters, irrigation decisions, harvest readiness and harvesting scheduling. </a:t>
            </a:r>
            <a:endParaRPr lang="en-US" sz="2000" dirty="0" smtClean="0"/>
          </a:p>
          <a:p>
            <a:pPr>
              <a:spcBef>
                <a:spcPts val="0"/>
              </a:spcBef>
            </a:pPr>
            <a:r>
              <a:rPr lang="en-US" sz="2000" dirty="0" smtClean="0"/>
              <a:t>This </a:t>
            </a:r>
            <a:r>
              <a:rPr lang="en-US" sz="2000" dirty="0"/>
              <a:t>may link directly to a similar system (or the same system if it is so integrated) at the sugar mill, so that harvesting and delivery decisions relayed to the producer are informed by the raw material needs of the sugar mill as relayed by the needs to the wholesaler, retailer and consumer.</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754592"/>
            <a:ext cx="4104853" cy="2076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481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Flow Diagrams (cont.)</a:t>
            </a:r>
            <a:endParaRPr lang="en-ZA" sz="4800" dirty="0"/>
          </a:p>
        </p:txBody>
      </p:sp>
      <p:sp>
        <p:nvSpPr>
          <p:cNvPr id="9" name="Content Placeholder 2"/>
          <p:cNvSpPr>
            <a:spLocks noGrp="1"/>
          </p:cNvSpPr>
          <p:nvPr>
            <p:ph idx="1"/>
          </p:nvPr>
        </p:nvSpPr>
        <p:spPr>
          <a:xfrm>
            <a:off x="323528" y="1484784"/>
            <a:ext cx="5472608" cy="5141168"/>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200" dirty="0" smtClean="0"/>
              <a:t>It is the software developer’s responsibility to set up these sophisticated systems in a way that suits the Sugar Mill for which it is intended. </a:t>
            </a:r>
          </a:p>
          <a:p>
            <a:pPr>
              <a:spcBef>
                <a:spcPts val="0"/>
              </a:spcBef>
            </a:pPr>
            <a:r>
              <a:rPr lang="en-US" sz="2200" dirty="0" smtClean="0"/>
              <a:t>How the hardware is connected to, and how it interacts with, the manufacturing process, will also differ from one sugar mill to the next. </a:t>
            </a:r>
          </a:p>
          <a:p>
            <a:pPr>
              <a:spcBef>
                <a:spcPts val="0"/>
              </a:spcBef>
            </a:pPr>
            <a:r>
              <a:rPr lang="en-US" sz="2200" dirty="0" smtClean="0"/>
              <a:t>It cannot be a “one-size-fits-all” approach, because each Sugar Mill has its own particular way of doing things, and between brands there is also proprietary information where one company’s Intellectual Property or “Trade Secrets” differs from another.</a:t>
            </a:r>
            <a:endParaRPr lang="en-US" sz="2200" dirty="0">
              <a:effectLst/>
            </a:endParaRPr>
          </a:p>
        </p:txBody>
      </p:sp>
      <p:pic>
        <p:nvPicPr>
          <p:cNvPr id="8" name="Picture 7"/>
          <p:cNvPicPr/>
          <p:nvPr/>
        </p:nvPicPr>
        <p:blipFill rotWithShape="1">
          <a:blip r:embed="rId2"/>
          <a:srcRect l="8764" t="22353" r="39152" b="16176"/>
          <a:stretch/>
        </p:blipFill>
        <p:spPr bwMode="auto">
          <a:xfrm>
            <a:off x="5940152" y="2996952"/>
            <a:ext cx="3050228" cy="2015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883101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a:t>Flow Diagrams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000" dirty="0" smtClean="0"/>
              <a:t>Sugar Processing Control C</a:t>
            </a:r>
            <a:r>
              <a:rPr lang="en-US" sz="2000" dirty="0" smtClean="0"/>
              <a:t>omputer software interfaces can be:</a:t>
            </a:r>
          </a:p>
          <a:p>
            <a:pPr lvl="1"/>
            <a:r>
              <a:rPr lang="en-US" sz="2000" dirty="0" smtClean="0"/>
              <a:t>Realistic, </a:t>
            </a:r>
            <a:r>
              <a:rPr lang="en-US" sz="2000" dirty="0" err="1" smtClean="0"/>
              <a:t>stylised</a:t>
            </a:r>
            <a:r>
              <a:rPr lang="en-US" sz="2000" dirty="0" smtClean="0"/>
              <a:t> or sophisticated</a:t>
            </a:r>
          </a:p>
          <a:p>
            <a:pPr lvl="1"/>
            <a:r>
              <a:rPr lang="en-US" sz="2000" dirty="0" smtClean="0"/>
              <a:t>Schematic and simple</a:t>
            </a:r>
          </a:p>
          <a:p>
            <a:r>
              <a:rPr lang="en-US" sz="2000" dirty="0"/>
              <a:t>C</a:t>
            </a:r>
            <a:r>
              <a:rPr lang="en-US" sz="2000" dirty="0" smtClean="0"/>
              <a:t>ontrol </a:t>
            </a:r>
            <a:r>
              <a:rPr lang="en-US" sz="2000" dirty="0"/>
              <a:t>systems allow the operator to make immediate decisions about adjustments to processes if there are immediate feed-back mechanisms or control systems connected to the system (providing output volumes or masses, or temperature, pH, pressure, and quality). </a:t>
            </a:r>
          </a:p>
          <a:p>
            <a:r>
              <a:rPr lang="en-US" sz="2000" dirty="0"/>
              <a:t>A C</a:t>
            </a:r>
            <a:r>
              <a:rPr lang="en-US" sz="2000" dirty="0" smtClean="0"/>
              <a:t>ontroller </a:t>
            </a:r>
            <a:r>
              <a:rPr lang="en-US" sz="2000" dirty="0"/>
              <a:t>could thus either control or manipulate a process from the control room </a:t>
            </a:r>
            <a:r>
              <a:rPr lang="en-US" sz="2000" dirty="0" smtClean="0"/>
              <a:t>by:</a:t>
            </a:r>
          </a:p>
          <a:p>
            <a:pPr lvl="1"/>
            <a:r>
              <a:rPr lang="en-US" sz="1600" dirty="0" smtClean="0"/>
              <a:t>Issuing </a:t>
            </a:r>
            <a:r>
              <a:rPr lang="en-US" sz="1600" dirty="0"/>
              <a:t>a computer instruction </a:t>
            </a:r>
            <a:endParaRPr lang="en-US" sz="1600" dirty="0" smtClean="0"/>
          </a:p>
          <a:p>
            <a:pPr lvl="1"/>
            <a:r>
              <a:rPr lang="en-US" sz="1600" dirty="0" smtClean="0"/>
              <a:t>Issuing a </a:t>
            </a:r>
            <a:r>
              <a:rPr lang="en-US" sz="1600" dirty="0"/>
              <a:t>verbal or written instruction to a Sugar Processing Machine Operator on the factory floor.</a:t>
            </a:r>
          </a:p>
          <a:p>
            <a:r>
              <a:rPr lang="en-US" sz="2000" dirty="0"/>
              <a:t>Thus, these computer </a:t>
            </a:r>
            <a:r>
              <a:rPr lang="en-US" sz="2000" dirty="0" err="1"/>
              <a:t>programmes</a:t>
            </a:r>
            <a:r>
              <a:rPr lang="en-US" sz="2000" dirty="0"/>
              <a:t> allow Sugar Processing Controllers to monitor the sugar manufacturing process remotely because each step and stage of the sugar manufacturing process is shown on computer screens. </a:t>
            </a:r>
          </a:p>
        </p:txBody>
      </p:sp>
    </p:spTree>
    <p:extLst>
      <p:ext uri="{BB962C8B-B14F-4D97-AF65-F5344CB8AC3E}">
        <p14:creationId xmlns:p14="http://schemas.microsoft.com/office/powerpoint/2010/main" val="1778011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Flow Diagram - Examples</a:t>
            </a:r>
            <a:endParaRPr lang="en-ZA" sz="4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376" y="1604440"/>
            <a:ext cx="5012803" cy="283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4464496" cy="3219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8301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Flow Diagram – Examples (cont.)</a:t>
            </a:r>
            <a:endParaRPr lang="en-ZA"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143" y="1539230"/>
            <a:ext cx="5761037"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4719" y="4271871"/>
            <a:ext cx="544988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305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Flow Diagram – Examples (cont.)</a:t>
            </a:r>
            <a:endParaRPr lang="en-ZA"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49" y="2636912"/>
            <a:ext cx="4322763"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2636912"/>
            <a:ext cx="4333875"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093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Flow Diagram – Examples (cont.)</a:t>
            </a:r>
            <a:endParaRPr lang="en-ZA" sz="4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9297"/>
            <a:ext cx="4949825" cy="2517775"/>
          </a:xfrm>
          <a:prstGeom prst="rect">
            <a:avLst/>
          </a:prstGeom>
          <a:solidFill>
            <a:schemeClr val="lt1"/>
          </a:solidFill>
          <a:ln>
            <a:noFill/>
          </a:ln>
          <a:effec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459" y="4217243"/>
            <a:ext cx="576103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504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Flow Diagram – Examples (cont.)</a:t>
            </a:r>
            <a:endParaRPr lang="en-ZA" sz="4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07121"/>
            <a:ext cx="7166422" cy="4990231"/>
          </a:xfrm>
          <a:prstGeom prst="rect">
            <a:avLst/>
          </a:prstGeom>
          <a:solidFill>
            <a:schemeClr val="lt1"/>
          </a:solidFill>
          <a:ln>
            <a:noFill/>
          </a:ln>
          <a:effectLst/>
        </p:spPr>
      </p:pic>
    </p:spTree>
    <p:extLst>
      <p:ext uri="{BB962C8B-B14F-4D97-AF65-F5344CB8AC3E}">
        <p14:creationId xmlns:p14="http://schemas.microsoft.com/office/powerpoint/2010/main" val="1760202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26B668B718347920F86058F4B285C" ma:contentTypeVersion="0" ma:contentTypeDescription="Create a new document." ma:contentTypeScope="" ma:versionID="aefd994ead310ccc8b23e01ca6324e17">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3DE481-25CB-42C5-85E8-DEFF6D06C117}"/>
</file>

<file path=customXml/itemProps2.xml><?xml version="1.0" encoding="utf-8"?>
<ds:datastoreItem xmlns:ds="http://schemas.openxmlformats.org/officeDocument/2006/customXml" ds:itemID="{AFE335B6-2C16-456D-AF37-9D4ABAFBCEB6}"/>
</file>

<file path=customXml/itemProps3.xml><?xml version="1.0" encoding="utf-8"?>
<ds:datastoreItem xmlns:ds="http://schemas.openxmlformats.org/officeDocument/2006/customXml" ds:itemID="{52554A43-4DD6-4F54-BD58-005964E0292F}"/>
</file>

<file path=docProps/app.xml><?xml version="1.0" encoding="utf-8"?>
<Properties xmlns="http://schemas.openxmlformats.org/officeDocument/2006/extended-properties" xmlns:vt="http://schemas.openxmlformats.org/officeDocument/2006/docPropsVTypes">
  <Template/>
  <TotalTime>5790</TotalTime>
  <Words>1289</Words>
  <Application>Microsoft Office PowerPoint</Application>
  <PresentationFormat>On-screen Show (4:3)</PresentationFormat>
  <Paragraphs>86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Flow Diagrams</vt:lpstr>
      <vt:lpstr>Flow Diagrams (cont.)</vt:lpstr>
      <vt:lpstr>Flow Diagrams (cont.)</vt:lpstr>
      <vt:lpstr>Flow Diagram - Examples</vt:lpstr>
      <vt:lpstr>Flow Diagram – Examples (cont.)</vt:lpstr>
      <vt:lpstr>Flow Diagram – Examples (cont.)</vt:lpstr>
      <vt:lpstr>Flow Diagram – Examples (cont.)</vt:lpstr>
      <vt:lpstr>Flow Diagram – Examples (cont.)</vt:lpstr>
      <vt:lpstr>Flow Diagram – Examples (cont.)</vt:lpstr>
      <vt:lpstr>Flow Diagram – Examples (cont.)</vt:lpstr>
      <vt:lpstr>Flow Diagrams – Symbols</vt:lpstr>
      <vt:lpstr>Flow Diagrams – Symbols (cont.)</vt:lpstr>
      <vt:lpstr>Flow Diagrams – Symbols (cont.)</vt:lpstr>
      <vt:lpstr>Instrumentation and Control Systems</vt:lpstr>
      <vt:lpstr>Instrumentation and Control Systems (cont.)</vt:lpstr>
      <vt:lpstr>Instrumentation and Control Systems (cont.)</vt:lpstr>
      <vt:lpstr>The Goals of Instrumentation and Control Systems</vt:lpstr>
      <vt:lpstr>Product Flow and Quality</vt:lpstr>
      <vt:lpstr>Up and Down Stream Communication</vt:lpstr>
      <vt:lpstr>Up and Down Stream Communication (cont.)</vt:lpstr>
      <vt:lpstr>Up and Down Stream Communication (cont.)</vt:lpstr>
      <vt:lpstr>Up and Down Stream Communication (cont.)</vt:lpstr>
      <vt:lpstr>Up and Down Stream Communication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284</cp:revision>
  <dcterms:created xsi:type="dcterms:W3CDTF">2016-11-15T07:03:29Z</dcterms:created>
  <dcterms:modified xsi:type="dcterms:W3CDTF">2019-08-28T14:03:13Z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0x010100B6326B668B718347920F86058F4B285C</vt:lpwstr>
  </property>
</Properties>
</file>