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diagrams/data1.xml" ContentType="application/vnd.openxmlformats-officedocument.drawingml.diagramData+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3.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diagrams/colors1.xml" ContentType="application/vnd.openxmlformats-officedocument.drawingml.diagramColors+xml"/>
  <Override PartName="/ppt/diagrams/drawing1.xml" ContentType="application/vnd.ms-office.drawingml.diagramDrawing+xml"/>
  <Override PartName="/ppt/diagrams/layout1.xml" ContentType="application/vnd.openxmlformats-officedocument.drawingml.diagramLayout+xml"/>
  <Override PartName="/ppt/theme/theme2.xml" ContentType="application/vnd.openxmlformats-officedocument.theme+xml"/>
  <Override PartName="/ppt/diagrams/quickStyle1.xml" ContentType="application/vnd.openxmlformats-officedocument.drawingml.diagramStyl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383" r:id="rId2"/>
    <p:sldId id="436" r:id="rId3"/>
    <p:sldId id="471" r:id="rId4"/>
    <p:sldId id="469" r:id="rId5"/>
    <p:sldId id="416" r:id="rId6"/>
    <p:sldId id="470" r:id="rId7"/>
    <p:sldId id="414" r:id="rId8"/>
    <p:sldId id="472" r:id="rId9"/>
    <p:sldId id="449" r:id="rId10"/>
    <p:sldId id="473" r:id="rId11"/>
    <p:sldId id="386" r:id="rId12"/>
    <p:sldId id="474" r:id="rId13"/>
    <p:sldId id="444" r:id="rId14"/>
  </p:sldIdLst>
  <p:sldSz cx="9144000" cy="6858000" type="screen4x3"/>
  <p:notesSz cx="6797675" cy="9982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75" autoAdjust="0"/>
    <p:restoredTop sz="94582" autoAdjust="0"/>
  </p:normalViewPr>
  <p:slideViewPr>
    <p:cSldViewPr>
      <p:cViewPr>
        <p:scale>
          <a:sx n="66" d="100"/>
          <a:sy n="66" d="100"/>
        </p:scale>
        <p:origin x="-9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8D51EA-2C7E-48B9-B843-5DBC5AD48CEF}"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6E7A4991-5D1B-443D-A24D-ED92F063071F}">
      <dgm:prSet custT="1"/>
      <dgm:spPr/>
      <dgm:t>
        <a:bodyPr/>
        <a:lstStyle/>
        <a:p>
          <a:pPr rtl="0"/>
          <a:r>
            <a:rPr lang="en-US" sz="2400" b="1" smtClean="0"/>
            <a:t>To minimize unanticipated production interruptions</a:t>
          </a:r>
          <a:endParaRPr lang="en-US" sz="2400" b="1"/>
        </a:p>
      </dgm:t>
    </dgm:pt>
    <dgm:pt modelId="{87E4CA4A-4B5D-4084-8600-A0BA1EE67750}" type="parTrans" cxnId="{00BDCF0F-7941-42C3-BB10-46F0587EA63F}">
      <dgm:prSet/>
      <dgm:spPr/>
      <dgm:t>
        <a:bodyPr/>
        <a:lstStyle/>
        <a:p>
          <a:endParaRPr lang="en-US" sz="2400" b="1"/>
        </a:p>
      </dgm:t>
    </dgm:pt>
    <dgm:pt modelId="{D2509CFC-C1D5-461D-B603-4EF93C05BD99}" type="sibTrans" cxnId="{00BDCF0F-7941-42C3-BB10-46F0587EA63F}">
      <dgm:prSet/>
      <dgm:spPr/>
      <dgm:t>
        <a:bodyPr/>
        <a:lstStyle/>
        <a:p>
          <a:endParaRPr lang="en-US" sz="2400" b="1"/>
        </a:p>
      </dgm:t>
    </dgm:pt>
    <dgm:pt modelId="{C6A945AE-FB94-4425-BD3D-CC0115F39835}">
      <dgm:prSet custT="1"/>
      <dgm:spPr/>
      <dgm:t>
        <a:bodyPr/>
        <a:lstStyle/>
        <a:p>
          <a:pPr rtl="0"/>
          <a:r>
            <a:rPr lang="en-US" sz="2400" b="1" dirty="0" smtClean="0"/>
            <a:t>To make plant equipment and machines always available and ready for use.</a:t>
          </a:r>
          <a:endParaRPr lang="en-US" sz="2400" b="1" dirty="0"/>
        </a:p>
      </dgm:t>
    </dgm:pt>
    <dgm:pt modelId="{34CED804-458D-4AC4-81C5-39338DA362FF}" type="parTrans" cxnId="{9B9A699F-499D-4F23-967A-585D20884194}">
      <dgm:prSet/>
      <dgm:spPr/>
      <dgm:t>
        <a:bodyPr/>
        <a:lstStyle/>
        <a:p>
          <a:endParaRPr lang="en-US" sz="2400" b="1"/>
        </a:p>
      </dgm:t>
    </dgm:pt>
    <dgm:pt modelId="{B334D2ED-DA09-476A-81E5-47C467CB6F8F}" type="sibTrans" cxnId="{9B9A699F-499D-4F23-967A-585D20884194}">
      <dgm:prSet/>
      <dgm:spPr/>
      <dgm:t>
        <a:bodyPr/>
        <a:lstStyle/>
        <a:p>
          <a:endParaRPr lang="en-US" sz="2400" b="1"/>
        </a:p>
      </dgm:t>
    </dgm:pt>
    <dgm:pt modelId="{23CC8000-E7B0-4170-8278-610E2FE048EC}">
      <dgm:prSet custT="1"/>
      <dgm:spPr/>
      <dgm:t>
        <a:bodyPr/>
        <a:lstStyle/>
        <a:p>
          <a:pPr rtl="0"/>
          <a:r>
            <a:rPr lang="en-US" sz="2400" b="1" smtClean="0"/>
            <a:t>To maintain the value of the equipment and machinery</a:t>
          </a:r>
          <a:endParaRPr lang="en-US" sz="2400" b="1"/>
        </a:p>
      </dgm:t>
    </dgm:pt>
    <dgm:pt modelId="{8E524A13-575A-4A84-9509-74F9C7898A99}" type="parTrans" cxnId="{8E77DEBD-D0B6-4AE6-8130-ADBF7D456866}">
      <dgm:prSet/>
      <dgm:spPr/>
      <dgm:t>
        <a:bodyPr/>
        <a:lstStyle/>
        <a:p>
          <a:endParaRPr lang="en-US" sz="2400" b="1"/>
        </a:p>
      </dgm:t>
    </dgm:pt>
    <dgm:pt modelId="{E74AF98E-4A76-42EF-B2C8-317791725FEB}" type="sibTrans" cxnId="{8E77DEBD-D0B6-4AE6-8130-ADBF7D456866}">
      <dgm:prSet/>
      <dgm:spPr/>
      <dgm:t>
        <a:bodyPr/>
        <a:lstStyle/>
        <a:p>
          <a:endParaRPr lang="en-US" sz="2400" b="1"/>
        </a:p>
      </dgm:t>
    </dgm:pt>
    <dgm:pt modelId="{C300069F-171D-47DD-9712-862E355475E4}">
      <dgm:prSet custT="1"/>
      <dgm:spPr/>
      <dgm:t>
        <a:bodyPr/>
        <a:lstStyle/>
        <a:p>
          <a:pPr rtl="0"/>
          <a:r>
            <a:rPr lang="en-US" sz="2400" b="1" smtClean="0"/>
            <a:t>To reduce the work content of maintenance jobs.</a:t>
          </a:r>
          <a:endParaRPr lang="en-US" sz="2400" b="1"/>
        </a:p>
      </dgm:t>
    </dgm:pt>
    <dgm:pt modelId="{4D690DD6-66E0-4948-A9AC-AE31FF070018}" type="parTrans" cxnId="{75834CAA-3EF3-46E5-90F8-591BF145F466}">
      <dgm:prSet/>
      <dgm:spPr/>
      <dgm:t>
        <a:bodyPr/>
        <a:lstStyle/>
        <a:p>
          <a:endParaRPr lang="en-US" sz="2400" b="1"/>
        </a:p>
      </dgm:t>
    </dgm:pt>
    <dgm:pt modelId="{9C721B35-5BE8-406F-B785-262552CE59EE}" type="sibTrans" cxnId="{75834CAA-3EF3-46E5-90F8-591BF145F466}">
      <dgm:prSet/>
      <dgm:spPr/>
      <dgm:t>
        <a:bodyPr/>
        <a:lstStyle/>
        <a:p>
          <a:endParaRPr lang="en-US" sz="2400" b="1"/>
        </a:p>
      </dgm:t>
    </dgm:pt>
    <dgm:pt modelId="{8102BBF3-5169-4698-95FE-2A047B9CB12A}">
      <dgm:prSet custT="1"/>
      <dgm:spPr/>
      <dgm:t>
        <a:bodyPr/>
        <a:lstStyle/>
        <a:p>
          <a:pPr rtl="0"/>
          <a:r>
            <a:rPr lang="en-US" sz="2400" b="1" smtClean="0"/>
            <a:t>To ensure safety of life and limbs of the workmen.</a:t>
          </a:r>
          <a:endParaRPr lang="en-US" sz="2400" b="1"/>
        </a:p>
      </dgm:t>
    </dgm:pt>
    <dgm:pt modelId="{AF6D43D9-BC18-4660-8F1E-BF98E424DE3F}" type="parTrans" cxnId="{FD371A17-4E5B-47B0-B8EB-23CD88283C3E}">
      <dgm:prSet/>
      <dgm:spPr/>
      <dgm:t>
        <a:bodyPr/>
        <a:lstStyle/>
        <a:p>
          <a:endParaRPr lang="en-US" sz="2400" b="1"/>
        </a:p>
      </dgm:t>
    </dgm:pt>
    <dgm:pt modelId="{2DF4FEA4-37D9-48FA-9101-2EB43FE45E1A}" type="sibTrans" cxnId="{FD371A17-4E5B-47B0-B8EB-23CD88283C3E}">
      <dgm:prSet/>
      <dgm:spPr/>
      <dgm:t>
        <a:bodyPr/>
        <a:lstStyle/>
        <a:p>
          <a:endParaRPr lang="en-US" sz="2400" b="1"/>
        </a:p>
      </dgm:t>
    </dgm:pt>
    <dgm:pt modelId="{18C4BB18-D44E-4C6E-9FE8-9DEDECEC2361}" type="pres">
      <dgm:prSet presAssocID="{2E8D51EA-2C7E-48B9-B843-5DBC5AD48CEF}" presName="diagram" presStyleCnt="0">
        <dgm:presLayoutVars>
          <dgm:dir/>
          <dgm:resizeHandles val="exact"/>
        </dgm:presLayoutVars>
      </dgm:prSet>
      <dgm:spPr/>
    </dgm:pt>
    <dgm:pt modelId="{A4A477DA-AF72-41F8-9826-FF13F164F4EC}" type="pres">
      <dgm:prSet presAssocID="{6E7A4991-5D1B-443D-A24D-ED92F063071F}" presName="node" presStyleLbl="node1" presStyleIdx="0" presStyleCnt="5">
        <dgm:presLayoutVars>
          <dgm:bulletEnabled val="1"/>
        </dgm:presLayoutVars>
      </dgm:prSet>
      <dgm:spPr/>
    </dgm:pt>
    <dgm:pt modelId="{37E0BF2C-8B8D-45C6-B38F-323B76D6D8F4}" type="pres">
      <dgm:prSet presAssocID="{D2509CFC-C1D5-461D-B603-4EF93C05BD99}" presName="sibTrans" presStyleCnt="0"/>
      <dgm:spPr/>
    </dgm:pt>
    <dgm:pt modelId="{F3668123-D60D-4BD6-9C1B-9DD294F16902}" type="pres">
      <dgm:prSet presAssocID="{C6A945AE-FB94-4425-BD3D-CC0115F39835}" presName="node" presStyleLbl="node1" presStyleIdx="1" presStyleCnt="5" custScaleY="138143">
        <dgm:presLayoutVars>
          <dgm:bulletEnabled val="1"/>
        </dgm:presLayoutVars>
      </dgm:prSet>
      <dgm:spPr/>
    </dgm:pt>
    <dgm:pt modelId="{21107579-DDFF-4A43-AFC0-A74C15BDBB72}" type="pres">
      <dgm:prSet presAssocID="{B334D2ED-DA09-476A-81E5-47C467CB6F8F}" presName="sibTrans" presStyleCnt="0"/>
      <dgm:spPr/>
    </dgm:pt>
    <dgm:pt modelId="{6B9BCF9D-D105-4EC4-A4DA-C2BB1BF70BE9}" type="pres">
      <dgm:prSet presAssocID="{23CC8000-E7B0-4170-8278-610E2FE048EC}" presName="node" presStyleLbl="node1" presStyleIdx="2" presStyleCnt="5">
        <dgm:presLayoutVars>
          <dgm:bulletEnabled val="1"/>
        </dgm:presLayoutVars>
      </dgm:prSet>
      <dgm:spPr/>
    </dgm:pt>
    <dgm:pt modelId="{DAC2304D-3F47-423B-AAFA-74B1D1A5D358}" type="pres">
      <dgm:prSet presAssocID="{E74AF98E-4A76-42EF-B2C8-317791725FEB}" presName="sibTrans" presStyleCnt="0"/>
      <dgm:spPr/>
    </dgm:pt>
    <dgm:pt modelId="{AC63CB09-7DDB-4167-839E-E5C1212BCB93}" type="pres">
      <dgm:prSet presAssocID="{C300069F-171D-47DD-9712-862E355475E4}" presName="node" presStyleLbl="node1" presStyleIdx="3" presStyleCnt="5">
        <dgm:presLayoutVars>
          <dgm:bulletEnabled val="1"/>
        </dgm:presLayoutVars>
      </dgm:prSet>
      <dgm:spPr/>
    </dgm:pt>
    <dgm:pt modelId="{671B25AD-ABAE-4223-BA1A-DE3394A5BCFF}" type="pres">
      <dgm:prSet presAssocID="{9C721B35-5BE8-406F-B785-262552CE59EE}" presName="sibTrans" presStyleCnt="0"/>
      <dgm:spPr/>
    </dgm:pt>
    <dgm:pt modelId="{21D0830D-EA98-4819-A23C-7822742CCAC9}" type="pres">
      <dgm:prSet presAssocID="{8102BBF3-5169-4698-95FE-2A047B9CB12A}" presName="node" presStyleLbl="node1" presStyleIdx="4" presStyleCnt="5">
        <dgm:presLayoutVars>
          <dgm:bulletEnabled val="1"/>
        </dgm:presLayoutVars>
      </dgm:prSet>
      <dgm:spPr/>
    </dgm:pt>
  </dgm:ptLst>
  <dgm:cxnLst>
    <dgm:cxn modelId="{37FCB7BD-AA05-41CA-B3AE-B0F2F1AC2655}" type="presOf" srcId="{6E7A4991-5D1B-443D-A24D-ED92F063071F}" destId="{A4A477DA-AF72-41F8-9826-FF13F164F4EC}" srcOrd="0" destOrd="0" presId="urn:microsoft.com/office/officeart/2005/8/layout/default"/>
    <dgm:cxn modelId="{9B9A699F-499D-4F23-967A-585D20884194}" srcId="{2E8D51EA-2C7E-48B9-B843-5DBC5AD48CEF}" destId="{C6A945AE-FB94-4425-BD3D-CC0115F39835}" srcOrd="1" destOrd="0" parTransId="{34CED804-458D-4AC4-81C5-39338DA362FF}" sibTransId="{B334D2ED-DA09-476A-81E5-47C467CB6F8F}"/>
    <dgm:cxn modelId="{00BDCF0F-7941-42C3-BB10-46F0587EA63F}" srcId="{2E8D51EA-2C7E-48B9-B843-5DBC5AD48CEF}" destId="{6E7A4991-5D1B-443D-A24D-ED92F063071F}" srcOrd="0" destOrd="0" parTransId="{87E4CA4A-4B5D-4084-8600-A0BA1EE67750}" sibTransId="{D2509CFC-C1D5-461D-B603-4EF93C05BD99}"/>
    <dgm:cxn modelId="{FD371A17-4E5B-47B0-B8EB-23CD88283C3E}" srcId="{2E8D51EA-2C7E-48B9-B843-5DBC5AD48CEF}" destId="{8102BBF3-5169-4698-95FE-2A047B9CB12A}" srcOrd="4" destOrd="0" parTransId="{AF6D43D9-BC18-4660-8F1E-BF98E424DE3F}" sibTransId="{2DF4FEA4-37D9-48FA-9101-2EB43FE45E1A}"/>
    <dgm:cxn modelId="{7BB671C9-77CB-43F4-AE8A-3D3AFEB7A21F}" type="presOf" srcId="{2E8D51EA-2C7E-48B9-B843-5DBC5AD48CEF}" destId="{18C4BB18-D44E-4C6E-9FE8-9DEDECEC2361}" srcOrd="0" destOrd="0" presId="urn:microsoft.com/office/officeart/2005/8/layout/default"/>
    <dgm:cxn modelId="{BA20F26A-1ECF-4529-BF77-CCE363F1D6D7}" type="presOf" srcId="{23CC8000-E7B0-4170-8278-610E2FE048EC}" destId="{6B9BCF9D-D105-4EC4-A4DA-C2BB1BF70BE9}" srcOrd="0" destOrd="0" presId="urn:microsoft.com/office/officeart/2005/8/layout/default"/>
    <dgm:cxn modelId="{CDD61073-A3F9-40EC-B1DE-C86D9637BDC3}" type="presOf" srcId="{8102BBF3-5169-4698-95FE-2A047B9CB12A}" destId="{21D0830D-EA98-4819-A23C-7822742CCAC9}" srcOrd="0" destOrd="0" presId="urn:microsoft.com/office/officeart/2005/8/layout/default"/>
    <dgm:cxn modelId="{8E77DEBD-D0B6-4AE6-8130-ADBF7D456866}" srcId="{2E8D51EA-2C7E-48B9-B843-5DBC5AD48CEF}" destId="{23CC8000-E7B0-4170-8278-610E2FE048EC}" srcOrd="2" destOrd="0" parTransId="{8E524A13-575A-4A84-9509-74F9C7898A99}" sibTransId="{E74AF98E-4A76-42EF-B2C8-317791725FEB}"/>
    <dgm:cxn modelId="{75834CAA-3EF3-46E5-90F8-591BF145F466}" srcId="{2E8D51EA-2C7E-48B9-B843-5DBC5AD48CEF}" destId="{C300069F-171D-47DD-9712-862E355475E4}" srcOrd="3" destOrd="0" parTransId="{4D690DD6-66E0-4948-A9AC-AE31FF070018}" sibTransId="{9C721B35-5BE8-406F-B785-262552CE59EE}"/>
    <dgm:cxn modelId="{2D9E011C-DA9D-4797-8390-75FA96BCF453}" type="presOf" srcId="{C6A945AE-FB94-4425-BD3D-CC0115F39835}" destId="{F3668123-D60D-4BD6-9C1B-9DD294F16902}" srcOrd="0" destOrd="0" presId="urn:microsoft.com/office/officeart/2005/8/layout/default"/>
    <dgm:cxn modelId="{EBB1DA3A-4EB5-457F-8A32-41FAE3201308}" type="presOf" srcId="{C300069F-171D-47DD-9712-862E355475E4}" destId="{AC63CB09-7DDB-4167-839E-E5C1212BCB93}" srcOrd="0" destOrd="0" presId="urn:microsoft.com/office/officeart/2005/8/layout/default"/>
    <dgm:cxn modelId="{D1F924AA-E3D0-4647-86DB-CF874EA2ADF7}" type="presParOf" srcId="{18C4BB18-D44E-4C6E-9FE8-9DEDECEC2361}" destId="{A4A477DA-AF72-41F8-9826-FF13F164F4EC}" srcOrd="0" destOrd="0" presId="urn:microsoft.com/office/officeart/2005/8/layout/default"/>
    <dgm:cxn modelId="{D5337FEC-7758-4C06-A7C0-65CAFC1EE6DC}" type="presParOf" srcId="{18C4BB18-D44E-4C6E-9FE8-9DEDECEC2361}" destId="{37E0BF2C-8B8D-45C6-B38F-323B76D6D8F4}" srcOrd="1" destOrd="0" presId="urn:microsoft.com/office/officeart/2005/8/layout/default"/>
    <dgm:cxn modelId="{009F8E55-9940-4BA8-8DBA-8968C4754080}" type="presParOf" srcId="{18C4BB18-D44E-4C6E-9FE8-9DEDECEC2361}" destId="{F3668123-D60D-4BD6-9C1B-9DD294F16902}" srcOrd="2" destOrd="0" presId="urn:microsoft.com/office/officeart/2005/8/layout/default"/>
    <dgm:cxn modelId="{6867B18F-C164-4FE7-B417-B78E9D5FB84B}" type="presParOf" srcId="{18C4BB18-D44E-4C6E-9FE8-9DEDECEC2361}" destId="{21107579-DDFF-4A43-AFC0-A74C15BDBB72}" srcOrd="3" destOrd="0" presId="urn:microsoft.com/office/officeart/2005/8/layout/default"/>
    <dgm:cxn modelId="{DD6F0F84-08E6-4696-B980-76796FA8CAB6}" type="presParOf" srcId="{18C4BB18-D44E-4C6E-9FE8-9DEDECEC2361}" destId="{6B9BCF9D-D105-4EC4-A4DA-C2BB1BF70BE9}" srcOrd="4" destOrd="0" presId="urn:microsoft.com/office/officeart/2005/8/layout/default"/>
    <dgm:cxn modelId="{43560DDE-3CBA-4C8E-8098-0A5F10F398DD}" type="presParOf" srcId="{18C4BB18-D44E-4C6E-9FE8-9DEDECEC2361}" destId="{DAC2304D-3F47-423B-AAFA-74B1D1A5D358}" srcOrd="5" destOrd="0" presId="urn:microsoft.com/office/officeart/2005/8/layout/default"/>
    <dgm:cxn modelId="{7435EB9F-1701-4D30-A168-E419CFA127DD}" type="presParOf" srcId="{18C4BB18-D44E-4C6E-9FE8-9DEDECEC2361}" destId="{AC63CB09-7DDB-4167-839E-E5C1212BCB93}" srcOrd="6" destOrd="0" presId="urn:microsoft.com/office/officeart/2005/8/layout/default"/>
    <dgm:cxn modelId="{8F93453E-097F-4D15-92C4-ECEE10252D21}" type="presParOf" srcId="{18C4BB18-D44E-4C6E-9FE8-9DEDECEC2361}" destId="{671B25AD-ABAE-4223-BA1A-DE3394A5BCFF}" srcOrd="7" destOrd="0" presId="urn:microsoft.com/office/officeart/2005/8/layout/default"/>
    <dgm:cxn modelId="{04439B04-A087-4209-8B71-45D9E4AEACF0}" type="presParOf" srcId="{18C4BB18-D44E-4C6E-9FE8-9DEDECEC2361}" destId="{21D0830D-EA98-4819-A23C-7822742CCAC9}"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477DA-AF72-41F8-9826-FF13F164F4EC}">
      <dsp:nvSpPr>
        <dsp:cNvPr id="0" name=""/>
        <dsp:cNvSpPr/>
      </dsp:nvSpPr>
      <dsp:spPr>
        <a:xfrm>
          <a:off x="0" y="826938"/>
          <a:ext cx="2571749" cy="1543050"/>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smtClean="0"/>
            <a:t>To minimize unanticipated production interruptions</a:t>
          </a:r>
          <a:endParaRPr lang="en-US" sz="2400" b="1" kern="1200"/>
        </a:p>
      </dsp:txBody>
      <dsp:txXfrm>
        <a:off x="0" y="826938"/>
        <a:ext cx="2571749" cy="1543050"/>
      </dsp:txXfrm>
    </dsp:sp>
    <dsp:sp modelId="{F3668123-D60D-4BD6-9C1B-9DD294F16902}">
      <dsp:nvSpPr>
        <dsp:cNvPr id="0" name=""/>
        <dsp:cNvSpPr/>
      </dsp:nvSpPr>
      <dsp:spPr>
        <a:xfrm>
          <a:off x="2828925" y="532655"/>
          <a:ext cx="2571749" cy="2131615"/>
        </a:xfrm>
        <a:prstGeom prst="rect">
          <a:avLst/>
        </a:prstGeom>
        <a:solidFill>
          <a:schemeClr val="accent5">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dirty="0" smtClean="0"/>
            <a:t>To make plant equipment and machines always available and ready for use.</a:t>
          </a:r>
          <a:endParaRPr lang="en-US" sz="2400" b="1" kern="1200" dirty="0"/>
        </a:p>
      </dsp:txBody>
      <dsp:txXfrm>
        <a:off x="2828925" y="532655"/>
        <a:ext cx="2571749" cy="2131615"/>
      </dsp:txXfrm>
    </dsp:sp>
    <dsp:sp modelId="{6B9BCF9D-D105-4EC4-A4DA-C2BB1BF70BE9}">
      <dsp:nvSpPr>
        <dsp:cNvPr id="0" name=""/>
        <dsp:cNvSpPr/>
      </dsp:nvSpPr>
      <dsp:spPr>
        <a:xfrm>
          <a:off x="5657849" y="826938"/>
          <a:ext cx="2571749" cy="1543050"/>
        </a:xfrm>
        <a:prstGeom prst="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smtClean="0"/>
            <a:t>To maintain the value of the equipment and machinery</a:t>
          </a:r>
          <a:endParaRPr lang="en-US" sz="2400" b="1" kern="1200"/>
        </a:p>
      </dsp:txBody>
      <dsp:txXfrm>
        <a:off x="5657849" y="826938"/>
        <a:ext cx="2571749" cy="1543050"/>
      </dsp:txXfrm>
    </dsp:sp>
    <dsp:sp modelId="{AC63CB09-7DDB-4167-839E-E5C1212BCB93}">
      <dsp:nvSpPr>
        <dsp:cNvPr id="0" name=""/>
        <dsp:cNvSpPr/>
      </dsp:nvSpPr>
      <dsp:spPr>
        <a:xfrm>
          <a:off x="1414462" y="2921446"/>
          <a:ext cx="2571749" cy="1543050"/>
        </a:xfrm>
        <a:prstGeom prst="rect">
          <a:avLst/>
        </a:prstGeom>
        <a:solidFill>
          <a:schemeClr val="accent5">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smtClean="0"/>
            <a:t>To reduce the work content of maintenance jobs.</a:t>
          </a:r>
          <a:endParaRPr lang="en-US" sz="2400" b="1" kern="1200"/>
        </a:p>
      </dsp:txBody>
      <dsp:txXfrm>
        <a:off x="1414462" y="2921446"/>
        <a:ext cx="2571749" cy="1543050"/>
      </dsp:txXfrm>
    </dsp:sp>
    <dsp:sp modelId="{21D0830D-EA98-4819-A23C-7822742CCAC9}">
      <dsp:nvSpPr>
        <dsp:cNvPr id="0" name=""/>
        <dsp:cNvSpPr/>
      </dsp:nvSpPr>
      <dsp:spPr>
        <a:xfrm>
          <a:off x="4243387" y="2921446"/>
          <a:ext cx="2571749" cy="1543050"/>
        </a:xfrm>
        <a:prstGeom prst="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smtClean="0"/>
            <a:t>To ensure safety of life and limbs of the workmen.</a:t>
          </a:r>
          <a:endParaRPr lang="en-US" sz="2400" b="1" kern="1200"/>
        </a:p>
      </dsp:txBody>
      <dsp:txXfrm>
        <a:off x="4243387" y="2921446"/>
        <a:ext cx="2571749" cy="154305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DC634905-060A-4B69-A0B2-F0B7A0D2CD44}" type="datetimeFigureOut">
              <a:rPr lang="en-US" smtClean="0"/>
              <a:t>8/29/2019</a:t>
            </a:fld>
            <a:endParaRPr lang="en-US"/>
          </a:p>
        </p:txBody>
      </p:sp>
      <p:sp>
        <p:nvSpPr>
          <p:cNvPr id="4" name="Footer Placeholder 3"/>
          <p:cNvSpPr>
            <a:spLocks noGrp="1"/>
          </p:cNvSpPr>
          <p:nvPr>
            <p:ph type="ftr" sz="quarter" idx="2"/>
          </p:nvPr>
        </p:nvSpPr>
        <p:spPr>
          <a:xfrm>
            <a:off x="0" y="9482138"/>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82138"/>
            <a:ext cx="2946400" cy="498475"/>
          </a:xfrm>
          <a:prstGeom prst="rect">
            <a:avLst/>
          </a:prstGeom>
        </p:spPr>
        <p:txBody>
          <a:bodyPr vert="horz" lIns="91440" tIns="45720" rIns="91440" bIns="45720" rtlCol="0" anchor="b"/>
          <a:lstStyle>
            <a:lvl1pPr algn="r">
              <a:defRPr sz="1200"/>
            </a:lvl1pPr>
          </a:lstStyle>
          <a:p>
            <a:fld id="{49B38742-0DD6-4799-9467-DE6ADB213D3F}" type="slidenum">
              <a:rPr lang="en-US" smtClean="0"/>
              <a:t>‹#›</a:t>
            </a:fld>
            <a:endParaRPr lang="en-US"/>
          </a:p>
        </p:txBody>
      </p:sp>
    </p:spTree>
    <p:extLst>
      <p:ext uri="{BB962C8B-B14F-4D97-AF65-F5344CB8AC3E}">
        <p14:creationId xmlns:p14="http://schemas.microsoft.com/office/powerpoint/2010/main" val="19180656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6840760" cy="2062103"/>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200" b="1" i="0" dirty="0" smtClean="0">
                <a:solidFill>
                  <a:srgbClr val="C00000"/>
                </a:solidFill>
                <a:latin typeface="Century Gothic" panose="020B0502020202020204" pitchFamily="34" charset="0"/>
                <a:cs typeface="Browallia New" panose="020B0604020202020204" pitchFamily="34" charset="-34"/>
              </a:rPr>
              <a:t>NQF 3: OCCUPATIONAL CERTIFICATE: ID</a:t>
            </a:r>
            <a:r>
              <a:rPr lang="it-IT" sz="3200" b="1" i="0" baseline="0" dirty="0" smtClean="0">
                <a:solidFill>
                  <a:srgbClr val="C00000"/>
                </a:solidFill>
                <a:latin typeface="Century Gothic" panose="020B0502020202020204" pitchFamily="34" charset="0"/>
                <a:cs typeface="Browallia New" panose="020B0604020202020204" pitchFamily="34" charset="-34"/>
              </a:rPr>
              <a:t> 98912: </a:t>
            </a:r>
          </a:p>
          <a:p>
            <a:pPr algn="ctr"/>
            <a:r>
              <a:rPr lang="it-IT" sz="3200" b="1" i="0" dirty="0" smtClean="0">
                <a:solidFill>
                  <a:srgbClr val="C00000"/>
                </a:solidFill>
                <a:latin typeface="Century Gothic" panose="020B0502020202020204" pitchFamily="34" charset="0"/>
                <a:cs typeface="Browallia New" panose="020B0604020202020204" pitchFamily="34" charset="-34"/>
              </a:rPr>
              <a:t>SUGAR PROCESSING MACHINE OPERATOR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5" name="Footer Placeholder 4"/>
          <p:cNvSpPr>
            <a:spLocks noGrp="1"/>
          </p:cNvSpPr>
          <p:nvPr>
            <p:ph type="ftr" sz="quarter" idx="11"/>
          </p:nvPr>
        </p:nvSpPr>
        <p:spPr/>
        <p:txBody>
          <a:bodyPr/>
          <a:lstStyle/>
          <a:p>
            <a:endParaRPr lang="en-ZA" dirty="0"/>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8" name="Footer Placeholder 7"/>
          <p:cNvSpPr>
            <a:spLocks noGrp="1"/>
          </p:cNvSpPr>
          <p:nvPr>
            <p:ph type="ftr" sz="quarter" idx="11"/>
          </p:nvPr>
        </p:nvSpPr>
        <p:spPr/>
        <p:txBody>
          <a:bodyPr/>
          <a:lstStyle/>
          <a:p>
            <a:endParaRPr lang="en-ZA" dirty="0"/>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4" name="Footer Placeholder 3"/>
          <p:cNvSpPr>
            <a:spLocks noGrp="1"/>
          </p:cNvSpPr>
          <p:nvPr>
            <p:ph type="ftr" sz="quarter" idx="11"/>
          </p:nvPr>
        </p:nvSpPr>
        <p:spPr/>
        <p:txBody>
          <a:bodyPr/>
          <a:lstStyle/>
          <a:p>
            <a:endParaRPr lang="en-ZA" dirty="0"/>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3" name="Footer Placeholder 2"/>
          <p:cNvSpPr>
            <a:spLocks noGrp="1"/>
          </p:cNvSpPr>
          <p:nvPr>
            <p:ph type="ftr" sz="quarter" idx="11"/>
          </p:nvPr>
        </p:nvSpPr>
        <p:spPr/>
        <p:txBody>
          <a:bodyPr/>
          <a:lstStyle/>
          <a:p>
            <a:endParaRPr lang="en-ZA" dirty="0"/>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2019/08/29</a:t>
            </a:fld>
            <a:endParaRPr lang="en-ZA" dirty="0"/>
          </a:p>
        </p:txBody>
      </p:sp>
      <p:sp>
        <p:nvSpPr>
          <p:cNvPr id="6" name="Footer Placeholder 5"/>
          <p:cNvSpPr>
            <a:spLocks noGrp="1"/>
          </p:cNvSpPr>
          <p:nvPr>
            <p:ph type="ftr" sz="quarter" idx="11"/>
          </p:nvPr>
        </p:nvSpPr>
        <p:spPr/>
        <p:txBody>
          <a:bodyPr/>
          <a:lstStyle/>
          <a:p>
            <a:endParaRPr lang="en-ZA" dirty="0"/>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dirty="0"/>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2019/08/29</a:t>
            </a:fld>
            <a:endParaRPr lang="en-Z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dirty="0"/>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3573016"/>
            <a:ext cx="7056784" cy="1656184"/>
          </a:xfrm>
          <a:prstGeom prst="rect">
            <a:avLst/>
          </a:prstGeom>
          <a:solidFill>
            <a:schemeClr val="bg1">
              <a:lumMod val="85000"/>
            </a:schemeClr>
          </a:solidFill>
          <a:scene3d>
            <a:camera prst="orthographicFront"/>
            <a:lightRig rig="threePt" dir="t"/>
          </a:scene3d>
          <a:sp3d>
            <a:bevelT/>
          </a:sp3d>
        </p:spPr>
        <p:txBody>
          <a:bodyPr anchor="ct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spcBef>
                <a:spcPts val="400"/>
              </a:spcBef>
              <a:spcAft>
                <a:spcPts val="400"/>
              </a:spcAft>
            </a:pPr>
            <a:r>
              <a:rPr lang="en-US" sz="2800" dirty="0" smtClean="0">
                <a:solidFill>
                  <a:srgbClr val="C0504D">
                    <a:lumMod val="75000"/>
                  </a:srgbClr>
                </a:solidFill>
              </a:rPr>
              <a:t>KNOWLEDGE COMPONENT: MODULE 2: SUGAR PROCESSING EQUIPMENT AND TECHNOLOGY: </a:t>
            </a:r>
            <a:r>
              <a:rPr lang="en-US" sz="2800" dirty="0" smtClean="0">
                <a:solidFill>
                  <a:srgbClr val="C0504D">
                    <a:lumMod val="75000"/>
                  </a:srgbClr>
                </a:solidFill>
              </a:rPr>
              <a:t>KT6: MAINTENANCE</a:t>
            </a:r>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400" dirty="0"/>
              <a:t>Preventative Maintenance (cont.)</a:t>
            </a:r>
            <a:endParaRPr lang="en-ZA" sz="4200" dirty="0"/>
          </a:p>
        </p:txBody>
      </p:sp>
      <p:sp>
        <p:nvSpPr>
          <p:cNvPr id="9" name="Content Placeholder 2"/>
          <p:cNvSpPr>
            <a:spLocks noGrp="1"/>
          </p:cNvSpPr>
          <p:nvPr>
            <p:ph idx="1"/>
          </p:nvPr>
        </p:nvSpPr>
        <p:spPr>
          <a:xfrm>
            <a:off x="457200" y="1484784"/>
            <a:ext cx="8219256" cy="5184576"/>
          </a:xfrm>
          <a:solidFill>
            <a:schemeClr val="bg1">
              <a:lumMod val="95000"/>
              <a:alpha val="75000"/>
            </a:schemeClr>
          </a:solidFill>
          <a:scene3d>
            <a:camera prst="orthographicFront"/>
            <a:lightRig rig="threePt" dir="t"/>
          </a:scene3d>
          <a:sp3d>
            <a:bevelT/>
          </a:sp3d>
        </p:spPr>
        <p:txBody>
          <a:bodyPr>
            <a:noAutofit/>
          </a:bodyPr>
          <a:lstStyle/>
          <a:p>
            <a:pPr lvl="0" fontAlgn="base">
              <a:spcBef>
                <a:spcPts val="0"/>
              </a:spcBef>
            </a:pPr>
            <a:r>
              <a:rPr lang="en-US" b="1" dirty="0" smtClean="0"/>
              <a:t>Predictive </a:t>
            </a:r>
            <a:r>
              <a:rPr lang="en-US" b="1" dirty="0"/>
              <a:t>Maintenance: </a:t>
            </a:r>
            <a:endParaRPr lang="en-US" b="1" dirty="0" smtClean="0"/>
          </a:p>
          <a:p>
            <a:pPr lvl="1" fontAlgn="base">
              <a:spcBef>
                <a:spcPts val="0"/>
              </a:spcBef>
            </a:pPr>
            <a:r>
              <a:rPr lang="en-US" sz="3200" dirty="0" smtClean="0"/>
              <a:t>A </a:t>
            </a:r>
            <a:r>
              <a:rPr lang="en-US" sz="3200" dirty="0"/>
              <a:t>new type of preventive maintenance known as predictive maintenance is becoming popular. </a:t>
            </a:r>
            <a:endParaRPr lang="en-US" sz="3200" dirty="0" smtClean="0"/>
          </a:p>
          <a:p>
            <a:pPr lvl="1" fontAlgn="base">
              <a:spcBef>
                <a:spcPts val="0"/>
              </a:spcBef>
            </a:pPr>
            <a:r>
              <a:rPr lang="en-US" sz="3200" dirty="0" smtClean="0"/>
              <a:t>It </a:t>
            </a:r>
            <a:r>
              <a:rPr lang="en-US" sz="3200" dirty="0"/>
              <a:t>involves the use of sensitive instruments to predict trouble. </a:t>
            </a:r>
            <a:endParaRPr lang="en-US" sz="3200" dirty="0" smtClean="0"/>
          </a:p>
          <a:p>
            <a:pPr lvl="1" fontAlgn="base">
              <a:spcBef>
                <a:spcPts val="0"/>
              </a:spcBef>
            </a:pPr>
            <a:r>
              <a:rPr lang="en-US" sz="3200" dirty="0" smtClean="0"/>
              <a:t>Such </a:t>
            </a:r>
            <a:r>
              <a:rPr lang="en-US" sz="3200" dirty="0"/>
              <a:t>maintenance helps in determining the need for and time of overhauling.</a:t>
            </a:r>
          </a:p>
        </p:txBody>
      </p:sp>
    </p:spTree>
    <p:extLst>
      <p:ext uri="{BB962C8B-B14F-4D97-AF65-F5344CB8AC3E}">
        <p14:creationId xmlns:p14="http://schemas.microsoft.com/office/powerpoint/2010/main" val="39641285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Preventative Maintenance (cont.)</a:t>
            </a:r>
            <a:endParaRPr lang="en-ZA" sz="4400" dirty="0"/>
          </a:p>
        </p:txBody>
      </p:sp>
      <p:sp>
        <p:nvSpPr>
          <p:cNvPr id="9" name="Content Placeholder 2"/>
          <p:cNvSpPr>
            <a:spLocks noGrp="1"/>
          </p:cNvSpPr>
          <p:nvPr>
            <p:ph idx="1"/>
          </p:nvPr>
        </p:nvSpPr>
        <p:spPr>
          <a:xfrm>
            <a:off x="323528" y="1484784"/>
            <a:ext cx="8496944" cy="5256584"/>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2800" b="1" dirty="0" smtClean="0"/>
              <a:t>To develop a preventative maintenance management plan the following elements should be considered:</a:t>
            </a:r>
          </a:p>
          <a:p>
            <a:pPr lvl="0" fontAlgn="base"/>
            <a:r>
              <a:rPr lang="en-US" sz="2800" dirty="0" smtClean="0"/>
              <a:t>An </a:t>
            </a:r>
            <a:r>
              <a:rPr lang="en-US" sz="2800" dirty="0"/>
              <a:t>inventory of all the plant and equipment that need to be maintained.</a:t>
            </a:r>
          </a:p>
          <a:p>
            <a:pPr lvl="0"/>
            <a:r>
              <a:rPr lang="en-US" sz="2800" dirty="0"/>
              <a:t>Categorization of equipment to assess the relative importance and thereby determine the equipment requiring preventive maintenance </a:t>
            </a:r>
          </a:p>
          <a:p>
            <a:pPr lvl="0"/>
            <a:r>
              <a:rPr lang="en-US" sz="2800" dirty="0"/>
              <a:t>A well-designed inspection system.</a:t>
            </a:r>
          </a:p>
          <a:p>
            <a:pPr lvl="0"/>
            <a:r>
              <a:rPr lang="en-US" sz="2800" dirty="0"/>
              <a:t>A good lubrication system i.e., regular cleaning, greasing and oiling of the moving </a:t>
            </a:r>
            <a:r>
              <a:rPr lang="en-US" sz="2800" dirty="0" smtClean="0"/>
              <a:t>parts</a:t>
            </a:r>
            <a:endParaRPr lang="en-US" sz="2800" dirty="0"/>
          </a:p>
        </p:txBody>
      </p:sp>
    </p:spTree>
    <p:extLst>
      <p:ext uri="{BB962C8B-B14F-4D97-AF65-F5344CB8AC3E}">
        <p14:creationId xmlns:p14="http://schemas.microsoft.com/office/powerpoint/2010/main" val="582589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a:t>Preventative Maintenance (cont.)</a:t>
            </a:r>
            <a:endParaRPr lang="en-ZA" sz="4400" dirty="0"/>
          </a:p>
        </p:txBody>
      </p:sp>
      <p:sp>
        <p:nvSpPr>
          <p:cNvPr id="9" name="Content Placeholder 2"/>
          <p:cNvSpPr>
            <a:spLocks noGrp="1"/>
          </p:cNvSpPr>
          <p:nvPr>
            <p:ph idx="1"/>
          </p:nvPr>
        </p:nvSpPr>
        <p:spPr>
          <a:xfrm>
            <a:off x="323528" y="1484784"/>
            <a:ext cx="8496944" cy="5256584"/>
          </a:xfrm>
          <a:solidFill>
            <a:schemeClr val="bg1">
              <a:lumMod val="95000"/>
              <a:alpha val="75000"/>
            </a:schemeClr>
          </a:solidFill>
          <a:scene3d>
            <a:camera prst="orthographicFront"/>
            <a:lightRig rig="threePt" dir="t"/>
          </a:scene3d>
          <a:sp3d>
            <a:bevelT/>
          </a:sp3d>
        </p:spPr>
        <p:txBody>
          <a:bodyPr>
            <a:noAutofit/>
          </a:bodyPr>
          <a:lstStyle/>
          <a:p>
            <a:pPr marL="0" indent="0">
              <a:spcBef>
                <a:spcPts val="0"/>
              </a:spcBef>
              <a:buNone/>
            </a:pPr>
            <a:r>
              <a:rPr lang="en-US" sz="2800" b="1" dirty="0" smtClean="0"/>
              <a:t>To develop a preventative maintenance management plan the following elements should be considered (cont.):</a:t>
            </a:r>
          </a:p>
          <a:p>
            <a:pPr lvl="0"/>
            <a:r>
              <a:rPr lang="en-US" sz="2800" dirty="0" smtClean="0"/>
              <a:t>Maintenance </a:t>
            </a:r>
            <a:r>
              <a:rPr lang="en-US" sz="2800" dirty="0"/>
              <a:t>of adequate records and analysis of the same.</a:t>
            </a:r>
          </a:p>
          <a:p>
            <a:pPr lvl="0"/>
            <a:r>
              <a:rPr lang="en-US" sz="2800" dirty="0"/>
              <a:t>Planning of maintenance work.</a:t>
            </a:r>
          </a:p>
          <a:p>
            <a:pPr lvl="0"/>
            <a:r>
              <a:rPr lang="en-US" sz="2800" dirty="0"/>
              <a:t>Control of maintenance stores and spares.</a:t>
            </a:r>
          </a:p>
          <a:p>
            <a:pPr lvl="0"/>
            <a:r>
              <a:rPr lang="en-US" sz="2800" dirty="0"/>
              <a:t>Organization for preventive maintenance work.</a:t>
            </a:r>
          </a:p>
          <a:p>
            <a:pPr lvl="0"/>
            <a:r>
              <a:rPr lang="en-US" sz="2800" dirty="0"/>
              <a:t>Replacement of worn-out parts before they fail to operate.</a:t>
            </a:r>
          </a:p>
          <a:p>
            <a:pPr lvl="0"/>
            <a:r>
              <a:rPr lang="en-US" sz="2800" dirty="0"/>
              <a:t>Provision of stand-by machines for critical equipment</a:t>
            </a:r>
            <a:r>
              <a:rPr lang="en-US" sz="2800" dirty="0" smtClean="0"/>
              <a:t>.</a:t>
            </a:r>
            <a:endParaRPr lang="en-US" sz="2800" b="1" dirty="0" smtClean="0"/>
          </a:p>
          <a:p>
            <a:pPr marL="0" indent="0">
              <a:spcBef>
                <a:spcPts val="0"/>
              </a:spcBef>
              <a:buNone/>
            </a:pPr>
            <a:endParaRPr lang="en-US" sz="2800" b="1" dirty="0" smtClean="0"/>
          </a:p>
          <a:p>
            <a:pPr marL="0" indent="0">
              <a:spcBef>
                <a:spcPts val="0"/>
              </a:spcBef>
              <a:buNone/>
            </a:pPr>
            <a:endParaRPr lang="en-US" sz="2800" dirty="0"/>
          </a:p>
        </p:txBody>
      </p:sp>
    </p:spTree>
    <p:extLst>
      <p:ext uri="{BB962C8B-B14F-4D97-AF65-F5344CB8AC3E}">
        <p14:creationId xmlns:p14="http://schemas.microsoft.com/office/powerpoint/2010/main" val="14957785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400" dirty="0" smtClean="0"/>
              <a:t>Objectives of Preventative Maintenance</a:t>
            </a:r>
            <a:endParaRPr lang="en-ZA" sz="4400" dirty="0"/>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3788646993"/>
              </p:ext>
            </p:extLst>
          </p:nvPr>
        </p:nvGraphicFramePr>
        <p:xfrm>
          <a:off x="457200" y="1600200"/>
          <a:ext cx="8229600" cy="4997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71920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smtClean="0"/>
              <a:t>Preventative Maintenance</a:t>
            </a:r>
            <a:endParaRPr lang="en-ZA" sz="4800" dirty="0"/>
          </a:p>
        </p:txBody>
      </p:sp>
      <p:sp>
        <p:nvSpPr>
          <p:cNvPr id="9" name="Content Placeholder 2"/>
          <p:cNvSpPr>
            <a:spLocks noGrp="1"/>
          </p:cNvSpPr>
          <p:nvPr>
            <p:ph idx="1"/>
          </p:nvPr>
        </p:nvSpPr>
        <p:spPr>
          <a:xfrm>
            <a:off x="323528" y="1484784"/>
            <a:ext cx="8496944" cy="5141168"/>
          </a:xfrm>
          <a:solidFill>
            <a:schemeClr val="bg1">
              <a:lumMod val="95000"/>
              <a:alpha val="75000"/>
            </a:schemeClr>
          </a:solidFill>
          <a:scene3d>
            <a:camera prst="orthographicFront"/>
            <a:lightRig rig="threePt" dir="t"/>
          </a:scene3d>
          <a:sp3d>
            <a:bevelT/>
          </a:sp3d>
        </p:spPr>
        <p:txBody>
          <a:bodyPr>
            <a:noAutofit/>
          </a:bodyPr>
          <a:lstStyle/>
          <a:p>
            <a:pPr fontAlgn="base"/>
            <a:r>
              <a:rPr lang="en-US" sz="3600" dirty="0"/>
              <a:t>Preventive maintenance consists of routine actions taken in a planned manner to prevent breakdowns. </a:t>
            </a:r>
            <a:endParaRPr lang="en-US" sz="3600" dirty="0" smtClean="0"/>
          </a:p>
          <a:p>
            <a:pPr fontAlgn="base"/>
            <a:r>
              <a:rPr lang="en-US" sz="3600" dirty="0" smtClean="0"/>
              <a:t>Lubrication </a:t>
            </a:r>
            <a:r>
              <a:rPr lang="en-US" sz="3600" dirty="0"/>
              <a:t>and inspection are the two constituents of preventive maintenance. </a:t>
            </a:r>
            <a:endParaRPr lang="en-US" sz="3600" dirty="0" smtClean="0"/>
          </a:p>
          <a:p>
            <a:pPr fontAlgn="base"/>
            <a:r>
              <a:rPr lang="en-US" sz="3600" dirty="0" smtClean="0"/>
              <a:t>Lubrication </a:t>
            </a:r>
            <a:r>
              <a:rPr lang="en-US" sz="3600" dirty="0"/>
              <a:t>ensures long and safe working of the equipment without mishaps. </a:t>
            </a:r>
            <a:endParaRPr lang="en-US" sz="3600" dirty="0" smtClean="0"/>
          </a:p>
        </p:txBody>
      </p:sp>
    </p:spTree>
    <p:extLst>
      <p:ext uri="{BB962C8B-B14F-4D97-AF65-F5344CB8AC3E}">
        <p14:creationId xmlns:p14="http://schemas.microsoft.com/office/powerpoint/2010/main" val="18831012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smtClean="0"/>
              <a:t>Preventative Maintenance</a:t>
            </a:r>
            <a:endParaRPr lang="en-ZA" sz="4800" dirty="0"/>
          </a:p>
        </p:txBody>
      </p:sp>
      <p:sp>
        <p:nvSpPr>
          <p:cNvPr id="9" name="Content Placeholder 2"/>
          <p:cNvSpPr>
            <a:spLocks noGrp="1"/>
          </p:cNvSpPr>
          <p:nvPr>
            <p:ph idx="1"/>
          </p:nvPr>
        </p:nvSpPr>
        <p:spPr>
          <a:xfrm>
            <a:off x="323528" y="1484784"/>
            <a:ext cx="8496944" cy="5141168"/>
          </a:xfrm>
          <a:solidFill>
            <a:schemeClr val="bg1">
              <a:lumMod val="95000"/>
              <a:alpha val="75000"/>
            </a:schemeClr>
          </a:solidFill>
          <a:scene3d>
            <a:camera prst="orthographicFront"/>
            <a:lightRig rig="threePt" dir="t"/>
          </a:scene3d>
          <a:sp3d>
            <a:bevelT/>
          </a:sp3d>
        </p:spPr>
        <p:txBody>
          <a:bodyPr>
            <a:noAutofit/>
          </a:bodyPr>
          <a:lstStyle/>
          <a:p>
            <a:pPr fontAlgn="base"/>
            <a:r>
              <a:rPr lang="en-US" dirty="0" smtClean="0"/>
              <a:t>Inspection </a:t>
            </a:r>
            <a:r>
              <a:rPr lang="en-US" dirty="0"/>
              <a:t>facilitates detection of faults in the equipment so that repairs and replacements may be undertaken before the faults assume the proportion and shape of a breakdown.</a:t>
            </a:r>
          </a:p>
          <a:p>
            <a:pPr fontAlgn="base"/>
            <a:r>
              <a:rPr lang="en-US" dirty="0"/>
              <a:t>The preventive maintenance function is sub-divided as</a:t>
            </a:r>
          </a:p>
          <a:p>
            <a:pPr lvl="1" fontAlgn="base"/>
            <a:r>
              <a:rPr lang="en-US" sz="3200" dirty="0"/>
              <a:t>Preventive maintenance of production departments and</a:t>
            </a:r>
          </a:p>
          <a:p>
            <a:pPr lvl="1" fontAlgn="base"/>
            <a:r>
              <a:rPr lang="en-US" sz="3200" dirty="0"/>
              <a:t>Preventive maintenance of plant services</a:t>
            </a:r>
            <a:r>
              <a:rPr lang="en-US" sz="3200" dirty="0" smtClean="0"/>
              <a:t>.</a:t>
            </a:r>
            <a:endParaRPr lang="en-US" sz="3200" dirty="0"/>
          </a:p>
        </p:txBody>
      </p:sp>
    </p:spTree>
    <p:extLst>
      <p:ext uri="{BB962C8B-B14F-4D97-AF65-F5344CB8AC3E}">
        <p14:creationId xmlns:p14="http://schemas.microsoft.com/office/powerpoint/2010/main" val="23425309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800" dirty="0" smtClean="0"/>
              <a:t>Preventative Maintenance (cont.)</a:t>
            </a:r>
            <a:endParaRPr lang="en-ZA" sz="4800" dirty="0"/>
          </a:p>
        </p:txBody>
      </p:sp>
      <p:sp>
        <p:nvSpPr>
          <p:cNvPr id="9" name="Content Placeholder 2"/>
          <p:cNvSpPr>
            <a:spLocks noGrp="1"/>
          </p:cNvSpPr>
          <p:nvPr>
            <p:ph idx="1"/>
          </p:nvPr>
        </p:nvSpPr>
        <p:spPr>
          <a:xfrm>
            <a:off x="323528" y="1484784"/>
            <a:ext cx="8496944" cy="5141168"/>
          </a:xfrm>
          <a:solidFill>
            <a:schemeClr val="bg1">
              <a:lumMod val="95000"/>
              <a:alpha val="75000"/>
            </a:schemeClr>
          </a:solidFill>
          <a:scene3d>
            <a:camera prst="orthographicFront"/>
            <a:lightRig rig="threePt" dir="t"/>
          </a:scene3d>
          <a:sp3d>
            <a:bevelT/>
          </a:sp3d>
        </p:spPr>
        <p:txBody>
          <a:bodyPr>
            <a:noAutofit/>
          </a:bodyPr>
          <a:lstStyle/>
          <a:p>
            <a:pPr fontAlgn="base">
              <a:spcBef>
                <a:spcPts val="0"/>
              </a:spcBef>
            </a:pPr>
            <a:r>
              <a:rPr lang="en-US" sz="2400" dirty="0" smtClean="0"/>
              <a:t>Preventive </a:t>
            </a:r>
            <a:r>
              <a:rPr lang="en-US" sz="2400" dirty="0"/>
              <a:t>maintenance of production departments includes anticipatory inspection and servicing of equipment besides routine maintenance. </a:t>
            </a:r>
            <a:endParaRPr lang="en-US" sz="2400" dirty="0" smtClean="0"/>
          </a:p>
          <a:p>
            <a:pPr>
              <a:spcBef>
                <a:spcPts val="0"/>
              </a:spcBef>
            </a:pPr>
            <a:r>
              <a:rPr lang="en-US" sz="2400" dirty="0" smtClean="0"/>
              <a:t>The other important </a:t>
            </a:r>
            <a:r>
              <a:rPr lang="en-US" sz="2400" dirty="0"/>
              <a:t>plant services requiring preventive maintenance </a:t>
            </a:r>
            <a:r>
              <a:rPr lang="en-US" sz="2400" dirty="0" smtClean="0"/>
              <a:t>are:</a:t>
            </a:r>
          </a:p>
          <a:p>
            <a:pPr lvl="1">
              <a:spcBef>
                <a:spcPts val="0"/>
              </a:spcBef>
            </a:pPr>
            <a:r>
              <a:rPr lang="en-US" sz="2000" dirty="0" smtClean="0"/>
              <a:t>Buildings </a:t>
            </a:r>
          </a:p>
          <a:p>
            <a:pPr lvl="1">
              <a:spcBef>
                <a:spcPts val="0"/>
              </a:spcBef>
            </a:pPr>
            <a:r>
              <a:rPr lang="en-US" sz="2000" dirty="0"/>
              <a:t>P</a:t>
            </a:r>
            <a:r>
              <a:rPr lang="en-US" sz="2000" dirty="0" smtClean="0"/>
              <a:t>ower plant </a:t>
            </a:r>
          </a:p>
          <a:p>
            <a:pPr lvl="1">
              <a:spcBef>
                <a:spcPts val="0"/>
              </a:spcBef>
            </a:pPr>
            <a:r>
              <a:rPr lang="en-US" sz="2000" dirty="0"/>
              <a:t>M</a:t>
            </a:r>
            <a:r>
              <a:rPr lang="en-US" sz="2000" dirty="0" smtClean="0"/>
              <a:t>aterial </a:t>
            </a:r>
            <a:r>
              <a:rPr lang="en-US" sz="2000" dirty="0"/>
              <a:t>handling </a:t>
            </a:r>
            <a:r>
              <a:rPr lang="en-US" sz="2000" dirty="0" smtClean="0"/>
              <a:t>equipment </a:t>
            </a:r>
          </a:p>
          <a:p>
            <a:pPr lvl="1">
              <a:spcBef>
                <a:spcPts val="0"/>
              </a:spcBef>
            </a:pPr>
            <a:r>
              <a:rPr lang="en-US" sz="2000" dirty="0"/>
              <a:t>T</a:t>
            </a:r>
            <a:r>
              <a:rPr lang="en-US" sz="2000" dirty="0" smtClean="0"/>
              <a:t>ransport vehicles </a:t>
            </a:r>
          </a:p>
          <a:p>
            <a:pPr lvl="1">
              <a:spcBef>
                <a:spcPts val="0"/>
              </a:spcBef>
            </a:pPr>
            <a:r>
              <a:rPr lang="en-US" sz="2000" dirty="0"/>
              <a:t>W</a:t>
            </a:r>
            <a:r>
              <a:rPr lang="en-US" sz="2000" dirty="0" smtClean="0"/>
              <a:t>ater supply </a:t>
            </a:r>
          </a:p>
          <a:p>
            <a:pPr lvl="1">
              <a:spcBef>
                <a:spcPts val="0"/>
              </a:spcBef>
            </a:pPr>
            <a:r>
              <a:rPr lang="en-US" sz="2000" dirty="0"/>
              <a:t>W</a:t>
            </a:r>
            <a:r>
              <a:rPr lang="en-US" sz="2000" dirty="0" smtClean="0"/>
              <a:t>aste </a:t>
            </a:r>
            <a:r>
              <a:rPr lang="en-US" sz="2000" dirty="0"/>
              <a:t>disposal </a:t>
            </a:r>
            <a:r>
              <a:rPr lang="en-US" sz="2000" dirty="0" smtClean="0"/>
              <a:t>systems </a:t>
            </a:r>
          </a:p>
          <a:p>
            <a:pPr lvl="1">
              <a:spcBef>
                <a:spcPts val="0"/>
              </a:spcBef>
            </a:pPr>
            <a:r>
              <a:rPr lang="en-US" sz="2000" dirty="0" smtClean="0"/>
              <a:t>Store-rooms </a:t>
            </a:r>
          </a:p>
          <a:p>
            <a:pPr lvl="1">
              <a:spcBef>
                <a:spcPts val="0"/>
              </a:spcBef>
            </a:pPr>
            <a:r>
              <a:rPr lang="en-US" sz="2000" dirty="0" smtClean="0"/>
              <a:t>Tool-rooms</a:t>
            </a:r>
          </a:p>
          <a:p>
            <a:pPr lvl="1">
              <a:spcBef>
                <a:spcPts val="0"/>
              </a:spcBef>
            </a:pPr>
            <a:r>
              <a:rPr lang="en-US" sz="2000" dirty="0" smtClean="0"/>
              <a:t>Offices </a:t>
            </a:r>
          </a:p>
          <a:p>
            <a:pPr lvl="1">
              <a:spcBef>
                <a:spcPts val="0"/>
              </a:spcBef>
            </a:pPr>
            <a:r>
              <a:rPr lang="en-US" sz="2000" dirty="0"/>
              <a:t>F</a:t>
            </a:r>
            <a:r>
              <a:rPr lang="en-US" sz="2000" dirty="0" smtClean="0"/>
              <a:t>irefighting facilities</a:t>
            </a:r>
            <a:endParaRPr lang="en-US" sz="1800" dirty="0">
              <a:effectLst/>
            </a:endParaRPr>
          </a:p>
        </p:txBody>
      </p:sp>
    </p:spTree>
    <p:extLst>
      <p:ext uri="{BB962C8B-B14F-4D97-AF65-F5344CB8AC3E}">
        <p14:creationId xmlns:p14="http://schemas.microsoft.com/office/powerpoint/2010/main" val="367037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200" dirty="0"/>
              <a:t>Preventative Maintenance (cont.)</a:t>
            </a:r>
            <a:endParaRPr lang="en-ZA" sz="4200" dirty="0"/>
          </a:p>
        </p:txBody>
      </p:sp>
      <p:sp>
        <p:nvSpPr>
          <p:cNvPr id="9" name="Content Placeholder 2"/>
          <p:cNvSpPr>
            <a:spLocks noGrp="1"/>
          </p:cNvSpPr>
          <p:nvPr>
            <p:ph idx="1"/>
          </p:nvPr>
        </p:nvSpPr>
        <p:spPr>
          <a:xfrm>
            <a:off x="457200" y="1600200"/>
            <a:ext cx="8363272" cy="4997152"/>
          </a:xfrm>
          <a:solidFill>
            <a:schemeClr val="bg1">
              <a:lumMod val="95000"/>
              <a:alpha val="75000"/>
            </a:schemeClr>
          </a:solidFill>
          <a:scene3d>
            <a:camera prst="orthographicFront"/>
            <a:lightRig rig="threePt" dir="t"/>
          </a:scene3d>
          <a:sp3d>
            <a:bevelT/>
          </a:sp3d>
        </p:spPr>
        <p:txBody>
          <a:bodyPr>
            <a:noAutofit/>
          </a:bodyPr>
          <a:lstStyle/>
          <a:p>
            <a:r>
              <a:rPr lang="en-US" sz="2400" b="1" dirty="0" smtClean="0"/>
              <a:t>Types of </a:t>
            </a:r>
            <a:r>
              <a:rPr lang="en-US" sz="2400" b="1" dirty="0" err="1" smtClean="0"/>
              <a:t>Prventative</a:t>
            </a:r>
            <a:r>
              <a:rPr lang="en-US" sz="2400" b="1" dirty="0" smtClean="0"/>
              <a:t> maintenance include:</a:t>
            </a:r>
          </a:p>
          <a:p>
            <a:pPr lvl="1"/>
            <a:r>
              <a:rPr lang="en-US" sz="2400" b="1" dirty="0" smtClean="0"/>
              <a:t>Time-based </a:t>
            </a:r>
            <a:r>
              <a:rPr lang="en-US" sz="2400" b="1" dirty="0"/>
              <a:t>preventive </a:t>
            </a:r>
            <a:r>
              <a:rPr lang="en-US" sz="2400" b="1" dirty="0" smtClean="0"/>
              <a:t>maintenance: T</a:t>
            </a:r>
            <a:r>
              <a:rPr lang="en-US" sz="2400" dirty="0" smtClean="0"/>
              <a:t>his </a:t>
            </a:r>
            <a:r>
              <a:rPr lang="en-US" sz="2400" dirty="0"/>
              <a:t>refers to conducting maintenance at regular intervals, e.g., every two months, etc. It is easy to monitor time and this form is used when deterioration is likely to be time rather than usage-dependent, or when usage cannot easily be measured.</a:t>
            </a:r>
          </a:p>
          <a:p>
            <a:pPr lvl="1"/>
            <a:r>
              <a:rPr lang="en-US" sz="2400" b="1" dirty="0" smtClean="0"/>
              <a:t>Work-based </a:t>
            </a:r>
            <a:r>
              <a:rPr lang="en-US" sz="2400" b="1" dirty="0"/>
              <a:t>preventive </a:t>
            </a:r>
            <a:r>
              <a:rPr lang="en-US" sz="2400" b="1" dirty="0" smtClean="0"/>
              <a:t>maintenance: </a:t>
            </a:r>
            <a:r>
              <a:rPr lang="en-US" sz="2400" dirty="0" smtClean="0"/>
              <a:t>Maintenance </a:t>
            </a:r>
            <a:r>
              <a:rPr lang="en-US" sz="2400" dirty="0"/>
              <a:t>performed after a set number of operating hours of volume of work produced, e.g., every 40,000 photocopies in a </a:t>
            </a:r>
            <a:r>
              <a:rPr lang="en-US" sz="2400" dirty="0" err="1"/>
              <a:t>xerox</a:t>
            </a:r>
            <a:r>
              <a:rPr lang="en-US" sz="2400" dirty="0"/>
              <a:t> machine, etc. Usage can be more difficult than time to monitor and some form of ‘auto-counting’ of output should be used, if possible</a:t>
            </a:r>
            <a:r>
              <a:rPr lang="en-US" sz="2400" dirty="0" smtClean="0"/>
              <a:t>.</a:t>
            </a:r>
            <a:endParaRPr lang="en-US" sz="2400" dirty="0"/>
          </a:p>
        </p:txBody>
      </p:sp>
    </p:spTree>
    <p:extLst>
      <p:ext uri="{BB962C8B-B14F-4D97-AF65-F5344CB8AC3E}">
        <p14:creationId xmlns:p14="http://schemas.microsoft.com/office/powerpoint/2010/main" val="1778011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200" dirty="0"/>
              <a:t>Preventative Maintenance (cont.)</a:t>
            </a:r>
            <a:endParaRPr lang="en-ZA" sz="4200" dirty="0"/>
          </a:p>
        </p:txBody>
      </p:sp>
      <p:sp>
        <p:nvSpPr>
          <p:cNvPr id="9" name="Content Placeholder 2"/>
          <p:cNvSpPr>
            <a:spLocks noGrp="1"/>
          </p:cNvSpPr>
          <p:nvPr>
            <p:ph idx="1"/>
          </p:nvPr>
        </p:nvSpPr>
        <p:spPr>
          <a:xfrm>
            <a:off x="457200" y="1600200"/>
            <a:ext cx="8363272" cy="5069160"/>
          </a:xfrm>
          <a:solidFill>
            <a:schemeClr val="bg1">
              <a:lumMod val="95000"/>
              <a:alpha val="75000"/>
            </a:schemeClr>
          </a:solidFill>
          <a:scene3d>
            <a:camera prst="orthographicFront"/>
            <a:lightRig rig="threePt" dir="t"/>
          </a:scene3d>
          <a:sp3d>
            <a:bevelT/>
          </a:sp3d>
        </p:spPr>
        <p:txBody>
          <a:bodyPr>
            <a:noAutofit/>
          </a:bodyPr>
          <a:lstStyle/>
          <a:p>
            <a:r>
              <a:rPr lang="en-US" sz="2400" b="1" dirty="0" smtClean="0"/>
              <a:t>Types of </a:t>
            </a:r>
            <a:r>
              <a:rPr lang="en-US" sz="2400" b="1" dirty="0" err="1" smtClean="0"/>
              <a:t>Prventative</a:t>
            </a:r>
            <a:r>
              <a:rPr lang="en-US" sz="2400" b="1" dirty="0" smtClean="0"/>
              <a:t> maintenance include (cont.):</a:t>
            </a:r>
          </a:p>
          <a:p>
            <a:pPr lvl="1"/>
            <a:r>
              <a:rPr lang="en-US" sz="2400" b="1" dirty="0" smtClean="0"/>
              <a:t>Opportunity-based </a:t>
            </a:r>
            <a:r>
              <a:rPr lang="en-US" sz="2400" b="1" dirty="0"/>
              <a:t>preventive </a:t>
            </a:r>
            <a:r>
              <a:rPr lang="en-US" sz="2400" b="1" dirty="0" smtClean="0"/>
              <a:t>maintenance: </a:t>
            </a:r>
            <a:r>
              <a:rPr lang="en-US" sz="2400" dirty="0" smtClean="0"/>
              <a:t>Repair </a:t>
            </a:r>
            <a:r>
              <a:rPr lang="en-US" sz="2400" dirty="0"/>
              <a:t>or replacement takes place when the equipment or system is devoid of work, e.g., during a holiday.</a:t>
            </a:r>
          </a:p>
          <a:p>
            <a:pPr lvl="1"/>
            <a:r>
              <a:rPr lang="en-US" sz="2400" b="1" dirty="0" smtClean="0"/>
              <a:t>Condition-based </a:t>
            </a:r>
            <a:r>
              <a:rPr lang="en-US" sz="2400" b="1" dirty="0"/>
              <a:t>preventive </a:t>
            </a:r>
            <a:r>
              <a:rPr lang="en-US" sz="2400" b="1" dirty="0" smtClean="0"/>
              <a:t>maintenance: </a:t>
            </a:r>
            <a:r>
              <a:rPr lang="en-US" sz="2400" dirty="0" smtClean="0"/>
              <a:t>This </a:t>
            </a:r>
            <a:r>
              <a:rPr lang="en-US" sz="2400" dirty="0"/>
              <a:t>method often relies on planned inspection to reveal when maintenance is prudent, e.g., replacement of a brake pad when it has worn to 2mm thickness. This is dependent on monitoring the equipment condition which can be difficult, and impractical if a time-consuming strip-down precedes any examination or inspection. </a:t>
            </a:r>
          </a:p>
          <a:p>
            <a:pPr fontAlgn="base"/>
            <a:r>
              <a:rPr lang="en-US" sz="2400" dirty="0"/>
              <a:t>These various forms of maintenance often operate together, overlap or coincide.</a:t>
            </a:r>
          </a:p>
        </p:txBody>
      </p:sp>
    </p:spTree>
    <p:extLst>
      <p:ext uri="{BB962C8B-B14F-4D97-AF65-F5344CB8AC3E}">
        <p14:creationId xmlns:p14="http://schemas.microsoft.com/office/powerpoint/2010/main" val="19854280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400" dirty="0"/>
              <a:t>Preventative Maintenance (cont.)</a:t>
            </a:r>
            <a:endParaRPr lang="en-ZA" sz="4200" dirty="0"/>
          </a:p>
        </p:txBody>
      </p:sp>
      <p:sp>
        <p:nvSpPr>
          <p:cNvPr id="9" name="Content Placeholder 2"/>
          <p:cNvSpPr>
            <a:spLocks noGrp="1"/>
          </p:cNvSpPr>
          <p:nvPr>
            <p:ph idx="1"/>
          </p:nvPr>
        </p:nvSpPr>
        <p:spPr>
          <a:xfrm>
            <a:off x="107504" y="1484784"/>
            <a:ext cx="8784976" cy="5184576"/>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800" b="1" dirty="0" smtClean="0"/>
              <a:t>Synonyms for Preventative Maintenance include:</a:t>
            </a:r>
          </a:p>
          <a:p>
            <a:pPr lvl="0" fontAlgn="base"/>
            <a:r>
              <a:rPr lang="en-US" sz="2800" b="1" dirty="0"/>
              <a:t>Running Maintenance: </a:t>
            </a:r>
            <a:r>
              <a:rPr lang="en-US" sz="2800" dirty="0"/>
              <a:t>In running maintenance the preventive maintenance work is carried out while the equipment is in service.</a:t>
            </a:r>
          </a:p>
          <a:p>
            <a:pPr lvl="0" fontAlgn="base"/>
            <a:r>
              <a:rPr lang="en-US" sz="2800" b="1" dirty="0"/>
              <a:t>Shutdown Maintenance: </a:t>
            </a:r>
            <a:r>
              <a:rPr lang="en-US" sz="2800" dirty="0"/>
              <a:t>In shutdown maintenance the preventive maintenance work is carried out when the equipment is out of service.</a:t>
            </a:r>
          </a:p>
          <a:p>
            <a:pPr lvl="0" fontAlgn="base"/>
            <a:r>
              <a:rPr lang="en-US" sz="2800" b="1" dirty="0"/>
              <a:t>Servicing: </a:t>
            </a:r>
            <a:r>
              <a:rPr lang="en-US" sz="2800" dirty="0"/>
              <a:t>In servicing, the minor activities like cleaning, lubrication, etc., are carried out at planned intervals</a:t>
            </a:r>
            <a:r>
              <a:rPr lang="en-US" sz="2800" dirty="0" smtClean="0"/>
              <a:t>.</a:t>
            </a:r>
            <a:endParaRPr lang="en-US" sz="2800" dirty="0"/>
          </a:p>
        </p:txBody>
      </p:sp>
    </p:spTree>
    <p:extLst>
      <p:ext uri="{BB962C8B-B14F-4D97-AF65-F5344CB8AC3E}">
        <p14:creationId xmlns:p14="http://schemas.microsoft.com/office/powerpoint/2010/main" val="1905855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400" dirty="0"/>
              <a:t>Preventative Maintenance (cont.)</a:t>
            </a:r>
            <a:endParaRPr lang="en-ZA" sz="4200" dirty="0"/>
          </a:p>
        </p:txBody>
      </p:sp>
      <p:sp>
        <p:nvSpPr>
          <p:cNvPr id="9" name="Content Placeholder 2"/>
          <p:cNvSpPr>
            <a:spLocks noGrp="1"/>
          </p:cNvSpPr>
          <p:nvPr>
            <p:ph idx="1"/>
          </p:nvPr>
        </p:nvSpPr>
        <p:spPr>
          <a:xfrm>
            <a:off x="107504" y="1484784"/>
            <a:ext cx="8784976" cy="5184576"/>
          </a:xfrm>
          <a:solidFill>
            <a:schemeClr val="bg1">
              <a:lumMod val="95000"/>
              <a:alpha val="75000"/>
            </a:schemeClr>
          </a:solidFill>
          <a:scene3d>
            <a:camera prst="orthographicFront"/>
            <a:lightRig rig="threePt" dir="t"/>
          </a:scene3d>
          <a:sp3d>
            <a:bevelT/>
          </a:sp3d>
        </p:spPr>
        <p:txBody>
          <a:bodyPr>
            <a:noAutofit/>
          </a:bodyPr>
          <a:lstStyle/>
          <a:p>
            <a:pPr marL="0" indent="0">
              <a:buNone/>
            </a:pPr>
            <a:r>
              <a:rPr lang="en-US" sz="2800" b="1" dirty="0" smtClean="0"/>
              <a:t>Synonyms for Preventative Maintenance include (cont.):</a:t>
            </a:r>
          </a:p>
          <a:p>
            <a:pPr lvl="0" fontAlgn="base"/>
            <a:r>
              <a:rPr lang="en-US" sz="2800" b="1" dirty="0" smtClean="0"/>
              <a:t>Scheduled </a:t>
            </a:r>
            <a:r>
              <a:rPr lang="en-US" sz="2800" b="1" dirty="0"/>
              <a:t>Maintenance: </a:t>
            </a:r>
            <a:r>
              <a:rPr lang="en-US" sz="2800" dirty="0"/>
              <a:t>Scheduled maintenance system provides for inspection, overhauling, lubrication, and servicing of certain machines at predetermined dates. For example, overhauling of machines, cleaning of tanks and white washing of buildings are normally done in this manner. This type of maintenance is, therefore, practiced to a certain extent, even in those companies where breakdown maintenance is otherwise a rule</a:t>
            </a:r>
            <a:r>
              <a:rPr lang="en-US" sz="2800" dirty="0" smtClean="0"/>
              <a:t>.</a:t>
            </a:r>
            <a:endParaRPr lang="en-US" sz="2800" dirty="0"/>
          </a:p>
        </p:txBody>
      </p:sp>
    </p:spTree>
    <p:extLst>
      <p:ext uri="{BB962C8B-B14F-4D97-AF65-F5344CB8AC3E}">
        <p14:creationId xmlns:p14="http://schemas.microsoft.com/office/powerpoint/2010/main" val="17717154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400" dirty="0"/>
              <a:t>Preventative Maintenance (cont.)</a:t>
            </a:r>
            <a:endParaRPr lang="en-ZA" sz="4200" dirty="0"/>
          </a:p>
        </p:txBody>
      </p:sp>
      <p:sp>
        <p:nvSpPr>
          <p:cNvPr id="9" name="Content Placeholder 2"/>
          <p:cNvSpPr>
            <a:spLocks noGrp="1"/>
          </p:cNvSpPr>
          <p:nvPr>
            <p:ph idx="1"/>
          </p:nvPr>
        </p:nvSpPr>
        <p:spPr>
          <a:xfrm>
            <a:off x="457200" y="1484784"/>
            <a:ext cx="8219256" cy="5184576"/>
          </a:xfrm>
          <a:solidFill>
            <a:schemeClr val="bg1">
              <a:lumMod val="95000"/>
              <a:alpha val="75000"/>
            </a:schemeClr>
          </a:solidFill>
          <a:scene3d>
            <a:camera prst="orthographicFront"/>
            <a:lightRig rig="threePt" dir="t"/>
          </a:scene3d>
          <a:sp3d>
            <a:bevelT/>
          </a:sp3d>
        </p:spPr>
        <p:txBody>
          <a:bodyPr>
            <a:noAutofit/>
          </a:bodyPr>
          <a:lstStyle/>
          <a:p>
            <a:pPr lvl="0" fontAlgn="base">
              <a:spcBef>
                <a:spcPts val="0"/>
              </a:spcBef>
            </a:pPr>
            <a:r>
              <a:rPr lang="en-US" sz="2600" b="1" dirty="0"/>
              <a:t>Planned Maintenance: </a:t>
            </a:r>
            <a:endParaRPr lang="en-US" sz="2600" b="1" dirty="0" smtClean="0"/>
          </a:p>
          <a:p>
            <a:pPr lvl="1" fontAlgn="base">
              <a:spcBef>
                <a:spcPts val="0"/>
              </a:spcBef>
            </a:pPr>
            <a:r>
              <a:rPr lang="en-US" sz="2600" dirty="0" smtClean="0"/>
              <a:t>Represents </a:t>
            </a:r>
            <a:r>
              <a:rPr lang="en-US" sz="2600" dirty="0"/>
              <a:t>advancement over the above mentioned types of maintenance practices. </a:t>
            </a:r>
            <a:endParaRPr lang="en-US" sz="2600" dirty="0" smtClean="0"/>
          </a:p>
          <a:p>
            <a:pPr lvl="1" fontAlgn="base">
              <a:spcBef>
                <a:spcPts val="0"/>
              </a:spcBef>
            </a:pPr>
            <a:r>
              <a:rPr lang="en-US" sz="2600" dirty="0" smtClean="0"/>
              <a:t>Visualizes </a:t>
            </a:r>
            <a:r>
              <a:rPr lang="en-US" sz="2600" dirty="0"/>
              <a:t>the work contained in a future job, </a:t>
            </a:r>
            <a:endParaRPr lang="en-US" sz="2600" dirty="0" smtClean="0"/>
          </a:p>
          <a:p>
            <a:pPr lvl="1" fontAlgn="base">
              <a:spcBef>
                <a:spcPts val="0"/>
              </a:spcBef>
            </a:pPr>
            <a:r>
              <a:rPr lang="en-US" sz="2600" dirty="0" smtClean="0"/>
              <a:t>Determines </a:t>
            </a:r>
            <a:r>
              <a:rPr lang="en-US" sz="2600" dirty="0"/>
              <a:t>the best method to be adopted and skills required for its execution, </a:t>
            </a:r>
            <a:endParaRPr lang="en-US" sz="2600" dirty="0" smtClean="0"/>
          </a:p>
          <a:p>
            <a:pPr lvl="1" fontAlgn="base">
              <a:spcBef>
                <a:spcPts val="0"/>
              </a:spcBef>
            </a:pPr>
            <a:r>
              <a:rPr lang="en-US" sz="2600" dirty="0" smtClean="0"/>
              <a:t>Estimates </a:t>
            </a:r>
            <a:r>
              <a:rPr lang="en-US" sz="2600" dirty="0"/>
              <a:t>the time, material and costs involved in assigned jobs and </a:t>
            </a:r>
            <a:endParaRPr lang="en-US" sz="2600" dirty="0" smtClean="0"/>
          </a:p>
          <a:p>
            <a:pPr lvl="1" fontAlgn="base">
              <a:spcBef>
                <a:spcPts val="0"/>
              </a:spcBef>
            </a:pPr>
            <a:r>
              <a:rPr lang="en-US" sz="2600" dirty="0" err="1" smtClean="0"/>
              <a:t>Programmes</a:t>
            </a:r>
            <a:r>
              <a:rPr lang="en-US" sz="2600" dirty="0" smtClean="0"/>
              <a:t> </a:t>
            </a:r>
            <a:r>
              <a:rPr lang="en-US" sz="2600" dirty="0"/>
              <a:t>that work to specific time periods on the basis of priority. </a:t>
            </a:r>
            <a:endParaRPr lang="en-US" sz="2600" dirty="0" smtClean="0"/>
          </a:p>
          <a:p>
            <a:pPr lvl="1" fontAlgn="base">
              <a:spcBef>
                <a:spcPts val="0"/>
              </a:spcBef>
            </a:pPr>
            <a:r>
              <a:rPr lang="en-US" sz="2600" dirty="0" smtClean="0"/>
              <a:t>Planned </a:t>
            </a:r>
            <a:r>
              <a:rPr lang="en-US" sz="2600" dirty="0"/>
              <a:t>maintenance also provides for a system of feedback of information for necessary changes in the original plan</a:t>
            </a:r>
            <a:r>
              <a:rPr lang="en-US" sz="2600" dirty="0" smtClean="0"/>
              <a:t>.</a:t>
            </a:r>
            <a:endParaRPr lang="en-US" sz="2600" dirty="0"/>
          </a:p>
        </p:txBody>
      </p:sp>
    </p:spTree>
    <p:extLst>
      <p:ext uri="{BB962C8B-B14F-4D97-AF65-F5344CB8AC3E}">
        <p14:creationId xmlns:p14="http://schemas.microsoft.com/office/powerpoint/2010/main" val="11135854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6326B668B718347920F86058F4B285C" ma:contentTypeVersion="0" ma:contentTypeDescription="Create a new document." ma:contentTypeScope="" ma:versionID="aefd994ead310ccc8b23e01ca6324e17">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9C9CC3-FEC7-4F36-946E-733BBAA70BCE}"/>
</file>

<file path=customXml/itemProps2.xml><?xml version="1.0" encoding="utf-8"?>
<ds:datastoreItem xmlns:ds="http://schemas.openxmlformats.org/officeDocument/2006/customXml" ds:itemID="{DE5B5F08-8ED9-4426-99F3-D43D9EB0574A}"/>
</file>

<file path=customXml/itemProps3.xml><?xml version="1.0" encoding="utf-8"?>
<ds:datastoreItem xmlns:ds="http://schemas.openxmlformats.org/officeDocument/2006/customXml" ds:itemID="{FA6B3CBE-9EB1-44DF-80A4-DB54DBA8CAD1}"/>
</file>

<file path=docProps/app.xml><?xml version="1.0" encoding="utf-8"?>
<Properties xmlns="http://schemas.openxmlformats.org/officeDocument/2006/extended-properties" xmlns:vt="http://schemas.openxmlformats.org/officeDocument/2006/docPropsVTypes">
  <Template/>
  <TotalTime>5886</TotalTime>
  <Words>858</Words>
  <Application>Microsoft Office PowerPoint</Application>
  <PresentationFormat>On-screen Show (4:3)</PresentationFormat>
  <Paragraphs>73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Preventative Maintenance</vt:lpstr>
      <vt:lpstr>Preventative Maintenance</vt:lpstr>
      <vt:lpstr>Preventative Maintenance (cont.)</vt:lpstr>
      <vt:lpstr>Preventative Maintenance (cont.)</vt:lpstr>
      <vt:lpstr>Preventative Maintenance (cont.)</vt:lpstr>
      <vt:lpstr>Preventative Maintenance (cont.)</vt:lpstr>
      <vt:lpstr>Preventative Maintenance (cont.)</vt:lpstr>
      <vt:lpstr>Preventative Maintenance (cont.)</vt:lpstr>
      <vt:lpstr>Preventative Maintenance (cont.)</vt:lpstr>
      <vt:lpstr>Preventative Maintenance (cont.)</vt:lpstr>
      <vt:lpstr>Preventative Maintenance (cont.)</vt:lpstr>
      <vt:lpstr>Objectives of Preventative Maintenance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296</cp:revision>
  <cp:lastPrinted>2019-08-29T08:18:42Z</cp:lastPrinted>
  <dcterms:created xsi:type="dcterms:W3CDTF">2016-11-15T07:03:29Z</dcterms:created>
  <dcterms:modified xsi:type="dcterms:W3CDTF">2019-08-29T08:43:36Z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0x010100B6326B668B718347920F86058F4B285C</vt:lpwstr>
  </property>
</Properties>
</file>