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handoutMasters/handoutMaster1.xml" ContentType="application/vnd.openxmlformats-officedocument.presentationml.handout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9"/>
  </p:handoutMasterIdLst>
  <p:sldIdLst>
    <p:sldId id="383" r:id="rId2"/>
    <p:sldId id="436" r:id="rId3"/>
    <p:sldId id="475" r:id="rId4"/>
    <p:sldId id="471" r:id="rId5"/>
    <p:sldId id="469" r:id="rId6"/>
    <p:sldId id="416" r:id="rId7"/>
    <p:sldId id="470" r:id="rId8"/>
  </p:sldIdLst>
  <p:sldSz cx="9144000" cy="6858000" type="screen4x3"/>
  <p:notesSz cx="6797675" cy="9982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375" autoAdjust="0"/>
    <p:restoredTop sz="94582" autoAdjust="0"/>
  </p:normalViewPr>
  <p:slideViewPr>
    <p:cSldViewPr>
      <p:cViewPr>
        <p:scale>
          <a:sx n="66" d="100"/>
          <a:sy n="66" d="100"/>
        </p:scale>
        <p:origin x="-9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DC634905-060A-4B69-A0B2-F0B7A0D2CD44}" type="datetimeFigureOut">
              <a:rPr lang="en-US" smtClean="0"/>
              <a:t>8/29/2019</a:t>
            </a:fld>
            <a:endParaRPr lang="en-US"/>
          </a:p>
        </p:txBody>
      </p:sp>
      <p:sp>
        <p:nvSpPr>
          <p:cNvPr id="4" name="Footer Placeholder 3"/>
          <p:cNvSpPr>
            <a:spLocks noGrp="1"/>
          </p:cNvSpPr>
          <p:nvPr>
            <p:ph type="ftr" sz="quarter" idx="2"/>
          </p:nvPr>
        </p:nvSpPr>
        <p:spPr>
          <a:xfrm>
            <a:off x="0" y="9482138"/>
            <a:ext cx="2946400" cy="4984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688" y="9482138"/>
            <a:ext cx="2946400" cy="498475"/>
          </a:xfrm>
          <a:prstGeom prst="rect">
            <a:avLst/>
          </a:prstGeom>
        </p:spPr>
        <p:txBody>
          <a:bodyPr vert="horz" lIns="91440" tIns="45720" rIns="91440" bIns="45720" rtlCol="0" anchor="b"/>
          <a:lstStyle>
            <a:lvl1pPr algn="r">
              <a:defRPr sz="1200"/>
            </a:lvl1pPr>
          </a:lstStyle>
          <a:p>
            <a:fld id="{49B38742-0DD6-4799-9467-DE6ADB213D3F}" type="slidenum">
              <a:rPr lang="en-US" smtClean="0"/>
              <a:t>‹#›</a:t>
            </a:fld>
            <a:endParaRPr lang="en-US"/>
          </a:p>
        </p:txBody>
      </p:sp>
    </p:spTree>
    <p:extLst>
      <p:ext uri="{BB962C8B-B14F-4D97-AF65-F5344CB8AC3E}">
        <p14:creationId xmlns:p14="http://schemas.microsoft.com/office/powerpoint/2010/main" val="191806568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TextBox 10"/>
          <p:cNvSpPr txBox="1"/>
          <p:nvPr userDrawn="1"/>
        </p:nvSpPr>
        <p:spPr>
          <a:xfrm>
            <a:off x="395536" y="476672"/>
            <a:ext cx="6840760" cy="2062103"/>
          </a:xfrm>
          <a:prstGeom prst="rect">
            <a:avLst/>
          </a:prstGeom>
          <a:solidFill>
            <a:schemeClr val="bg1">
              <a:lumMod val="75000"/>
            </a:schemeClr>
          </a:solidFill>
          <a:scene3d>
            <a:camera prst="orthographicFront"/>
            <a:lightRig rig="threePt" dir="t"/>
          </a:scene3d>
          <a:sp3d>
            <a:bevelT/>
          </a:sp3d>
        </p:spPr>
        <p:txBody>
          <a:bodyPr wrap="square" rtlCol="0">
            <a:spAutoFit/>
          </a:bodyPr>
          <a:lstStyle/>
          <a:p>
            <a:pPr algn="ctr"/>
            <a:r>
              <a:rPr lang="it-IT" sz="3200" b="1" i="0" dirty="0" smtClean="0">
                <a:solidFill>
                  <a:srgbClr val="C00000"/>
                </a:solidFill>
                <a:latin typeface="Century Gothic" panose="020B0502020202020204" pitchFamily="34" charset="0"/>
                <a:cs typeface="Browallia New" panose="020B0604020202020204" pitchFamily="34" charset="-34"/>
              </a:rPr>
              <a:t>NQF 3: OCCUPATIONAL CERTIFICATE: ID</a:t>
            </a:r>
            <a:r>
              <a:rPr lang="it-IT" sz="3200" b="1" i="0" baseline="0" dirty="0" smtClean="0">
                <a:solidFill>
                  <a:srgbClr val="C00000"/>
                </a:solidFill>
                <a:latin typeface="Century Gothic" panose="020B0502020202020204" pitchFamily="34" charset="0"/>
                <a:cs typeface="Browallia New" panose="020B0604020202020204" pitchFamily="34" charset="-34"/>
              </a:rPr>
              <a:t> 98912: </a:t>
            </a:r>
          </a:p>
          <a:p>
            <a:pPr algn="ctr"/>
            <a:r>
              <a:rPr lang="it-IT" sz="3200" b="1" i="0" dirty="0" smtClean="0">
                <a:solidFill>
                  <a:srgbClr val="C00000"/>
                </a:solidFill>
                <a:latin typeface="Century Gothic" panose="020B0502020202020204" pitchFamily="34" charset="0"/>
                <a:cs typeface="Browallia New" panose="020B0604020202020204" pitchFamily="34" charset="-34"/>
              </a:rPr>
              <a:t>SUGAR PROCESSING MACHINE OPERATOR</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5" y="5501695"/>
            <a:ext cx="2160240" cy="1334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924233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2019/08/29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1349108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2019/08/29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40583392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2019/08/29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1965831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33D3F1-B886-4AA3-90B5-F60263DF2F6E}" type="datetimeFigureOut">
              <a:rPr lang="en-ZA" smtClean="0"/>
              <a:t>2019/08/29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2534459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1933D3F1-B886-4AA3-90B5-F60263DF2F6E}" type="datetimeFigureOut">
              <a:rPr lang="en-ZA" smtClean="0"/>
              <a:t>2019/08/29</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3622875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1933D3F1-B886-4AA3-90B5-F60263DF2F6E}" type="datetimeFigureOut">
              <a:rPr lang="en-ZA" smtClean="0"/>
              <a:t>2019/08/29</a:t>
            </a:fld>
            <a:endParaRPr lang="en-ZA" dirty="0"/>
          </a:p>
        </p:txBody>
      </p:sp>
      <p:sp>
        <p:nvSpPr>
          <p:cNvPr id="8" name="Footer Placeholder 7"/>
          <p:cNvSpPr>
            <a:spLocks noGrp="1"/>
          </p:cNvSpPr>
          <p:nvPr>
            <p:ph type="ftr" sz="quarter" idx="11"/>
          </p:nvPr>
        </p:nvSpPr>
        <p:spPr/>
        <p:txBody>
          <a:bodyPr/>
          <a:lstStyle/>
          <a:p>
            <a:endParaRPr lang="en-ZA" dirty="0"/>
          </a:p>
        </p:txBody>
      </p:sp>
      <p:sp>
        <p:nvSpPr>
          <p:cNvPr id="9" name="Slide Number Placeholder 8"/>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2860080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1933D3F1-B886-4AA3-90B5-F60263DF2F6E}" type="datetimeFigureOut">
              <a:rPr lang="en-ZA" smtClean="0"/>
              <a:t>2019/08/29</a:t>
            </a:fld>
            <a:endParaRPr lang="en-ZA" dirty="0"/>
          </a:p>
        </p:txBody>
      </p:sp>
      <p:sp>
        <p:nvSpPr>
          <p:cNvPr id="4" name="Footer Placeholder 3"/>
          <p:cNvSpPr>
            <a:spLocks noGrp="1"/>
          </p:cNvSpPr>
          <p:nvPr>
            <p:ph type="ftr" sz="quarter" idx="11"/>
          </p:nvPr>
        </p:nvSpPr>
        <p:spPr/>
        <p:txBody>
          <a:bodyPr/>
          <a:lstStyle/>
          <a:p>
            <a:endParaRPr lang="en-ZA" dirty="0"/>
          </a:p>
        </p:txBody>
      </p:sp>
      <p:sp>
        <p:nvSpPr>
          <p:cNvPr id="5" name="Slide Number Placeholder 4"/>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2136660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33D3F1-B886-4AA3-90B5-F60263DF2F6E}" type="datetimeFigureOut">
              <a:rPr lang="en-ZA" smtClean="0"/>
              <a:t>2019/08/29</a:t>
            </a:fld>
            <a:endParaRPr lang="en-ZA" dirty="0"/>
          </a:p>
        </p:txBody>
      </p:sp>
      <p:sp>
        <p:nvSpPr>
          <p:cNvPr id="3" name="Footer Placeholder 2"/>
          <p:cNvSpPr>
            <a:spLocks noGrp="1"/>
          </p:cNvSpPr>
          <p:nvPr>
            <p:ph type="ftr" sz="quarter" idx="11"/>
          </p:nvPr>
        </p:nvSpPr>
        <p:spPr/>
        <p:txBody>
          <a:bodyPr/>
          <a:lstStyle/>
          <a:p>
            <a:endParaRPr lang="en-ZA" dirty="0"/>
          </a:p>
        </p:txBody>
      </p:sp>
      <p:sp>
        <p:nvSpPr>
          <p:cNvPr id="4" name="Slide Number Placeholder 3"/>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2199279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2019/08/29</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1177752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2019/08/29</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884622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7000" r="-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33D3F1-B886-4AA3-90B5-F60263DF2F6E}" type="datetimeFigureOut">
              <a:rPr lang="en-ZA" smtClean="0"/>
              <a:t>2019/08/29</a:t>
            </a:fld>
            <a:endParaRPr lang="en-Z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F74FE-4481-45CF-9C4D-C8C0AA2C6835}" type="slidenum">
              <a:rPr lang="en-ZA" smtClean="0"/>
              <a:t>‹#›</a:t>
            </a:fld>
            <a:endParaRPr lang="en-ZA" dirty="0"/>
          </a:p>
        </p:txBody>
      </p:sp>
    </p:spTree>
    <p:extLst>
      <p:ext uri="{BB962C8B-B14F-4D97-AF65-F5344CB8AC3E}">
        <p14:creationId xmlns:p14="http://schemas.microsoft.com/office/powerpoint/2010/main" val="485008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691680" y="3573016"/>
            <a:ext cx="7056784" cy="1656184"/>
          </a:xfrm>
          <a:prstGeom prst="rect">
            <a:avLst/>
          </a:prstGeom>
          <a:solidFill>
            <a:schemeClr val="bg1">
              <a:lumMod val="85000"/>
            </a:schemeClr>
          </a:solidFill>
          <a:scene3d>
            <a:camera prst="orthographicFront"/>
            <a:lightRig rig="threePt" dir="t"/>
          </a:scene3d>
          <a:sp3d>
            <a:bevelT/>
          </a:sp3d>
        </p:spPr>
        <p:txBody>
          <a:bodyPr anchor="ctr">
            <a:normAutofit lnSpcReduction="1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spcBef>
                <a:spcPts val="400"/>
              </a:spcBef>
              <a:spcAft>
                <a:spcPts val="400"/>
              </a:spcAft>
            </a:pPr>
            <a:r>
              <a:rPr lang="en-US" sz="2800" dirty="0" smtClean="0">
                <a:solidFill>
                  <a:srgbClr val="C0504D">
                    <a:lumMod val="75000"/>
                  </a:srgbClr>
                </a:solidFill>
              </a:rPr>
              <a:t>KNOWLEDGE COMPONENT: MODULE 2: SUGAR PROCESSING EQUIPMENT AND TECHNOLOGY: </a:t>
            </a:r>
            <a:r>
              <a:rPr lang="en-US" sz="2800" dirty="0" smtClean="0">
                <a:solidFill>
                  <a:srgbClr val="C0504D">
                    <a:lumMod val="75000"/>
                  </a:srgbClr>
                </a:solidFill>
              </a:rPr>
              <a:t>KT7: ENERGY, UTILITIES AND SERVICES</a:t>
            </a:r>
            <a:endParaRPr lang="en-ZA" sz="2400" dirty="0">
              <a:solidFill>
                <a:srgbClr val="C0504D">
                  <a:lumMod val="75000"/>
                </a:srgbClr>
              </a:solidFill>
            </a:endParaRPr>
          </a:p>
        </p:txBody>
      </p:sp>
    </p:spTree>
    <p:extLst>
      <p:ext uri="{BB962C8B-B14F-4D97-AF65-F5344CB8AC3E}">
        <p14:creationId xmlns:p14="http://schemas.microsoft.com/office/powerpoint/2010/main" val="16590958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4800" dirty="0" smtClean="0"/>
              <a:t>Steam</a:t>
            </a:r>
            <a:endParaRPr lang="en-ZA" sz="4800" dirty="0"/>
          </a:p>
        </p:txBody>
      </p:sp>
      <p:sp>
        <p:nvSpPr>
          <p:cNvPr id="9" name="Content Placeholder 2"/>
          <p:cNvSpPr>
            <a:spLocks noGrp="1"/>
          </p:cNvSpPr>
          <p:nvPr>
            <p:ph idx="1"/>
          </p:nvPr>
        </p:nvSpPr>
        <p:spPr>
          <a:xfrm>
            <a:off x="323528" y="1484784"/>
            <a:ext cx="8496944" cy="5141168"/>
          </a:xfrm>
          <a:solidFill>
            <a:schemeClr val="bg1">
              <a:lumMod val="95000"/>
              <a:alpha val="75000"/>
            </a:schemeClr>
          </a:solidFill>
          <a:scene3d>
            <a:camera prst="orthographicFront"/>
            <a:lightRig rig="threePt" dir="t"/>
          </a:scene3d>
          <a:sp3d>
            <a:bevelT/>
          </a:sp3d>
        </p:spPr>
        <p:txBody>
          <a:bodyPr>
            <a:noAutofit/>
          </a:bodyPr>
          <a:lstStyle/>
          <a:p>
            <a:r>
              <a:rPr lang="en-ZA" sz="3600" dirty="0" smtClean="0"/>
              <a:t>The </a:t>
            </a:r>
            <a:r>
              <a:rPr lang="en-ZA" sz="3600" dirty="0"/>
              <a:t>sugar mill demands a huge amount of heat for sugar production. </a:t>
            </a:r>
            <a:endParaRPr lang="en-ZA" sz="3600" dirty="0" smtClean="0"/>
          </a:p>
          <a:p>
            <a:r>
              <a:rPr lang="en-ZA" sz="3600" dirty="0" smtClean="0"/>
              <a:t>Heat </a:t>
            </a:r>
            <a:r>
              <a:rPr lang="en-ZA" sz="3600" dirty="0"/>
              <a:t>is used to affect many processes including initial removal of sugar from sugarcane (imbibition), boiling juice in the evaporators and crystallization until sugar. </a:t>
            </a:r>
            <a:endParaRPr lang="en-ZA" sz="3600" dirty="0" smtClean="0"/>
          </a:p>
          <a:p>
            <a:r>
              <a:rPr lang="en-ZA" sz="3600" dirty="0" smtClean="0"/>
              <a:t>The </a:t>
            </a:r>
            <a:r>
              <a:rPr lang="en-ZA" sz="3600" dirty="0"/>
              <a:t>two sources of heat energy used in a sugar mill are steam and electricity</a:t>
            </a:r>
            <a:r>
              <a:rPr lang="en-ZA" sz="3600" dirty="0" smtClean="0"/>
              <a:t>..</a:t>
            </a:r>
            <a:endParaRPr lang="en-US" sz="3600" dirty="0"/>
          </a:p>
        </p:txBody>
      </p:sp>
    </p:spTree>
    <p:extLst>
      <p:ext uri="{BB962C8B-B14F-4D97-AF65-F5344CB8AC3E}">
        <p14:creationId xmlns:p14="http://schemas.microsoft.com/office/powerpoint/2010/main" val="18831012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4800" dirty="0" smtClean="0"/>
              <a:t>Steam (cont.)</a:t>
            </a:r>
            <a:endParaRPr lang="en-ZA" sz="4800" dirty="0"/>
          </a:p>
        </p:txBody>
      </p:sp>
      <p:sp>
        <p:nvSpPr>
          <p:cNvPr id="9" name="Content Placeholder 2"/>
          <p:cNvSpPr>
            <a:spLocks noGrp="1"/>
          </p:cNvSpPr>
          <p:nvPr>
            <p:ph idx="1"/>
          </p:nvPr>
        </p:nvSpPr>
        <p:spPr>
          <a:xfrm>
            <a:off x="323528" y="1484784"/>
            <a:ext cx="8496944" cy="5141168"/>
          </a:xfrm>
          <a:solidFill>
            <a:schemeClr val="bg1">
              <a:lumMod val="95000"/>
              <a:alpha val="75000"/>
            </a:schemeClr>
          </a:solidFill>
          <a:scene3d>
            <a:camera prst="orthographicFront"/>
            <a:lightRig rig="threePt" dir="t"/>
          </a:scene3d>
          <a:sp3d>
            <a:bevelT/>
          </a:sp3d>
        </p:spPr>
        <p:txBody>
          <a:bodyPr>
            <a:noAutofit/>
          </a:bodyPr>
          <a:lstStyle/>
          <a:p>
            <a:r>
              <a:rPr lang="en-ZA" dirty="0" smtClean="0"/>
              <a:t>Steam </a:t>
            </a:r>
            <a:r>
              <a:rPr lang="en-ZA" dirty="0"/>
              <a:t>has two uses in the sugar mill. </a:t>
            </a:r>
            <a:endParaRPr lang="en-ZA" dirty="0" smtClean="0"/>
          </a:p>
          <a:p>
            <a:pPr lvl="1"/>
            <a:r>
              <a:rPr lang="en-ZA" sz="3200" dirty="0" smtClean="0"/>
              <a:t>As </a:t>
            </a:r>
            <a:r>
              <a:rPr lang="en-ZA" sz="3200" dirty="0"/>
              <a:t>the driver of several of the processes directly, such as the heating of the juice in the evaporators. It is generally the exhaust steam from the second use that is used for these process heating purposes. </a:t>
            </a:r>
            <a:endParaRPr lang="en-ZA" sz="3200" dirty="0" smtClean="0"/>
          </a:p>
          <a:p>
            <a:pPr lvl="1"/>
            <a:r>
              <a:rPr lang="en-ZA" sz="3200" dirty="0"/>
              <a:t>F</a:t>
            </a:r>
            <a:r>
              <a:rPr lang="en-ZA" sz="3200" dirty="0" smtClean="0"/>
              <a:t>or </a:t>
            </a:r>
            <a:r>
              <a:rPr lang="en-ZA" sz="3200" dirty="0"/>
              <a:t>power generation, as the driver of some of the equipment such as turbines and power generators.</a:t>
            </a:r>
            <a:endParaRPr lang="en-US" sz="3200" dirty="0"/>
          </a:p>
        </p:txBody>
      </p:sp>
    </p:spTree>
    <p:extLst>
      <p:ext uri="{BB962C8B-B14F-4D97-AF65-F5344CB8AC3E}">
        <p14:creationId xmlns:p14="http://schemas.microsoft.com/office/powerpoint/2010/main" val="34891619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4800" dirty="0"/>
              <a:t>Steam </a:t>
            </a:r>
            <a:r>
              <a:rPr lang="en-ZA" sz="4800" dirty="0" smtClean="0"/>
              <a:t>in Evaporators</a:t>
            </a:r>
            <a:endParaRPr lang="en-ZA" sz="4800" dirty="0"/>
          </a:p>
        </p:txBody>
      </p:sp>
      <p:sp>
        <p:nvSpPr>
          <p:cNvPr id="9" name="Content Placeholder 2"/>
          <p:cNvSpPr>
            <a:spLocks noGrp="1"/>
          </p:cNvSpPr>
          <p:nvPr>
            <p:ph idx="1"/>
          </p:nvPr>
        </p:nvSpPr>
        <p:spPr>
          <a:xfrm>
            <a:off x="323528" y="1484784"/>
            <a:ext cx="8496944" cy="5141168"/>
          </a:xfrm>
          <a:solidFill>
            <a:schemeClr val="bg1">
              <a:lumMod val="95000"/>
              <a:alpha val="75000"/>
            </a:schemeClr>
          </a:solidFill>
          <a:scene3d>
            <a:camera prst="orthographicFront"/>
            <a:lightRig rig="threePt" dir="t"/>
          </a:scene3d>
          <a:sp3d>
            <a:bevelT/>
          </a:sp3d>
        </p:spPr>
        <p:txBody>
          <a:bodyPr>
            <a:noAutofit/>
          </a:bodyPr>
          <a:lstStyle/>
          <a:p>
            <a:r>
              <a:rPr lang="en-US" sz="2700" dirty="0" smtClean="0"/>
              <a:t>The </a:t>
            </a:r>
            <a:r>
              <a:rPr lang="en-US" sz="2700" dirty="0"/>
              <a:t>evaporator station can rightly be regarded as the “heart” of a sugar factory because it removes most of the water from the juice thus preparing it for crystallization. </a:t>
            </a:r>
            <a:endParaRPr lang="en-US" sz="2700" dirty="0" smtClean="0"/>
          </a:p>
          <a:p>
            <a:r>
              <a:rPr lang="en-US" sz="2700" dirty="0" smtClean="0"/>
              <a:t>At </a:t>
            </a:r>
            <a:r>
              <a:rPr lang="en-US" sz="2700" dirty="0"/>
              <a:t>the same time it condenses the major portion of steam to provide boiler feed water and provides </a:t>
            </a:r>
            <a:r>
              <a:rPr lang="en-US" sz="2700" dirty="0" err="1"/>
              <a:t>vapour</a:t>
            </a:r>
            <a:r>
              <a:rPr lang="en-US" sz="2700" dirty="0"/>
              <a:t> to heat the pans, juice heaters, diffuser and other ancillaries. </a:t>
            </a:r>
          </a:p>
          <a:p>
            <a:r>
              <a:rPr lang="en-US" sz="2700" dirty="0"/>
              <a:t>Common evaporator vessels are shell and tube heat exchangers mounted vertically and provided with an efficient means of circulating juice and separating the </a:t>
            </a:r>
            <a:r>
              <a:rPr lang="en-US" sz="2700" dirty="0" err="1"/>
              <a:t>vapour</a:t>
            </a:r>
            <a:r>
              <a:rPr lang="en-US" sz="2700" dirty="0"/>
              <a:t> from the concentrated juice.</a:t>
            </a:r>
          </a:p>
        </p:txBody>
      </p:sp>
    </p:spTree>
    <p:extLst>
      <p:ext uri="{BB962C8B-B14F-4D97-AF65-F5344CB8AC3E}">
        <p14:creationId xmlns:p14="http://schemas.microsoft.com/office/powerpoint/2010/main" val="23425309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4800" dirty="0" smtClean="0"/>
              <a:t>Electricity</a:t>
            </a:r>
            <a:endParaRPr lang="en-ZA" sz="4800" dirty="0"/>
          </a:p>
        </p:txBody>
      </p:sp>
      <p:sp>
        <p:nvSpPr>
          <p:cNvPr id="9" name="Content Placeholder 2"/>
          <p:cNvSpPr>
            <a:spLocks noGrp="1"/>
          </p:cNvSpPr>
          <p:nvPr>
            <p:ph idx="1"/>
          </p:nvPr>
        </p:nvSpPr>
        <p:spPr>
          <a:xfrm>
            <a:off x="323528" y="1484784"/>
            <a:ext cx="8496944" cy="5141168"/>
          </a:xfrm>
          <a:solidFill>
            <a:schemeClr val="bg1">
              <a:lumMod val="95000"/>
              <a:alpha val="75000"/>
            </a:schemeClr>
          </a:solidFill>
          <a:scene3d>
            <a:camera prst="orthographicFront"/>
            <a:lightRig rig="threePt" dir="t"/>
          </a:scene3d>
          <a:sp3d>
            <a:bevelT/>
          </a:sp3d>
        </p:spPr>
        <p:txBody>
          <a:bodyPr>
            <a:noAutofit/>
          </a:bodyPr>
          <a:lstStyle/>
          <a:p>
            <a:pPr>
              <a:lnSpc>
                <a:spcPts val="2300"/>
              </a:lnSpc>
              <a:spcBef>
                <a:spcPts val="0"/>
              </a:spcBef>
            </a:pPr>
            <a:r>
              <a:rPr lang="en-ZA" sz="2200" dirty="0"/>
              <a:t>Electricity is used in the Sugar </a:t>
            </a:r>
            <a:r>
              <a:rPr lang="en-ZA" sz="2200" dirty="0" smtClean="0"/>
              <a:t>Mill:</a:t>
            </a:r>
          </a:p>
          <a:p>
            <a:pPr lvl="1">
              <a:lnSpc>
                <a:spcPts val="2300"/>
              </a:lnSpc>
              <a:spcBef>
                <a:spcPts val="0"/>
              </a:spcBef>
            </a:pPr>
            <a:r>
              <a:rPr lang="en-ZA" sz="2200" dirty="0" smtClean="0"/>
              <a:t>Crane </a:t>
            </a:r>
            <a:r>
              <a:rPr lang="en-ZA" sz="2200" dirty="0"/>
              <a:t>system, </a:t>
            </a:r>
            <a:endParaRPr lang="en-ZA" sz="2200" dirty="0" smtClean="0"/>
          </a:p>
          <a:p>
            <a:pPr lvl="1">
              <a:lnSpc>
                <a:spcPts val="2300"/>
              </a:lnSpc>
              <a:spcBef>
                <a:spcPts val="0"/>
              </a:spcBef>
            </a:pPr>
            <a:r>
              <a:rPr lang="en-ZA" sz="2200" dirty="0"/>
              <a:t>C</a:t>
            </a:r>
            <a:r>
              <a:rPr lang="en-ZA" sz="2200" dirty="0" smtClean="0"/>
              <a:t>utters</a:t>
            </a:r>
            <a:r>
              <a:rPr lang="en-ZA" sz="2200" dirty="0"/>
              <a:t>, </a:t>
            </a:r>
            <a:endParaRPr lang="en-ZA" sz="2200" dirty="0"/>
          </a:p>
          <a:p>
            <a:pPr lvl="1">
              <a:lnSpc>
                <a:spcPts val="2300"/>
              </a:lnSpc>
              <a:spcBef>
                <a:spcPts val="0"/>
              </a:spcBef>
            </a:pPr>
            <a:r>
              <a:rPr lang="en-ZA" sz="2200" dirty="0" smtClean="0"/>
              <a:t>Various </a:t>
            </a:r>
            <a:r>
              <a:rPr lang="en-ZA" sz="2200" dirty="0"/>
              <a:t>kinds of motors, </a:t>
            </a:r>
            <a:endParaRPr lang="en-ZA" sz="2200" dirty="0" smtClean="0"/>
          </a:p>
          <a:p>
            <a:pPr lvl="1">
              <a:lnSpc>
                <a:spcPts val="2300"/>
              </a:lnSpc>
              <a:spcBef>
                <a:spcPts val="0"/>
              </a:spcBef>
            </a:pPr>
            <a:r>
              <a:rPr lang="en-ZA" sz="2200" dirty="0"/>
              <a:t>C</a:t>
            </a:r>
            <a:r>
              <a:rPr lang="en-ZA" sz="2200" dirty="0" smtClean="0"/>
              <a:t>entrifugal </a:t>
            </a:r>
            <a:r>
              <a:rPr lang="en-ZA" sz="2200" dirty="0"/>
              <a:t>machines, </a:t>
            </a:r>
            <a:endParaRPr lang="en-ZA" sz="2200" dirty="0" smtClean="0"/>
          </a:p>
          <a:p>
            <a:pPr lvl="1">
              <a:lnSpc>
                <a:spcPts val="2300"/>
              </a:lnSpc>
              <a:spcBef>
                <a:spcPts val="0"/>
              </a:spcBef>
            </a:pPr>
            <a:r>
              <a:rPr lang="en-ZA" sz="2200" dirty="0"/>
              <a:t>J</a:t>
            </a:r>
            <a:r>
              <a:rPr lang="en-ZA" sz="2200" dirty="0" smtClean="0"/>
              <a:t>uice </a:t>
            </a:r>
            <a:r>
              <a:rPr lang="en-ZA" sz="2200" dirty="0"/>
              <a:t>clarifiers, </a:t>
            </a:r>
            <a:endParaRPr lang="en-ZA" sz="2200" dirty="0" smtClean="0"/>
          </a:p>
          <a:p>
            <a:pPr lvl="1">
              <a:lnSpc>
                <a:spcPts val="2300"/>
              </a:lnSpc>
              <a:spcBef>
                <a:spcPts val="0"/>
              </a:spcBef>
            </a:pPr>
            <a:r>
              <a:rPr lang="en-ZA" sz="2200" dirty="0"/>
              <a:t>D</a:t>
            </a:r>
            <a:r>
              <a:rPr lang="en-ZA" sz="2200" dirty="0" smtClean="0"/>
              <a:t>riers</a:t>
            </a:r>
            <a:r>
              <a:rPr lang="en-ZA" sz="2200" dirty="0"/>
              <a:t>, </a:t>
            </a:r>
            <a:endParaRPr lang="en-ZA" sz="2200" dirty="0" smtClean="0"/>
          </a:p>
          <a:p>
            <a:pPr lvl="1">
              <a:lnSpc>
                <a:spcPts val="2300"/>
              </a:lnSpc>
              <a:spcBef>
                <a:spcPts val="0"/>
              </a:spcBef>
            </a:pPr>
            <a:r>
              <a:rPr lang="en-ZA" sz="2200" dirty="0"/>
              <a:t>B</a:t>
            </a:r>
            <a:r>
              <a:rPr lang="en-ZA" sz="2200" dirty="0" smtClean="0"/>
              <a:t>ucket </a:t>
            </a:r>
            <a:r>
              <a:rPr lang="en-ZA" sz="2200" dirty="0"/>
              <a:t>elevators, </a:t>
            </a:r>
            <a:endParaRPr lang="en-ZA" sz="2200" dirty="0" smtClean="0"/>
          </a:p>
          <a:p>
            <a:pPr lvl="1">
              <a:lnSpc>
                <a:spcPts val="2300"/>
              </a:lnSpc>
              <a:spcBef>
                <a:spcPts val="0"/>
              </a:spcBef>
            </a:pPr>
            <a:r>
              <a:rPr lang="en-ZA" sz="2200" dirty="0" smtClean="0"/>
              <a:t>Air </a:t>
            </a:r>
            <a:r>
              <a:rPr lang="en-ZA" sz="2200" dirty="0"/>
              <a:t>compressors, </a:t>
            </a:r>
            <a:endParaRPr lang="en-ZA" sz="2200" dirty="0" smtClean="0"/>
          </a:p>
          <a:p>
            <a:pPr lvl="1">
              <a:lnSpc>
                <a:spcPts val="2300"/>
              </a:lnSpc>
              <a:spcBef>
                <a:spcPts val="0"/>
              </a:spcBef>
            </a:pPr>
            <a:r>
              <a:rPr lang="en-ZA" sz="2200" dirty="0"/>
              <a:t>M</a:t>
            </a:r>
            <a:r>
              <a:rPr lang="en-ZA" sz="2200" dirty="0" smtClean="0"/>
              <a:t>agnetic </a:t>
            </a:r>
            <a:r>
              <a:rPr lang="en-ZA" sz="2200" dirty="0"/>
              <a:t>separators, </a:t>
            </a:r>
            <a:endParaRPr lang="en-ZA" sz="2200" dirty="0" smtClean="0"/>
          </a:p>
          <a:p>
            <a:pPr lvl="1">
              <a:lnSpc>
                <a:spcPts val="2300"/>
              </a:lnSpc>
              <a:spcBef>
                <a:spcPts val="0"/>
              </a:spcBef>
            </a:pPr>
            <a:r>
              <a:rPr lang="en-ZA" sz="2200" dirty="0"/>
              <a:t>P</a:t>
            </a:r>
            <a:r>
              <a:rPr lang="en-ZA" sz="2200" dirty="0" smtClean="0"/>
              <a:t>ump </a:t>
            </a:r>
            <a:r>
              <a:rPr lang="en-ZA" sz="2200" dirty="0"/>
              <a:t>house, </a:t>
            </a:r>
            <a:endParaRPr lang="en-ZA" sz="2200" dirty="0" smtClean="0"/>
          </a:p>
          <a:p>
            <a:pPr lvl="1">
              <a:lnSpc>
                <a:spcPts val="2300"/>
              </a:lnSpc>
              <a:spcBef>
                <a:spcPts val="0"/>
              </a:spcBef>
            </a:pPr>
            <a:r>
              <a:rPr lang="en-ZA" sz="2200" dirty="0"/>
              <a:t>W</a:t>
            </a:r>
            <a:r>
              <a:rPr lang="en-ZA" sz="2200" dirty="0" smtClean="0"/>
              <a:t>ork </a:t>
            </a:r>
            <a:r>
              <a:rPr lang="en-ZA" sz="2200" dirty="0"/>
              <a:t>shop facilities and </a:t>
            </a:r>
            <a:endParaRPr lang="en-ZA" sz="2200" dirty="0" smtClean="0"/>
          </a:p>
          <a:p>
            <a:pPr lvl="1">
              <a:lnSpc>
                <a:spcPts val="2300"/>
              </a:lnSpc>
              <a:spcBef>
                <a:spcPts val="0"/>
              </a:spcBef>
            </a:pPr>
            <a:r>
              <a:rPr lang="en-ZA" sz="2200" dirty="0"/>
              <a:t>L</a:t>
            </a:r>
            <a:r>
              <a:rPr lang="en-ZA" sz="2200" dirty="0" smtClean="0"/>
              <a:t>ighting</a:t>
            </a:r>
            <a:r>
              <a:rPr lang="en-ZA" sz="2200" dirty="0"/>
              <a:t>. </a:t>
            </a:r>
            <a:endParaRPr lang="en-ZA" sz="2200" dirty="0" smtClean="0"/>
          </a:p>
          <a:p>
            <a:pPr>
              <a:lnSpc>
                <a:spcPts val="2300"/>
              </a:lnSpc>
              <a:spcBef>
                <a:spcPts val="0"/>
              </a:spcBef>
            </a:pPr>
            <a:r>
              <a:rPr lang="en-ZA" sz="2200" dirty="0" smtClean="0"/>
              <a:t>Very </a:t>
            </a:r>
            <a:r>
              <a:rPr lang="en-ZA" sz="2200" dirty="0"/>
              <a:t>often this electricity is generated by the burning of bagasse coming out of the milling process. </a:t>
            </a:r>
            <a:endParaRPr lang="en-ZA" sz="2200" dirty="0" smtClean="0"/>
          </a:p>
          <a:p>
            <a:pPr>
              <a:lnSpc>
                <a:spcPts val="2300"/>
              </a:lnSpc>
              <a:spcBef>
                <a:spcPts val="0"/>
              </a:spcBef>
            </a:pPr>
            <a:r>
              <a:rPr lang="en-ZA" sz="2200" dirty="0" smtClean="0"/>
              <a:t>Power </a:t>
            </a:r>
            <a:r>
              <a:rPr lang="en-ZA" sz="2200" dirty="0"/>
              <a:t>house steam turbines can use the steam from boilers where bagasse is burned.</a:t>
            </a:r>
            <a:endParaRPr lang="en-US" sz="2200" dirty="0"/>
          </a:p>
        </p:txBody>
      </p:sp>
    </p:spTree>
    <p:extLst>
      <p:ext uri="{BB962C8B-B14F-4D97-AF65-F5344CB8AC3E}">
        <p14:creationId xmlns:p14="http://schemas.microsoft.com/office/powerpoint/2010/main" val="3670372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5400" dirty="0" smtClean="0"/>
              <a:t>Water</a:t>
            </a:r>
            <a:endParaRPr lang="en-ZA" sz="5400" dirty="0"/>
          </a:p>
        </p:txBody>
      </p:sp>
      <p:sp>
        <p:nvSpPr>
          <p:cNvPr id="9" name="Content Placeholder 2"/>
          <p:cNvSpPr>
            <a:spLocks noGrp="1"/>
          </p:cNvSpPr>
          <p:nvPr>
            <p:ph idx="1"/>
          </p:nvPr>
        </p:nvSpPr>
        <p:spPr>
          <a:xfrm>
            <a:off x="457200" y="1600200"/>
            <a:ext cx="8363272" cy="5069160"/>
          </a:xfrm>
          <a:solidFill>
            <a:schemeClr val="bg1">
              <a:lumMod val="95000"/>
              <a:alpha val="75000"/>
            </a:schemeClr>
          </a:solidFill>
          <a:scene3d>
            <a:camera prst="orthographicFront"/>
            <a:lightRig rig="threePt" dir="t"/>
          </a:scene3d>
          <a:sp3d>
            <a:bevelT/>
          </a:sp3d>
        </p:spPr>
        <p:txBody>
          <a:bodyPr>
            <a:noAutofit/>
          </a:bodyPr>
          <a:lstStyle/>
          <a:p>
            <a:r>
              <a:rPr lang="en-ZA" sz="2200" dirty="0"/>
              <a:t>In the sugar process, water requirements are the </a:t>
            </a:r>
            <a:r>
              <a:rPr lang="en-ZA" sz="2200" dirty="0" smtClean="0"/>
              <a:t>following:</a:t>
            </a:r>
          </a:p>
          <a:p>
            <a:pPr lvl="1"/>
            <a:r>
              <a:rPr lang="en-ZA" sz="2200" dirty="0" smtClean="0"/>
              <a:t>Imbibition</a:t>
            </a:r>
            <a:r>
              <a:rPr lang="en-ZA" sz="2200" dirty="0"/>
              <a:t>, </a:t>
            </a:r>
            <a:endParaRPr lang="en-ZA" sz="2200" dirty="0" smtClean="0"/>
          </a:p>
          <a:p>
            <a:pPr lvl="1"/>
            <a:r>
              <a:rPr lang="en-ZA" sz="2200" dirty="0"/>
              <a:t>P</a:t>
            </a:r>
            <a:r>
              <a:rPr lang="en-ZA" sz="2200" dirty="0" smtClean="0"/>
              <a:t>rocess </a:t>
            </a:r>
            <a:r>
              <a:rPr lang="en-ZA" sz="2200" dirty="0"/>
              <a:t>water use, </a:t>
            </a:r>
            <a:endParaRPr lang="en-ZA" sz="2200" dirty="0" smtClean="0"/>
          </a:p>
          <a:p>
            <a:pPr lvl="1"/>
            <a:r>
              <a:rPr lang="en-ZA" sz="2200" dirty="0"/>
              <a:t>L</a:t>
            </a:r>
            <a:r>
              <a:rPr lang="en-ZA" sz="2200" dirty="0" smtClean="0"/>
              <a:t>ime </a:t>
            </a:r>
            <a:r>
              <a:rPr lang="en-ZA" sz="2200" dirty="0"/>
              <a:t>make-up water, </a:t>
            </a:r>
            <a:endParaRPr lang="en-ZA" sz="2200" dirty="0" smtClean="0"/>
          </a:p>
          <a:p>
            <a:pPr lvl="1"/>
            <a:r>
              <a:rPr lang="en-ZA" sz="2200" dirty="0"/>
              <a:t>F</a:t>
            </a:r>
            <a:r>
              <a:rPr lang="en-ZA" sz="2200" dirty="0" smtClean="0"/>
              <a:t>locculants </a:t>
            </a:r>
            <a:r>
              <a:rPr lang="en-ZA" sz="2200" dirty="0"/>
              <a:t>make-up water, </a:t>
            </a:r>
            <a:endParaRPr lang="en-ZA" sz="2200" dirty="0" smtClean="0"/>
          </a:p>
          <a:p>
            <a:pPr lvl="1"/>
            <a:r>
              <a:rPr lang="en-ZA" sz="2200" dirty="0"/>
              <a:t>F</a:t>
            </a:r>
            <a:r>
              <a:rPr lang="en-ZA" sz="2200" dirty="0" smtClean="0"/>
              <a:t>ilter </a:t>
            </a:r>
            <a:r>
              <a:rPr lang="en-ZA" sz="2200" dirty="0"/>
              <a:t>wash, </a:t>
            </a:r>
            <a:endParaRPr lang="en-ZA" sz="2200" dirty="0" smtClean="0"/>
          </a:p>
          <a:p>
            <a:pPr lvl="1"/>
            <a:r>
              <a:rPr lang="en-ZA" sz="2200" dirty="0"/>
              <a:t>P</a:t>
            </a:r>
            <a:r>
              <a:rPr lang="en-ZA" sz="2200" dirty="0" smtClean="0"/>
              <a:t>an </a:t>
            </a:r>
            <a:r>
              <a:rPr lang="en-ZA" sz="2200" dirty="0"/>
              <a:t>house requirements and </a:t>
            </a:r>
            <a:endParaRPr lang="en-ZA" sz="2200" dirty="0" smtClean="0"/>
          </a:p>
          <a:p>
            <a:pPr lvl="1"/>
            <a:r>
              <a:rPr lang="en-ZA" sz="2200" dirty="0"/>
              <a:t>S</a:t>
            </a:r>
            <a:r>
              <a:rPr lang="en-ZA" sz="2200" dirty="0" smtClean="0"/>
              <a:t>ervice </a:t>
            </a:r>
            <a:r>
              <a:rPr lang="en-ZA" sz="2200" dirty="0"/>
              <a:t>water requirements. </a:t>
            </a:r>
            <a:endParaRPr lang="en-ZA" sz="2200" dirty="0" smtClean="0"/>
          </a:p>
          <a:p>
            <a:r>
              <a:rPr lang="en-ZA" sz="2200" dirty="0" smtClean="0"/>
              <a:t>Even </a:t>
            </a:r>
            <a:r>
              <a:rPr lang="en-ZA" sz="2200" dirty="0"/>
              <a:t>though water forms a major part of the sugar manufacturing process, the use of external supplies should be kept to a minimum, because they inflate the quantity to be disposed of. </a:t>
            </a:r>
            <a:endParaRPr lang="en-ZA" sz="2200" dirty="0" smtClean="0"/>
          </a:p>
          <a:p>
            <a:r>
              <a:rPr lang="en-ZA" sz="2200" dirty="0" smtClean="0"/>
              <a:t>It </a:t>
            </a:r>
            <a:r>
              <a:rPr lang="en-ZA" sz="2200" dirty="0"/>
              <a:t>is possible for a mill to exist without an external supply, providing water circulation in the mill is carefully managed. </a:t>
            </a:r>
            <a:endParaRPr lang="en-US" sz="2200" dirty="0"/>
          </a:p>
        </p:txBody>
      </p:sp>
    </p:spTree>
    <p:extLst>
      <p:ext uri="{BB962C8B-B14F-4D97-AF65-F5344CB8AC3E}">
        <p14:creationId xmlns:p14="http://schemas.microsoft.com/office/powerpoint/2010/main" val="17780115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5400" dirty="0" smtClean="0"/>
              <a:t>Water (cont</a:t>
            </a:r>
            <a:r>
              <a:rPr lang="en-ZA" sz="5400" dirty="0"/>
              <a:t>.)</a:t>
            </a:r>
            <a:endParaRPr lang="en-ZA" sz="5400" dirty="0"/>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539552" y="2420888"/>
            <a:ext cx="8064896" cy="4392488"/>
          </a:xfrm>
          <a:prstGeom prst="rect">
            <a:avLst/>
          </a:prstGeom>
          <a:noFill/>
          <a:ln>
            <a:noFill/>
          </a:ln>
        </p:spPr>
      </p:pic>
      <p:sp>
        <p:nvSpPr>
          <p:cNvPr id="3" name="TextBox 2"/>
          <p:cNvSpPr txBox="1"/>
          <p:nvPr/>
        </p:nvSpPr>
        <p:spPr>
          <a:xfrm>
            <a:off x="539552" y="1486525"/>
            <a:ext cx="8064896" cy="83099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US" sz="2400" dirty="0" smtClean="0"/>
              <a:t>Steams containing water entering and leaving a sugar mill are shown in the graphic below:</a:t>
            </a:r>
            <a:endParaRPr lang="en-US" sz="2400" dirty="0"/>
          </a:p>
        </p:txBody>
      </p:sp>
    </p:spTree>
    <p:extLst>
      <p:ext uri="{BB962C8B-B14F-4D97-AF65-F5344CB8AC3E}">
        <p14:creationId xmlns:p14="http://schemas.microsoft.com/office/powerpoint/2010/main" val="19854280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326B668B718347920F86058F4B285C" ma:contentTypeVersion="0" ma:contentTypeDescription="Create a new document." ma:contentTypeScope="" ma:versionID="aefd994ead310ccc8b23e01ca6324e17">
  <xsd:schema xmlns:xsd="http://www.w3.org/2001/XMLSchema" xmlns:xs="http://www.w3.org/2001/XMLSchema" xmlns:p="http://schemas.microsoft.com/office/2006/metadata/properties" targetNamespace="http://schemas.microsoft.com/office/2006/metadata/properties" ma:root="true" ma:fieldsID="553f2d8843fd2aa64b81f9e8c63a661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06B4983-DBC3-439B-ABCD-EB39470B4842}"/>
</file>

<file path=customXml/itemProps2.xml><?xml version="1.0" encoding="utf-8"?>
<ds:datastoreItem xmlns:ds="http://schemas.openxmlformats.org/officeDocument/2006/customXml" ds:itemID="{7B1C0EAA-2AF3-4EEE-AAC7-6A58934FE772}"/>
</file>

<file path=customXml/itemProps3.xml><?xml version="1.0" encoding="utf-8"?>
<ds:datastoreItem xmlns:ds="http://schemas.openxmlformats.org/officeDocument/2006/customXml" ds:itemID="{42B9BD32-8EE9-4597-A21B-EC41836D4FF9}"/>
</file>

<file path=docProps/app.xml><?xml version="1.0" encoding="utf-8"?>
<Properties xmlns="http://schemas.openxmlformats.org/officeDocument/2006/extended-properties" xmlns:vt="http://schemas.openxmlformats.org/officeDocument/2006/docPropsVTypes">
  <Template/>
  <TotalTime>5900</TotalTime>
  <Words>437</Words>
  <Application>Microsoft Office PowerPoint</Application>
  <PresentationFormat>On-screen Show (4:3)</PresentationFormat>
  <Paragraphs>42</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Steam</vt:lpstr>
      <vt:lpstr>Steam (cont.)</vt:lpstr>
      <vt:lpstr>Steam in Evaporators</vt:lpstr>
      <vt:lpstr>Electricity</vt:lpstr>
      <vt:lpstr>Water</vt:lpstr>
      <vt:lpstr>Water (cont.)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Merida Roets</dc:creator>
  <cp:lastModifiedBy>User</cp:lastModifiedBy>
  <cp:revision>298</cp:revision>
  <cp:lastPrinted>2019-08-29T08:57:08Z</cp:lastPrinted>
  <dcterms:created xsi:type="dcterms:W3CDTF">2016-11-15T07:03:29Z</dcterms:created>
  <dcterms:modified xsi:type="dcterms:W3CDTF">2019-08-29T08:57:13Z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0x010100B6326B668B718347920F86058F4B285C</vt:lpwstr>
  </property>
</Properties>
</file>