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83" r:id="rId2"/>
    <p:sldId id="373" r:id="rId3"/>
    <p:sldId id="385" r:id="rId4"/>
    <p:sldId id="386" r:id="rId5"/>
    <p:sldId id="387" r:id="rId6"/>
    <p:sldId id="388" r:id="rId7"/>
    <p:sldId id="389" r:id="rId8"/>
    <p:sldId id="390" r:id="rId9"/>
    <p:sldId id="391" r:id="rId10"/>
  </p:sldIdLst>
  <p:sldSz cx="9144000" cy="6858000" type="screen4x3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75" autoAdjust="0"/>
    <p:restoredTop sz="94582" autoAdjust="0"/>
  </p:normalViewPr>
  <p:slideViewPr>
    <p:cSldViewPr>
      <p:cViewPr>
        <p:scale>
          <a:sx n="66" d="100"/>
          <a:sy n="66" d="100"/>
        </p:scale>
        <p:origin x="-27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23BC3-3F6B-4200-8C2C-14D8E0E94F96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E108C-312C-47E0-903A-5A483610B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241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4ED64-17E0-4AD1-A0DD-9ADEC54B7773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41863"/>
            <a:ext cx="5438775" cy="44910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262F4-0E51-46BA-A3D1-4298148C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402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33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6840760" cy="2062103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200" b="1" i="0" dirty="0" smtClean="0">
                <a:solidFill>
                  <a:srgbClr val="C00000"/>
                </a:solidFill>
                <a:latin typeface="Century Gothic" panose="020B0502020202020204" pitchFamily="34" charset="0"/>
                <a:cs typeface="Browallia New" panose="020B0604020202020204" pitchFamily="34" charset="-34"/>
              </a:rPr>
              <a:t>NQF 3: OCCUPATIONAL CERTIFICATE: ID</a:t>
            </a:r>
            <a:r>
              <a:rPr lang="it-IT" sz="3200" b="1" i="0" baseline="0" dirty="0" smtClean="0">
                <a:solidFill>
                  <a:srgbClr val="C00000"/>
                </a:solidFill>
                <a:latin typeface="Century Gothic" panose="020B0502020202020204" pitchFamily="34" charset="0"/>
                <a:cs typeface="Browallia New" panose="020B0604020202020204" pitchFamily="34" charset="-34"/>
              </a:rPr>
              <a:t> 98912: </a:t>
            </a:r>
          </a:p>
          <a:p>
            <a:pPr algn="ctr"/>
            <a:r>
              <a:rPr lang="it-IT" sz="3200" b="1" i="0" dirty="0" smtClean="0">
                <a:solidFill>
                  <a:srgbClr val="C00000"/>
                </a:solidFill>
                <a:latin typeface="Century Gothic" panose="020B0502020202020204" pitchFamily="34" charset="0"/>
                <a:cs typeface="Browallia New" panose="020B0604020202020204" pitchFamily="34" charset="-34"/>
              </a:rPr>
              <a:t>SUGAR PROCESSING MACHINE OPERATOR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3573016"/>
            <a:ext cx="7056784" cy="1656184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normAutofit fontScale="92500" lnSpcReduction="1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3: BASIC BUSINESS STUDIES: KT2: PRODUCTIVITY AND PRODUCTIVITY IMPROVEMENT</a:t>
            </a:r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Productivity Measures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/>
              <a:t>Productivity is the ratio of total outputs per total inputs used in the production of goods or services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Methods to measure productivity include: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Management by objectives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Measuring productivity quantitatively (products per employee, or per week, or per year)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Feedback mechanisms (co-workers score each other)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Service industries may measure:</a:t>
            </a:r>
          </a:p>
          <a:p>
            <a:pPr lvl="2">
              <a:spcBef>
                <a:spcPts val="0"/>
              </a:spcBef>
            </a:pPr>
            <a:r>
              <a:rPr lang="en-US" sz="2000" dirty="0" smtClean="0"/>
              <a:t>Number of tasks completed</a:t>
            </a:r>
          </a:p>
          <a:p>
            <a:pPr lvl="2">
              <a:spcBef>
                <a:spcPts val="0"/>
              </a:spcBef>
            </a:pPr>
            <a:r>
              <a:rPr lang="en-US" sz="2000" dirty="0" smtClean="0"/>
              <a:t>Speed of delivery</a:t>
            </a:r>
          </a:p>
          <a:p>
            <a:pPr lvl="2">
              <a:spcBef>
                <a:spcPts val="0"/>
              </a:spcBef>
            </a:pPr>
            <a:r>
              <a:rPr lang="en-US" sz="2000" dirty="0" smtClean="0"/>
              <a:t>Customer feedback</a:t>
            </a:r>
          </a:p>
          <a:p>
            <a:pPr lvl="2">
              <a:spcBef>
                <a:spcPts val="0"/>
              </a:spcBef>
            </a:pPr>
            <a:r>
              <a:rPr lang="en-US" sz="2000" dirty="0" smtClean="0"/>
              <a:t>Self-evaluations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Time management productivity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Productivity by Profits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Quality of tasks completed</a:t>
            </a:r>
          </a:p>
        </p:txBody>
      </p:sp>
      <p:pic>
        <p:nvPicPr>
          <p:cNvPr id="5" name="Picture 4" descr="C:\Users\Scientific Roets\Pictures\Productivity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6" t="26226" r="14546" b="26611"/>
          <a:stretch/>
        </p:blipFill>
        <p:spPr bwMode="auto">
          <a:xfrm>
            <a:off x="5292080" y="4653136"/>
            <a:ext cx="3123232" cy="1595239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/>
              <a:t>Productivity Measures </a:t>
            </a:r>
            <a:r>
              <a:rPr lang="en-ZA" sz="4800" dirty="0" smtClean="0"/>
              <a:t>(cont.)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/>
              <a:t>Productivity of a Sugar Mill employee could be measured on:</a:t>
            </a:r>
          </a:p>
          <a:p>
            <a:pPr lvl="0"/>
            <a:r>
              <a:rPr lang="en-US" sz="2400" dirty="0"/>
              <a:t>How long it takes for a process to be completed. </a:t>
            </a:r>
          </a:p>
          <a:p>
            <a:pPr lvl="0"/>
            <a:r>
              <a:rPr lang="en-US" sz="2400" dirty="0"/>
              <a:t>How many batches an employee completes per day/week/month. </a:t>
            </a:r>
          </a:p>
          <a:p>
            <a:pPr lvl="0"/>
            <a:r>
              <a:rPr lang="en-US" sz="2400" dirty="0"/>
              <a:t>How many times re-work has been necessary. </a:t>
            </a:r>
          </a:p>
          <a:p>
            <a:pPr lvl="0"/>
            <a:r>
              <a:rPr lang="en-US" sz="2400" dirty="0"/>
              <a:t>Whether there has been accident incidents by the employee in a certain time period (or number of accident-free days)</a:t>
            </a:r>
          </a:p>
          <a:p>
            <a:pPr lvl="0"/>
            <a:r>
              <a:rPr lang="en-US" sz="2400" dirty="0"/>
              <a:t>How often products from the employees’ processes are below quality.</a:t>
            </a:r>
          </a:p>
          <a:p>
            <a:r>
              <a:rPr lang="en-US" sz="2400" dirty="0"/>
              <a:t>Whether there are complaints from the employees’ supervisor or co-workers regarding the work or conduct of the employee.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300487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Continuous Improvement 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/>
              <a:t>A </a:t>
            </a:r>
            <a:r>
              <a:rPr lang="en-US" sz="2000" dirty="0" smtClean="0"/>
              <a:t>continual/continuous </a:t>
            </a:r>
            <a:r>
              <a:rPr lang="en-US" sz="2000" dirty="0"/>
              <a:t>improvement </a:t>
            </a:r>
            <a:r>
              <a:rPr lang="en-US" sz="2000" dirty="0" smtClean="0"/>
              <a:t>process can be abbreviated </a:t>
            </a:r>
            <a:r>
              <a:rPr lang="en-US" sz="2000" dirty="0"/>
              <a:t>as CIP or </a:t>
            </a:r>
            <a:r>
              <a:rPr lang="en-US" sz="2000" dirty="0" smtClean="0"/>
              <a:t>CI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Ongoing </a:t>
            </a:r>
            <a:r>
              <a:rPr lang="en-US" sz="2000" dirty="0"/>
              <a:t>effort to improve products, services, or processes. 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Seek </a:t>
            </a:r>
            <a:r>
              <a:rPr lang="en-US" sz="2000" dirty="0"/>
              <a:t>"incremental" improvement over time or "breakthrough" improvement all at once.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 practice </a:t>
            </a:r>
            <a:r>
              <a:rPr lang="en-US" sz="2000" dirty="0"/>
              <a:t>of constantly re-examining and improving processes.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Not something </a:t>
            </a:r>
            <a:r>
              <a:rPr lang="en-US" sz="2000" dirty="0"/>
              <a:t>that you “do.” Rather, it’s </a:t>
            </a:r>
            <a:r>
              <a:rPr lang="en-US" sz="2000" b="1" dirty="0"/>
              <a:t>a way</a:t>
            </a:r>
            <a:r>
              <a:rPr lang="en-US" sz="2000" dirty="0"/>
              <a:t> a company operates. 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Adopting </a:t>
            </a:r>
            <a:r>
              <a:rPr lang="en-US" sz="2000" dirty="0"/>
              <a:t>continuous improvement in a company means two things:</a:t>
            </a:r>
          </a:p>
          <a:p>
            <a:pPr lvl="1">
              <a:spcBef>
                <a:spcPts val="0"/>
              </a:spcBef>
            </a:pPr>
            <a:r>
              <a:rPr lang="en-US" sz="2000" b="1" dirty="0"/>
              <a:t>Focus on Growth</a:t>
            </a:r>
            <a:r>
              <a:rPr lang="en-US" sz="2000" dirty="0"/>
              <a:t> – The company should have an ongoing focus on incrementally improving their processes, services or products. P</a:t>
            </a:r>
            <a:r>
              <a:rPr lang="en-US" sz="2000" dirty="0" smtClean="0"/>
              <a:t>erfecting </a:t>
            </a:r>
            <a:r>
              <a:rPr lang="en-US" sz="2000" dirty="0"/>
              <a:t>the way you do things </a:t>
            </a:r>
            <a:r>
              <a:rPr lang="en-US" sz="2000" dirty="0" smtClean="0"/>
              <a:t>“on-the-go” </a:t>
            </a:r>
            <a:r>
              <a:rPr lang="en-US" sz="2000" dirty="0"/>
              <a:t>instead of carrying out one-off change initiatives.</a:t>
            </a:r>
          </a:p>
          <a:p>
            <a:pPr lvl="1">
              <a:spcBef>
                <a:spcPts val="0"/>
              </a:spcBef>
            </a:pPr>
            <a:r>
              <a:rPr lang="en-US" sz="2000" b="1" dirty="0"/>
              <a:t>Creating a Culture of Improvement</a:t>
            </a:r>
            <a:r>
              <a:rPr lang="en-US" sz="2000" dirty="0"/>
              <a:t> – More often than not, it’s the employee on the shop floor who’s an expert on company </a:t>
            </a:r>
            <a:r>
              <a:rPr lang="en-US" sz="2000" dirty="0" smtClean="0"/>
              <a:t>processes. Continuous </a:t>
            </a:r>
            <a:r>
              <a:rPr lang="en-US" sz="2000" dirty="0"/>
              <a:t>improvement should be the responsibility of everyone in the </a:t>
            </a:r>
            <a:r>
              <a:rPr lang="en-US" sz="2000" dirty="0" smtClean="0"/>
              <a:t>company.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58258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/>
              <a:t>Continuous Improvement </a:t>
            </a:r>
            <a:r>
              <a:rPr lang="en-ZA" sz="4800" dirty="0" smtClean="0"/>
              <a:t>(cont.)</a:t>
            </a:r>
            <a:endParaRPr lang="en-ZA" sz="4800" dirty="0"/>
          </a:p>
        </p:txBody>
      </p:sp>
      <p:pic>
        <p:nvPicPr>
          <p:cNvPr id="5" name="Picture 4" descr="C:\Users\Scientific Roets\Pictures\CONTINUOUS IMPROVEMENT 2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09" t="18953" r="24132" b="24628"/>
          <a:stretch/>
        </p:blipFill>
        <p:spPr bwMode="auto">
          <a:xfrm>
            <a:off x="971601" y="1628800"/>
            <a:ext cx="7272807" cy="48806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4849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/>
              <a:t>Continuous Improvement (cont.)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800" b="1" dirty="0" smtClean="0"/>
              <a:t>Benefits of Continuous Improvement include:</a:t>
            </a:r>
          </a:p>
          <a:p>
            <a:pPr lvl="0">
              <a:buFont typeface="Arial" charset="0"/>
              <a:buChar char="•"/>
            </a:pPr>
            <a:r>
              <a:rPr lang="en-US" sz="2800" dirty="0" smtClean="0"/>
              <a:t>Increased productivity and profits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Increased output per unit input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Greater efficiency</a:t>
            </a:r>
          </a:p>
          <a:p>
            <a:pPr lvl="0">
              <a:buFont typeface="Arial" charset="0"/>
              <a:buChar char="•"/>
            </a:pPr>
            <a:r>
              <a:rPr lang="en-US" sz="2800" dirty="0" smtClean="0"/>
              <a:t>Improved employee morale and accountability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Employees contribute ideas and feel appreciated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Every employee is key to </a:t>
            </a:r>
            <a:r>
              <a:rPr lang="en-US" dirty="0" err="1" smtClean="0"/>
              <a:t>organisational</a:t>
            </a:r>
            <a:r>
              <a:rPr lang="en-US" dirty="0" smtClean="0"/>
              <a:t> growth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Makes employee feel valued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3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/>
              <a:t>P</a:t>
            </a:r>
            <a:r>
              <a:rPr lang="en-ZA" sz="4800" dirty="0" smtClean="0"/>
              <a:t>rofitability and Productivity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800" dirty="0"/>
              <a:t>Productivity is defined as the relationship between output and input needed to create a product. </a:t>
            </a:r>
            <a:endParaRPr lang="en-US" sz="2800" dirty="0" smtClean="0"/>
          </a:p>
          <a:p>
            <a:r>
              <a:rPr lang="en-US" sz="2800" dirty="0" smtClean="0"/>
              <a:t>Meanwhile</a:t>
            </a:r>
            <a:r>
              <a:rPr lang="en-US" sz="2800" dirty="0"/>
              <a:t>, profitability is determined by how much money is left over after a product is produced and all expenses have been paid.</a:t>
            </a:r>
          </a:p>
          <a:p>
            <a:r>
              <a:rPr lang="en-US" sz="2800" dirty="0"/>
              <a:t>Productivity in the workplace relates to how efficiently your workers accomplish your company's goals and produce goods or services for customers. </a:t>
            </a:r>
            <a:endParaRPr lang="en-US" sz="2800" dirty="0" smtClean="0"/>
          </a:p>
          <a:p>
            <a:r>
              <a:rPr lang="en-US" sz="2800" dirty="0" smtClean="0"/>
              <a:t>If productivity increases, more outputs are produced from less inputs, thus expenses are reduced per unit of output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874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Ways to improve Productivity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Arial" charset="0"/>
              <a:buChar char="•"/>
            </a:pPr>
            <a:r>
              <a:rPr lang="en-US" sz="3600" dirty="0" smtClean="0"/>
              <a:t>Be efficient</a:t>
            </a:r>
          </a:p>
          <a:p>
            <a:pPr>
              <a:spcBef>
                <a:spcPts val="0"/>
              </a:spcBef>
              <a:buFont typeface="Arial" charset="0"/>
              <a:buChar char="•"/>
            </a:pPr>
            <a:r>
              <a:rPr lang="en-US" sz="3600" dirty="0" smtClean="0"/>
              <a:t>Delegate</a:t>
            </a:r>
          </a:p>
          <a:p>
            <a:pPr>
              <a:spcBef>
                <a:spcPts val="0"/>
              </a:spcBef>
              <a:buFont typeface="Arial" charset="0"/>
              <a:buChar char="•"/>
            </a:pPr>
            <a:r>
              <a:rPr lang="en-US" sz="3600" dirty="0" smtClean="0"/>
              <a:t>Reduce distractions</a:t>
            </a:r>
          </a:p>
          <a:p>
            <a:pPr>
              <a:spcBef>
                <a:spcPts val="0"/>
              </a:spcBef>
              <a:buFont typeface="Arial" charset="0"/>
              <a:buChar char="•"/>
            </a:pPr>
            <a:r>
              <a:rPr lang="en-US" sz="3600" dirty="0" smtClean="0"/>
              <a:t>Have the right tools and equipment</a:t>
            </a:r>
          </a:p>
          <a:p>
            <a:pPr>
              <a:spcBef>
                <a:spcPts val="0"/>
              </a:spcBef>
              <a:buFont typeface="Arial" charset="0"/>
              <a:buChar char="•"/>
            </a:pPr>
            <a:r>
              <a:rPr lang="en-US" sz="3600" dirty="0" smtClean="0"/>
              <a:t>Improve workplace conditions</a:t>
            </a:r>
          </a:p>
          <a:p>
            <a:pPr>
              <a:spcBef>
                <a:spcPts val="0"/>
              </a:spcBef>
              <a:buFont typeface="Arial" charset="0"/>
              <a:buChar char="•"/>
            </a:pPr>
            <a:r>
              <a:rPr lang="en-US" sz="3600" dirty="0" smtClean="0"/>
              <a:t>Offer support and set realistic goals</a:t>
            </a:r>
          </a:p>
          <a:p>
            <a:pPr>
              <a:spcBef>
                <a:spcPts val="0"/>
              </a:spcBef>
              <a:buFont typeface="Arial" charset="0"/>
              <a:buChar char="•"/>
            </a:pPr>
            <a:r>
              <a:rPr lang="en-US" sz="3600" dirty="0" smtClean="0"/>
              <a:t>Practice positive reinforcement</a:t>
            </a:r>
          </a:p>
          <a:p>
            <a:pPr>
              <a:spcBef>
                <a:spcPts val="0"/>
              </a:spcBef>
              <a:buFont typeface="Arial" charset="0"/>
              <a:buChar char="•"/>
            </a:pPr>
            <a:r>
              <a:rPr lang="en-US" sz="3600" dirty="0" smtClean="0"/>
              <a:t>Ensure employees are happy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097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Ways to improve Profitability</a:t>
            </a:r>
            <a:endParaRPr lang="en-ZA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Prepare a strategic plan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Determine up to five key success factors for your business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Implement and monitor a budget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Benchmark revenue and overhead percentages with your industry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Develop a cost accounting system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Conduct internal and external client satisfaction surveys regularly</a:t>
            </a:r>
          </a:p>
        </p:txBody>
      </p:sp>
    </p:spTree>
    <p:extLst>
      <p:ext uri="{BB962C8B-B14F-4D97-AF65-F5344CB8AC3E}">
        <p14:creationId xmlns:p14="http://schemas.microsoft.com/office/powerpoint/2010/main" val="168050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326B668B718347920F86058F4B285C" ma:contentTypeVersion="0" ma:contentTypeDescription="Create a new document." ma:contentTypeScope="" ma:versionID="aefd994ead310ccc8b23e01ca6324e1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866D8C-3882-407C-A268-AA1EEA24160B}"/>
</file>

<file path=customXml/itemProps2.xml><?xml version="1.0" encoding="utf-8"?>
<ds:datastoreItem xmlns:ds="http://schemas.openxmlformats.org/officeDocument/2006/customXml" ds:itemID="{BEA99135-7F09-44BB-B8B2-A6867613FF24}"/>
</file>

<file path=customXml/itemProps3.xml><?xml version="1.0" encoding="utf-8"?>
<ds:datastoreItem xmlns:ds="http://schemas.openxmlformats.org/officeDocument/2006/customXml" ds:itemID="{36E710D6-6907-46F7-A044-543132BE4D7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5320</TotalTime>
  <Words>550</Words>
  <Application>Microsoft Office PowerPoint</Application>
  <PresentationFormat>On-screen Show (4:3)</PresentationFormat>
  <Paragraphs>64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Productivity Measures</vt:lpstr>
      <vt:lpstr>Productivity Measures (cont.)</vt:lpstr>
      <vt:lpstr>Continuous Improvement </vt:lpstr>
      <vt:lpstr>Continuous Improvement (cont.)</vt:lpstr>
      <vt:lpstr>Continuous Improvement (cont.)</vt:lpstr>
      <vt:lpstr>Profitability and Productivity</vt:lpstr>
      <vt:lpstr>Ways to improve Productivity</vt:lpstr>
      <vt:lpstr>Ways to improve Profitability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255</cp:revision>
  <cp:lastPrinted>2019-08-14T05:29:39Z</cp:lastPrinted>
  <dcterms:created xsi:type="dcterms:W3CDTF">2016-11-15T07:03:29Z</dcterms:created>
  <dcterms:modified xsi:type="dcterms:W3CDTF">2019-08-14T05:29:41Z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0x010100B6326B668B718347920F86058F4B285C</vt:lpwstr>
  </property>
</Properties>
</file>