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s/slide25.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9.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38.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24.xml" ContentType="application/vnd.openxmlformats-officedocument.presentationml.slide+xml"/>
  <Override PartName="/ppt/slides/slide14.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7.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handoutMasters/handoutMaster1.xml" ContentType="application/vnd.openxmlformats-officedocument.presentationml.handoutMaster+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handoutMasterIdLst>
    <p:handoutMasterId r:id="rId42"/>
  </p:handoutMasterIdLst>
  <p:sldIdLst>
    <p:sldId id="383" r:id="rId2"/>
    <p:sldId id="373" r:id="rId3"/>
    <p:sldId id="384" r:id="rId4"/>
    <p:sldId id="385" r:id="rId5"/>
    <p:sldId id="386" r:id="rId6"/>
    <p:sldId id="387" r:id="rId7"/>
    <p:sldId id="388" r:id="rId8"/>
    <p:sldId id="389" r:id="rId9"/>
    <p:sldId id="390" r:id="rId10"/>
    <p:sldId id="391" r:id="rId11"/>
    <p:sldId id="392" r:id="rId12"/>
    <p:sldId id="393" r:id="rId13"/>
    <p:sldId id="394" r:id="rId14"/>
    <p:sldId id="395" r:id="rId15"/>
    <p:sldId id="396" r:id="rId16"/>
    <p:sldId id="397" r:id="rId17"/>
    <p:sldId id="398" r:id="rId18"/>
    <p:sldId id="407" r:id="rId19"/>
    <p:sldId id="399" r:id="rId20"/>
    <p:sldId id="400" r:id="rId21"/>
    <p:sldId id="401" r:id="rId22"/>
    <p:sldId id="402" r:id="rId23"/>
    <p:sldId id="408" r:id="rId24"/>
    <p:sldId id="403" r:id="rId25"/>
    <p:sldId id="404" r:id="rId26"/>
    <p:sldId id="405" r:id="rId27"/>
    <p:sldId id="406" r:id="rId28"/>
    <p:sldId id="409" r:id="rId29"/>
    <p:sldId id="410" r:id="rId30"/>
    <p:sldId id="411" r:id="rId31"/>
    <p:sldId id="412" r:id="rId32"/>
    <p:sldId id="413" r:id="rId33"/>
    <p:sldId id="414" r:id="rId34"/>
    <p:sldId id="415" r:id="rId35"/>
    <p:sldId id="416" r:id="rId36"/>
    <p:sldId id="417" r:id="rId37"/>
    <p:sldId id="418" r:id="rId38"/>
    <p:sldId id="419" r:id="rId39"/>
    <p:sldId id="420" r:id="rId40"/>
  </p:sldIdLst>
  <p:sldSz cx="9144000" cy="6858000" type="screen4x3"/>
  <p:notesSz cx="6797675" cy="9982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75" autoAdjust="0"/>
    <p:restoredTop sz="94582" autoAdjust="0"/>
  </p:normalViewPr>
  <p:slideViewPr>
    <p:cSldViewPr>
      <p:cViewPr varScale="1">
        <p:scale>
          <a:sx n="61" d="100"/>
          <a:sy n="61" d="100"/>
        </p:scale>
        <p:origin x="-19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48" Type="http://schemas.openxmlformats.org/officeDocument/2006/relationships/customXml" Target="../customXml/item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911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9110"/>
          </a:xfrm>
          <a:prstGeom prst="rect">
            <a:avLst/>
          </a:prstGeom>
        </p:spPr>
        <p:txBody>
          <a:bodyPr vert="horz" lIns="91440" tIns="45720" rIns="91440" bIns="45720" rtlCol="0"/>
          <a:lstStyle>
            <a:lvl1pPr algn="r">
              <a:defRPr sz="1200"/>
            </a:lvl1pPr>
          </a:lstStyle>
          <a:p>
            <a:fld id="{4079A25C-ABE9-4549-9BF9-6A4F7C83E02B}" type="datetimeFigureOut">
              <a:rPr lang="en-US" smtClean="0"/>
              <a:t>8/20/2019</a:t>
            </a:fld>
            <a:endParaRPr lang="en-US"/>
          </a:p>
        </p:txBody>
      </p:sp>
      <p:sp>
        <p:nvSpPr>
          <p:cNvPr id="4" name="Footer Placeholder 3"/>
          <p:cNvSpPr>
            <a:spLocks noGrp="1"/>
          </p:cNvSpPr>
          <p:nvPr>
            <p:ph type="ftr" sz="quarter" idx="2"/>
          </p:nvPr>
        </p:nvSpPr>
        <p:spPr>
          <a:xfrm>
            <a:off x="0" y="9481358"/>
            <a:ext cx="2945659" cy="49911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81358"/>
            <a:ext cx="2945659" cy="499110"/>
          </a:xfrm>
          <a:prstGeom prst="rect">
            <a:avLst/>
          </a:prstGeom>
        </p:spPr>
        <p:txBody>
          <a:bodyPr vert="horz" lIns="91440" tIns="45720" rIns="91440" bIns="45720" rtlCol="0" anchor="b"/>
          <a:lstStyle>
            <a:lvl1pPr algn="r">
              <a:defRPr sz="1200"/>
            </a:lvl1pPr>
          </a:lstStyle>
          <a:p>
            <a:fld id="{21A360D1-AD47-4AB9-9DB8-6D98F9AD9B90}" type="slidenum">
              <a:rPr lang="en-US" smtClean="0"/>
              <a:t>‹#›</a:t>
            </a:fld>
            <a:endParaRPr lang="en-US"/>
          </a:p>
        </p:txBody>
      </p:sp>
    </p:spTree>
    <p:extLst>
      <p:ext uri="{BB962C8B-B14F-4D97-AF65-F5344CB8AC3E}">
        <p14:creationId xmlns:p14="http://schemas.microsoft.com/office/powerpoint/2010/main" val="82305635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EC9227D1-EE91-4123-8A10-52F97CF8C3DB}" type="datetimeFigureOut">
              <a:rPr lang="en-US" smtClean="0"/>
              <a:t>8/20/2019</a:t>
            </a:fld>
            <a:endParaRPr lang="en-US"/>
          </a:p>
        </p:txBody>
      </p:sp>
      <p:sp>
        <p:nvSpPr>
          <p:cNvPr id="4" name="Slide Image Placeholder 3"/>
          <p:cNvSpPr>
            <a:spLocks noGrp="1" noRot="1" noChangeAspect="1"/>
          </p:cNvSpPr>
          <p:nvPr>
            <p:ph type="sldImg" idx="2"/>
          </p:nvPr>
        </p:nvSpPr>
        <p:spPr>
          <a:xfrm>
            <a:off x="903288" y="749300"/>
            <a:ext cx="4991100" cy="37433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41863"/>
            <a:ext cx="5438775" cy="449103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82138"/>
            <a:ext cx="2946400" cy="4984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82138"/>
            <a:ext cx="2946400" cy="498475"/>
          </a:xfrm>
          <a:prstGeom prst="rect">
            <a:avLst/>
          </a:prstGeom>
        </p:spPr>
        <p:txBody>
          <a:bodyPr vert="horz" lIns="91440" tIns="45720" rIns="91440" bIns="45720" rtlCol="0" anchor="b"/>
          <a:lstStyle>
            <a:lvl1pPr algn="r">
              <a:defRPr sz="1200"/>
            </a:lvl1pPr>
          </a:lstStyle>
          <a:p>
            <a:fld id="{D5C9C4DA-B9FE-4126-A32B-5D7F3D55461D}" type="slidenum">
              <a:rPr lang="en-US" smtClean="0"/>
              <a:t>‹#›</a:t>
            </a:fld>
            <a:endParaRPr lang="en-US"/>
          </a:p>
        </p:txBody>
      </p:sp>
    </p:spTree>
    <p:extLst>
      <p:ext uri="{BB962C8B-B14F-4D97-AF65-F5344CB8AC3E}">
        <p14:creationId xmlns:p14="http://schemas.microsoft.com/office/powerpoint/2010/main" val="3868797958"/>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5609198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TextBox 10"/>
          <p:cNvSpPr txBox="1"/>
          <p:nvPr userDrawn="1"/>
        </p:nvSpPr>
        <p:spPr>
          <a:xfrm>
            <a:off x="395536" y="476672"/>
            <a:ext cx="6840760" cy="2062103"/>
          </a:xfrm>
          <a:prstGeom prst="rect">
            <a:avLst/>
          </a:prstGeom>
          <a:solidFill>
            <a:schemeClr val="bg1">
              <a:lumMod val="75000"/>
            </a:schemeClr>
          </a:solidFill>
          <a:scene3d>
            <a:camera prst="orthographicFront"/>
            <a:lightRig rig="threePt" dir="t"/>
          </a:scene3d>
          <a:sp3d>
            <a:bevelT/>
          </a:sp3d>
        </p:spPr>
        <p:txBody>
          <a:bodyPr wrap="square" rtlCol="0">
            <a:spAutoFit/>
          </a:bodyPr>
          <a:lstStyle/>
          <a:p>
            <a:pPr algn="ctr"/>
            <a:r>
              <a:rPr lang="it-IT" sz="3200" b="1" i="0" dirty="0" smtClean="0">
                <a:solidFill>
                  <a:srgbClr val="C00000"/>
                </a:solidFill>
                <a:latin typeface="Century Gothic" panose="020B0502020202020204" pitchFamily="34" charset="0"/>
                <a:cs typeface="Browallia New" panose="020B0604020202020204" pitchFamily="34" charset="-34"/>
              </a:rPr>
              <a:t>NQF 3: OCCUPATIONAL CERTIFICATE: ID</a:t>
            </a:r>
            <a:r>
              <a:rPr lang="it-IT" sz="3200" b="1" i="0" baseline="0" dirty="0" smtClean="0">
                <a:solidFill>
                  <a:srgbClr val="C00000"/>
                </a:solidFill>
                <a:latin typeface="Century Gothic" panose="020B0502020202020204" pitchFamily="34" charset="0"/>
                <a:cs typeface="Browallia New" panose="020B0604020202020204" pitchFamily="34" charset="-34"/>
              </a:rPr>
              <a:t> 98912: </a:t>
            </a:r>
          </a:p>
          <a:p>
            <a:pPr algn="ctr"/>
            <a:r>
              <a:rPr lang="it-IT" sz="3200" b="1" i="0" dirty="0" smtClean="0">
                <a:solidFill>
                  <a:srgbClr val="C00000"/>
                </a:solidFill>
                <a:latin typeface="Century Gothic" panose="020B0502020202020204" pitchFamily="34" charset="0"/>
                <a:cs typeface="Browallia New" panose="020B0604020202020204" pitchFamily="34" charset="-34"/>
              </a:rPr>
              <a:t>SUGAR PROCESSING MACHINE OPERATOR</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505" y="5501695"/>
            <a:ext cx="2160240" cy="1334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9924233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1349108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40583392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1965831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2534459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3622875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endParaRPr lang="en-ZA" dirty="0"/>
          </a:p>
        </p:txBody>
      </p:sp>
      <p:sp>
        <p:nvSpPr>
          <p:cNvPr id="8" name="Footer Placeholder 7"/>
          <p:cNvSpPr>
            <a:spLocks noGrp="1"/>
          </p:cNvSpPr>
          <p:nvPr>
            <p:ph type="ftr" sz="quarter" idx="11"/>
          </p:nvPr>
        </p:nvSpPr>
        <p:spPr/>
        <p:txBody>
          <a:bodyPr/>
          <a:lstStyle/>
          <a:p>
            <a:endParaRPr lang="en-ZA" dirty="0"/>
          </a:p>
        </p:txBody>
      </p:sp>
      <p:sp>
        <p:nvSpPr>
          <p:cNvPr id="9" name="Slide Number Placeholder 8"/>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2860080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endParaRPr lang="en-ZA" dirty="0"/>
          </a:p>
        </p:txBody>
      </p:sp>
      <p:sp>
        <p:nvSpPr>
          <p:cNvPr id="4" name="Footer Placeholder 3"/>
          <p:cNvSpPr>
            <a:spLocks noGrp="1"/>
          </p:cNvSpPr>
          <p:nvPr>
            <p:ph type="ftr" sz="quarter" idx="11"/>
          </p:nvPr>
        </p:nvSpPr>
        <p:spPr/>
        <p:txBody>
          <a:bodyPr/>
          <a:lstStyle/>
          <a:p>
            <a:endParaRPr lang="en-ZA" dirty="0"/>
          </a:p>
        </p:txBody>
      </p:sp>
      <p:sp>
        <p:nvSpPr>
          <p:cNvPr id="5" name="Slide Number Placeholder 4"/>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2136660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ZA" dirty="0"/>
          </a:p>
        </p:txBody>
      </p:sp>
      <p:sp>
        <p:nvSpPr>
          <p:cNvPr id="3" name="Footer Placeholder 2"/>
          <p:cNvSpPr>
            <a:spLocks noGrp="1"/>
          </p:cNvSpPr>
          <p:nvPr>
            <p:ph type="ftr" sz="quarter" idx="11"/>
          </p:nvPr>
        </p:nvSpPr>
        <p:spPr/>
        <p:txBody>
          <a:bodyPr/>
          <a:lstStyle/>
          <a:p>
            <a:endParaRPr lang="en-ZA" dirty="0"/>
          </a:p>
        </p:txBody>
      </p:sp>
      <p:sp>
        <p:nvSpPr>
          <p:cNvPr id="4" name="Slide Number Placeholder 3"/>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2199279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1177752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884622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7000" r="-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Z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FF74FE-4481-45CF-9C4D-C8C0AA2C6835}" type="slidenum">
              <a:rPr lang="en-ZA" smtClean="0"/>
              <a:t>‹#›</a:t>
            </a:fld>
            <a:endParaRPr lang="en-ZA" dirty="0"/>
          </a:p>
        </p:txBody>
      </p:sp>
    </p:spTree>
    <p:extLst>
      <p:ext uri="{BB962C8B-B14F-4D97-AF65-F5344CB8AC3E}">
        <p14:creationId xmlns:p14="http://schemas.microsoft.com/office/powerpoint/2010/main" val="485008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691680" y="3573016"/>
            <a:ext cx="7056784" cy="1656184"/>
          </a:xfrm>
          <a:prstGeom prst="rect">
            <a:avLst/>
          </a:prstGeom>
          <a:solidFill>
            <a:schemeClr val="bg1">
              <a:lumMod val="85000"/>
            </a:schemeClr>
          </a:solidFill>
          <a:scene3d>
            <a:camera prst="orthographicFront"/>
            <a:lightRig rig="threePt" dir="t"/>
          </a:scene3d>
          <a:sp3d>
            <a:bevelT/>
          </a:sp3d>
        </p:spPr>
        <p:txBody>
          <a:bodyPr anchor="ctr">
            <a:normAutofit fontScale="92500" lnSpcReduction="1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endParaRPr lang="en-US" sz="2800" dirty="0" smtClean="0">
              <a:solidFill>
                <a:srgbClr val="C0504D">
                  <a:lumMod val="75000"/>
                </a:srgbClr>
              </a:solidFill>
            </a:endParaRPr>
          </a:p>
          <a:p>
            <a:pPr algn="ctr">
              <a:spcBef>
                <a:spcPts val="400"/>
              </a:spcBef>
              <a:spcAft>
                <a:spcPts val="400"/>
              </a:spcAft>
            </a:pPr>
            <a:r>
              <a:rPr lang="en-US" sz="2800" dirty="0" smtClean="0">
                <a:solidFill>
                  <a:srgbClr val="C0504D">
                    <a:lumMod val="75000"/>
                  </a:srgbClr>
                </a:solidFill>
              </a:rPr>
              <a:t>KNOWLEDGE COMPONENT: MODULE 4: QUALITY ASSURANCE: KT1: BACKGROUND AND QUALITY CONTROL AND ASSURANCE</a:t>
            </a:r>
            <a:endParaRPr lang="en-US" sz="2400" dirty="0" smtClean="0">
              <a:solidFill>
                <a:srgbClr val="C0504D">
                  <a:lumMod val="75000"/>
                </a:srgbClr>
              </a:solidFill>
            </a:endParaRPr>
          </a:p>
          <a:p>
            <a:endParaRPr lang="en-ZA" sz="2400" dirty="0">
              <a:solidFill>
                <a:srgbClr val="C0504D">
                  <a:lumMod val="75000"/>
                </a:srgbClr>
              </a:solidFill>
            </a:endParaRPr>
          </a:p>
        </p:txBody>
      </p:sp>
    </p:spTree>
    <p:extLst>
      <p:ext uri="{BB962C8B-B14F-4D97-AF65-F5344CB8AC3E}">
        <p14:creationId xmlns:p14="http://schemas.microsoft.com/office/powerpoint/2010/main" val="16590958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Good Manufacturing Practices</a:t>
            </a:r>
            <a:endParaRPr lang="en-ZA" sz="4800" dirty="0"/>
          </a:p>
        </p:txBody>
      </p:sp>
      <p:sp>
        <p:nvSpPr>
          <p:cNvPr id="9" name="Content Placeholder 2"/>
          <p:cNvSpPr>
            <a:spLocks noGrp="1"/>
          </p:cNvSpPr>
          <p:nvPr>
            <p:ph idx="1"/>
          </p:nvPr>
        </p:nvSpPr>
        <p:spPr>
          <a:xfrm>
            <a:off x="457200" y="1600200"/>
            <a:ext cx="6563072"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buFont typeface="Arial" charset="0"/>
              <a:buChar char="•"/>
            </a:pPr>
            <a:r>
              <a:rPr lang="en-US" sz="3600" dirty="0" smtClean="0"/>
              <a:t>Originally developed for pharmaceutical companies</a:t>
            </a:r>
          </a:p>
          <a:p>
            <a:pPr>
              <a:spcBef>
                <a:spcPts val="0"/>
              </a:spcBef>
              <a:buFont typeface="Arial" charset="0"/>
              <a:buChar char="•"/>
            </a:pPr>
            <a:r>
              <a:rPr lang="en-US" sz="3600" dirty="0" smtClean="0"/>
              <a:t>Adapted for food production</a:t>
            </a:r>
          </a:p>
          <a:p>
            <a:pPr>
              <a:spcBef>
                <a:spcPts val="0"/>
              </a:spcBef>
              <a:buFont typeface="Arial" charset="0"/>
              <a:buChar char="•"/>
            </a:pPr>
            <a:r>
              <a:rPr lang="en-US" sz="3600" dirty="0" smtClean="0"/>
              <a:t>Aims to ensure foods that are:</a:t>
            </a:r>
          </a:p>
          <a:p>
            <a:pPr lvl="1">
              <a:spcBef>
                <a:spcPts val="0"/>
              </a:spcBef>
              <a:buFont typeface="Arial" charset="0"/>
              <a:buChar char="•"/>
            </a:pPr>
            <a:r>
              <a:rPr lang="en-US" sz="2400" dirty="0" smtClean="0"/>
              <a:t>Free of extraneous matter</a:t>
            </a:r>
          </a:p>
          <a:p>
            <a:pPr lvl="2">
              <a:spcBef>
                <a:spcPts val="0"/>
              </a:spcBef>
              <a:buFont typeface="Arial" charset="0"/>
              <a:buChar char="•"/>
            </a:pPr>
            <a:r>
              <a:rPr lang="en-US" sz="2000" dirty="0" smtClean="0"/>
              <a:t>Glass</a:t>
            </a:r>
          </a:p>
          <a:p>
            <a:pPr lvl="2">
              <a:spcBef>
                <a:spcPts val="0"/>
              </a:spcBef>
              <a:buFont typeface="Arial" charset="0"/>
              <a:buChar char="•"/>
            </a:pPr>
            <a:r>
              <a:rPr lang="en-US" sz="2000" dirty="0" smtClean="0"/>
              <a:t>Machine filings</a:t>
            </a:r>
          </a:p>
          <a:p>
            <a:pPr lvl="2">
              <a:spcBef>
                <a:spcPts val="0"/>
              </a:spcBef>
              <a:buFont typeface="Arial" charset="0"/>
              <a:buChar char="•"/>
            </a:pPr>
            <a:r>
              <a:rPr lang="en-US" sz="2000" dirty="0" smtClean="0"/>
              <a:t>Insect parts</a:t>
            </a:r>
          </a:p>
          <a:p>
            <a:pPr lvl="1">
              <a:spcBef>
                <a:spcPts val="0"/>
              </a:spcBef>
              <a:buFont typeface="Arial" charset="0"/>
              <a:buChar char="•"/>
            </a:pPr>
            <a:r>
              <a:rPr lang="en-US" sz="2400" dirty="0" smtClean="0"/>
              <a:t>Hygienic</a:t>
            </a:r>
          </a:p>
          <a:p>
            <a:pPr>
              <a:spcBef>
                <a:spcPts val="0"/>
              </a:spcBef>
              <a:buFont typeface="Arial" charset="0"/>
              <a:buChar char="•"/>
            </a:pPr>
            <a:r>
              <a:rPr lang="en-US" dirty="0" smtClean="0"/>
              <a:t>Basically GOOD HOUSEKEEPING</a:t>
            </a:r>
          </a:p>
          <a:p>
            <a:pPr>
              <a:spcBef>
                <a:spcPts val="0"/>
              </a:spcBef>
              <a:buFont typeface="Arial" charset="0"/>
              <a:buChar char="•"/>
            </a:pPr>
            <a:r>
              <a:rPr lang="en-US" dirty="0" smtClean="0"/>
              <a:t>Assures product specifications</a:t>
            </a:r>
          </a:p>
          <a:p>
            <a:pPr lvl="2">
              <a:spcBef>
                <a:spcPts val="0"/>
              </a:spcBef>
              <a:buFont typeface="Arial" charset="0"/>
              <a:buChar char="•"/>
            </a:pPr>
            <a:endParaRPr lang="en-US" sz="2000" dirty="0"/>
          </a:p>
        </p:txBody>
      </p:sp>
      <p:pic>
        <p:nvPicPr>
          <p:cNvPr id="5" name="Picture 4" descr="C:\Users\Scientific Roets\Pictures\GMP.jpg"/>
          <p:cNvPicPr/>
          <p:nvPr/>
        </p:nvPicPr>
        <p:blipFill rotWithShape="1">
          <a:blip r:embed="rId2" cstate="print">
            <a:extLst>
              <a:ext uri="{28A0092B-C50C-407E-A947-70E740481C1C}">
                <a14:useLocalDpi xmlns:a14="http://schemas.microsoft.com/office/drawing/2010/main" val="0"/>
              </a:ext>
            </a:extLst>
          </a:blip>
          <a:srcRect l="19339" t="6832" r="19008" b="7217"/>
          <a:stretch/>
        </p:blipFill>
        <p:spPr bwMode="auto">
          <a:xfrm>
            <a:off x="7164288" y="2996952"/>
            <a:ext cx="1691640" cy="1768475"/>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6805026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a:t>Good Manufacturing </a:t>
            </a:r>
            <a:r>
              <a:rPr lang="en-ZA" sz="4000" dirty="0" smtClean="0"/>
              <a:t>Practices (</a:t>
            </a:r>
            <a:r>
              <a:rPr lang="en-ZA" sz="4000" dirty="0"/>
              <a:t>cont</a:t>
            </a:r>
            <a:r>
              <a:rPr lang="en-ZA" sz="4000" dirty="0" smtClean="0"/>
              <a:t>.)</a:t>
            </a:r>
            <a:endParaRPr lang="en-ZA" sz="40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buFont typeface="Arial" charset="0"/>
              <a:buChar char="•"/>
            </a:pPr>
            <a:r>
              <a:rPr lang="en-US" sz="2400" dirty="0" smtClean="0"/>
              <a:t>Product specifications can be:</a:t>
            </a:r>
          </a:p>
          <a:p>
            <a:pPr lvl="1">
              <a:spcBef>
                <a:spcPts val="0"/>
              </a:spcBef>
              <a:buFont typeface="Arial" charset="0"/>
              <a:buChar char="•"/>
            </a:pPr>
            <a:r>
              <a:rPr lang="en-US" sz="2400" dirty="0" smtClean="0"/>
              <a:t>Regulatory</a:t>
            </a:r>
          </a:p>
          <a:p>
            <a:pPr lvl="1">
              <a:spcBef>
                <a:spcPts val="0"/>
              </a:spcBef>
              <a:buFont typeface="Arial" charset="0"/>
              <a:buChar char="•"/>
            </a:pPr>
            <a:r>
              <a:rPr lang="en-US" sz="2400" dirty="0" smtClean="0"/>
              <a:t>Commercial (consumer preference)</a:t>
            </a:r>
          </a:p>
          <a:p>
            <a:pPr lvl="1">
              <a:spcBef>
                <a:spcPts val="0"/>
              </a:spcBef>
              <a:buFont typeface="Arial" charset="0"/>
              <a:buChar char="•"/>
            </a:pPr>
            <a:r>
              <a:rPr lang="en-US" sz="2400" dirty="0" smtClean="0"/>
              <a:t>In-house (brand quality)</a:t>
            </a:r>
          </a:p>
          <a:p>
            <a:pPr>
              <a:spcBef>
                <a:spcPts val="0"/>
              </a:spcBef>
              <a:buFont typeface="Arial" charset="0"/>
              <a:buChar char="•"/>
            </a:pPr>
            <a:r>
              <a:rPr lang="en-US" sz="2400" dirty="0" smtClean="0"/>
              <a:t>Ensures things are done right, the first time and every time</a:t>
            </a:r>
          </a:p>
          <a:p>
            <a:pPr>
              <a:spcBef>
                <a:spcPts val="0"/>
              </a:spcBef>
              <a:buFont typeface="Arial" charset="0"/>
              <a:buChar char="•"/>
            </a:pPr>
            <a:r>
              <a:rPr lang="en-US" sz="2400" dirty="0" smtClean="0"/>
              <a:t>Helps re-design the process to eliminate future errors</a:t>
            </a:r>
          </a:p>
          <a:p>
            <a:pPr>
              <a:spcBef>
                <a:spcPts val="0"/>
              </a:spcBef>
              <a:buFont typeface="Arial" charset="0"/>
              <a:buChar char="•"/>
            </a:pPr>
            <a:r>
              <a:rPr lang="en-US" sz="2400" dirty="0" smtClean="0"/>
              <a:t>Covers:</a:t>
            </a:r>
          </a:p>
          <a:p>
            <a:pPr lvl="1">
              <a:spcBef>
                <a:spcPts val="0"/>
              </a:spcBef>
              <a:buFont typeface="Arial" charset="0"/>
              <a:buChar char="•"/>
            </a:pPr>
            <a:r>
              <a:rPr lang="en-US" sz="2400" dirty="0" smtClean="0"/>
              <a:t>Employee training</a:t>
            </a:r>
          </a:p>
          <a:p>
            <a:pPr lvl="1">
              <a:spcBef>
                <a:spcPts val="0"/>
              </a:spcBef>
              <a:buFont typeface="Arial" charset="0"/>
              <a:buChar char="•"/>
            </a:pPr>
            <a:r>
              <a:rPr lang="en-US" sz="2400" dirty="0" smtClean="0"/>
              <a:t>Plant design</a:t>
            </a:r>
          </a:p>
          <a:p>
            <a:pPr lvl="1">
              <a:spcBef>
                <a:spcPts val="0"/>
              </a:spcBef>
              <a:buFont typeface="Arial" charset="0"/>
              <a:buChar char="•"/>
            </a:pPr>
            <a:r>
              <a:rPr lang="en-US" sz="2400" dirty="0" smtClean="0"/>
              <a:t>Equipment specifications</a:t>
            </a:r>
          </a:p>
          <a:p>
            <a:pPr lvl="1">
              <a:spcBef>
                <a:spcPts val="0"/>
              </a:spcBef>
              <a:buFont typeface="Arial" charset="0"/>
              <a:buChar char="•"/>
            </a:pPr>
            <a:r>
              <a:rPr lang="en-US" sz="2400" dirty="0" smtClean="0"/>
              <a:t>Cleaning</a:t>
            </a:r>
          </a:p>
          <a:p>
            <a:pPr lvl="1">
              <a:spcBef>
                <a:spcPts val="0"/>
              </a:spcBef>
              <a:buFont typeface="Arial" charset="0"/>
              <a:buChar char="•"/>
            </a:pPr>
            <a:r>
              <a:rPr lang="en-US" sz="2400" dirty="0" smtClean="0"/>
              <a:t>Sanitation</a:t>
            </a:r>
          </a:p>
          <a:p>
            <a:pPr lvl="1">
              <a:spcBef>
                <a:spcPts val="0"/>
              </a:spcBef>
              <a:buFont typeface="Arial" charset="0"/>
              <a:buChar char="•"/>
            </a:pPr>
            <a:r>
              <a:rPr lang="en-US" sz="2400" dirty="0" smtClean="0"/>
              <a:t>Quality Assurance</a:t>
            </a:r>
            <a:endParaRPr lang="en-US" sz="2400" dirty="0"/>
          </a:p>
        </p:txBody>
      </p:sp>
    </p:spTree>
    <p:extLst>
      <p:ext uri="{BB962C8B-B14F-4D97-AF65-F5344CB8AC3E}">
        <p14:creationId xmlns:p14="http://schemas.microsoft.com/office/powerpoint/2010/main" val="242350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a:t>Good Manufacturing Practices (cont.)</a:t>
            </a:r>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pPr>
            <a:r>
              <a:rPr lang="en-US" dirty="0" smtClean="0"/>
              <a:t>Not a regulation but forms part of the Food, Disinfectants and Cosmetics Act of 1972</a:t>
            </a:r>
          </a:p>
          <a:p>
            <a:pPr>
              <a:spcBef>
                <a:spcPts val="0"/>
              </a:spcBef>
            </a:pPr>
            <a:r>
              <a:rPr lang="en-US" dirty="0" smtClean="0"/>
              <a:t>GMP is part of a QMS such as ISO</a:t>
            </a:r>
          </a:p>
          <a:p>
            <a:pPr>
              <a:spcBef>
                <a:spcPts val="0"/>
              </a:spcBef>
            </a:pPr>
            <a:r>
              <a:rPr lang="en-US" dirty="0" smtClean="0"/>
              <a:t>GMP is practical</a:t>
            </a:r>
          </a:p>
          <a:p>
            <a:pPr>
              <a:spcBef>
                <a:spcPts val="0"/>
              </a:spcBef>
            </a:pPr>
            <a:r>
              <a:rPr lang="en-US" dirty="0" smtClean="0"/>
              <a:t>Can be tailored to a factory’s specific needs</a:t>
            </a:r>
          </a:p>
          <a:p>
            <a:pPr>
              <a:spcBef>
                <a:spcPts val="0"/>
              </a:spcBef>
            </a:pPr>
            <a:r>
              <a:rPr lang="en-US" dirty="0" smtClean="0"/>
              <a:t>Concerned with HOW things are done</a:t>
            </a:r>
          </a:p>
          <a:p>
            <a:pPr>
              <a:spcBef>
                <a:spcPts val="0"/>
              </a:spcBef>
            </a:pPr>
            <a:r>
              <a:rPr lang="en-US" dirty="0" smtClean="0"/>
              <a:t>Builds safety and quality into the product</a:t>
            </a:r>
          </a:p>
          <a:p>
            <a:pPr>
              <a:spcBef>
                <a:spcPts val="0"/>
              </a:spcBef>
            </a:pPr>
            <a:r>
              <a:rPr lang="en-US" dirty="0" smtClean="0"/>
              <a:t>Most cost effective way to minimize defects</a:t>
            </a:r>
          </a:p>
          <a:p>
            <a:pPr>
              <a:spcBef>
                <a:spcPts val="0"/>
              </a:spcBef>
            </a:pPr>
            <a:r>
              <a:rPr lang="en-US" dirty="0" smtClean="0"/>
              <a:t>A set of controls that ensure attainment of quality targets</a:t>
            </a:r>
          </a:p>
          <a:p>
            <a:pPr>
              <a:spcBef>
                <a:spcPts val="0"/>
              </a:spcBef>
            </a:pPr>
            <a:endParaRPr lang="en-US" sz="2800" dirty="0"/>
          </a:p>
        </p:txBody>
      </p:sp>
    </p:spTree>
    <p:extLst>
      <p:ext uri="{BB962C8B-B14F-4D97-AF65-F5344CB8AC3E}">
        <p14:creationId xmlns:p14="http://schemas.microsoft.com/office/powerpoint/2010/main" val="33437131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a:t>Good Manufacturing Practices (cont.)</a:t>
            </a:r>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US" dirty="0"/>
              <a:t>For a food processing operation </a:t>
            </a:r>
            <a:r>
              <a:rPr lang="en-US" dirty="0" smtClean="0"/>
              <a:t>minimum </a:t>
            </a:r>
            <a:r>
              <a:rPr lang="en-US" dirty="0"/>
              <a:t>controls </a:t>
            </a:r>
            <a:r>
              <a:rPr lang="en-US" dirty="0" smtClean="0"/>
              <a:t>are required for: </a:t>
            </a:r>
            <a:endParaRPr lang="en-US" dirty="0"/>
          </a:p>
          <a:p>
            <a:pPr lvl="1"/>
            <a:r>
              <a:rPr lang="en-US" sz="3200" dirty="0"/>
              <a:t>Personnel hygiene</a:t>
            </a:r>
          </a:p>
          <a:p>
            <a:pPr lvl="1"/>
            <a:r>
              <a:rPr lang="en-US" sz="3200" dirty="0"/>
              <a:t>Cleaning and sanitation</a:t>
            </a:r>
          </a:p>
          <a:p>
            <a:pPr lvl="1"/>
            <a:r>
              <a:rPr lang="en-US" sz="3200" dirty="0"/>
              <a:t>Waste management</a:t>
            </a:r>
          </a:p>
          <a:p>
            <a:pPr lvl="1"/>
            <a:r>
              <a:rPr lang="en-US" sz="3200" dirty="0"/>
              <a:t>Pest management</a:t>
            </a:r>
          </a:p>
          <a:p>
            <a:pPr lvl="1"/>
            <a:r>
              <a:rPr lang="en-US" sz="3200" dirty="0"/>
              <a:t>Management of foreign objects, chemicals and microorganisms</a:t>
            </a:r>
          </a:p>
          <a:p>
            <a:pPr lvl="1"/>
            <a:r>
              <a:rPr lang="en-US" sz="3200" dirty="0"/>
              <a:t>Planned maintenance.</a:t>
            </a:r>
          </a:p>
        </p:txBody>
      </p:sp>
    </p:spTree>
    <p:extLst>
      <p:ext uri="{BB962C8B-B14F-4D97-AF65-F5344CB8AC3E}">
        <p14:creationId xmlns:p14="http://schemas.microsoft.com/office/powerpoint/2010/main" val="21202392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a:t>Good Manufacturing Practices (cont.)</a:t>
            </a:r>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r>
              <a:rPr lang="en-US" sz="2400" dirty="0" smtClean="0"/>
              <a:t>The aim of sugar processing is:</a:t>
            </a:r>
          </a:p>
          <a:p>
            <a:pPr lvl="1"/>
            <a:r>
              <a:rPr lang="en-US" sz="2000" dirty="0" smtClean="0"/>
              <a:t>To remove impurities present in the cane</a:t>
            </a:r>
          </a:p>
          <a:p>
            <a:pPr lvl="1"/>
            <a:r>
              <a:rPr lang="en-US" sz="2000" dirty="0" smtClean="0"/>
              <a:t>The production of pure white, or good raw, sugar</a:t>
            </a:r>
          </a:p>
          <a:p>
            <a:r>
              <a:rPr lang="en-US" sz="2400" dirty="0" smtClean="0"/>
              <a:t>The aim of GMP is:</a:t>
            </a:r>
          </a:p>
          <a:p>
            <a:pPr lvl="1"/>
            <a:r>
              <a:rPr lang="en-US" sz="2000" dirty="0" smtClean="0"/>
              <a:t>To ensure that no unnecessary, additional foreign materials are introduced into the final product</a:t>
            </a:r>
          </a:p>
          <a:p>
            <a:r>
              <a:rPr lang="en-US" sz="2400" dirty="0" smtClean="0"/>
              <a:t>Foreign materials previously found in final sugar include:</a:t>
            </a:r>
          </a:p>
          <a:p>
            <a:pPr lvl="1"/>
            <a:r>
              <a:rPr lang="en-US" sz="2000" dirty="0" err="1" smtClean="0"/>
              <a:t>Bagacillo</a:t>
            </a:r>
            <a:r>
              <a:rPr lang="en-US" sz="2000" dirty="0" smtClean="0"/>
              <a:t> ….</a:t>
            </a:r>
          </a:p>
          <a:p>
            <a:pPr lvl="1"/>
            <a:r>
              <a:rPr lang="en-US" sz="2000" dirty="0" smtClean="0"/>
              <a:t>Dust….</a:t>
            </a:r>
          </a:p>
          <a:p>
            <a:pPr lvl="1"/>
            <a:r>
              <a:rPr lang="en-US" sz="2000" dirty="0" smtClean="0"/>
              <a:t>Micro-organisms….</a:t>
            </a:r>
          </a:p>
          <a:p>
            <a:pPr lvl="1"/>
            <a:r>
              <a:rPr lang="en-US" sz="2000" dirty="0" smtClean="0"/>
              <a:t>Welding globules, glass fragments, spider webs, bird feathers, animal and plant </a:t>
            </a:r>
            <a:r>
              <a:rPr lang="en-US" sz="2000" dirty="0" err="1" smtClean="0"/>
              <a:t>fibres</a:t>
            </a:r>
            <a:r>
              <a:rPr lang="en-US" sz="2000" dirty="0" smtClean="0"/>
              <a:t>, paper, rodent </a:t>
            </a:r>
            <a:r>
              <a:rPr lang="en-US" sz="2000" dirty="0" err="1" smtClean="0"/>
              <a:t>faeces</a:t>
            </a:r>
            <a:r>
              <a:rPr lang="en-US" sz="2000" dirty="0" smtClean="0"/>
              <a:t>, insects, lubricating oil, cigarette butts, matches………</a:t>
            </a:r>
          </a:p>
        </p:txBody>
      </p:sp>
      <p:pic>
        <p:nvPicPr>
          <p:cNvPr id="1026" name="Picture 2" descr="Astonished Face on Google Android 9.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4248" y="4293096"/>
            <a:ext cx="1143000" cy="1143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35794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a:t>Good Manufacturing Practices (cont.)</a:t>
            </a:r>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pPr>
            <a:r>
              <a:rPr lang="en-US" sz="2400" dirty="0" smtClean="0"/>
              <a:t>Aside from satisfying expectations of customers, implementing GMP:</a:t>
            </a:r>
          </a:p>
          <a:p>
            <a:pPr lvl="1">
              <a:spcBef>
                <a:spcPts val="0"/>
              </a:spcBef>
            </a:pPr>
            <a:r>
              <a:rPr lang="en-US" sz="2400" dirty="0" smtClean="0"/>
              <a:t>Reduces waste</a:t>
            </a:r>
          </a:p>
          <a:p>
            <a:pPr lvl="1">
              <a:spcBef>
                <a:spcPts val="0"/>
              </a:spcBef>
            </a:pPr>
            <a:r>
              <a:rPr lang="en-US" sz="2400" dirty="0" smtClean="0"/>
              <a:t>Improves cost and production control</a:t>
            </a:r>
          </a:p>
          <a:p>
            <a:pPr lvl="1">
              <a:spcBef>
                <a:spcPts val="0"/>
              </a:spcBef>
            </a:pPr>
            <a:r>
              <a:rPr lang="en-US" sz="2400" dirty="0" smtClean="0"/>
              <a:t>Reduces re-work</a:t>
            </a:r>
          </a:p>
          <a:p>
            <a:pPr lvl="1">
              <a:spcBef>
                <a:spcPts val="0"/>
              </a:spcBef>
            </a:pPr>
            <a:r>
              <a:rPr lang="en-US" sz="2400" dirty="0" smtClean="0"/>
              <a:t>Improves staff motivation</a:t>
            </a:r>
          </a:p>
          <a:p>
            <a:pPr lvl="1">
              <a:spcBef>
                <a:spcPts val="0"/>
              </a:spcBef>
            </a:pPr>
            <a:r>
              <a:rPr lang="en-US" sz="2400" dirty="0" smtClean="0"/>
              <a:t>Improves staff performance and efficiency</a:t>
            </a:r>
          </a:p>
          <a:p>
            <a:pPr>
              <a:spcBef>
                <a:spcPts val="0"/>
              </a:spcBef>
            </a:pPr>
            <a:r>
              <a:rPr lang="en-US" sz="2400" dirty="0" smtClean="0"/>
              <a:t>Five elements involved in implementation:</a:t>
            </a:r>
            <a:endParaRPr lang="en-US" sz="2400" dirty="0"/>
          </a:p>
          <a:p>
            <a:pPr lvl="1">
              <a:spcBef>
                <a:spcPts val="0"/>
              </a:spcBef>
            </a:pPr>
            <a:r>
              <a:rPr lang="en-US" sz="2400" dirty="0"/>
              <a:t>Commitment and policy</a:t>
            </a:r>
          </a:p>
          <a:p>
            <a:pPr lvl="1">
              <a:spcBef>
                <a:spcPts val="0"/>
              </a:spcBef>
            </a:pPr>
            <a:r>
              <a:rPr lang="en-US" sz="2400" dirty="0"/>
              <a:t>Planning</a:t>
            </a:r>
          </a:p>
          <a:p>
            <a:pPr lvl="1">
              <a:spcBef>
                <a:spcPts val="0"/>
              </a:spcBef>
            </a:pPr>
            <a:r>
              <a:rPr lang="en-US" sz="2400" dirty="0"/>
              <a:t>Implementation</a:t>
            </a:r>
          </a:p>
          <a:p>
            <a:pPr lvl="1">
              <a:spcBef>
                <a:spcPts val="0"/>
              </a:spcBef>
            </a:pPr>
            <a:r>
              <a:rPr lang="en-US" sz="2400" dirty="0"/>
              <a:t>Monitoring and verification</a:t>
            </a:r>
          </a:p>
          <a:p>
            <a:pPr lvl="1">
              <a:spcBef>
                <a:spcPts val="0"/>
              </a:spcBef>
            </a:pPr>
            <a:r>
              <a:rPr lang="en-US" sz="2400" dirty="0"/>
              <a:t>Review and </a:t>
            </a:r>
            <a:r>
              <a:rPr lang="en-US" sz="2400" dirty="0" smtClean="0"/>
              <a:t>improvement</a:t>
            </a:r>
            <a:endParaRPr lang="en-US" sz="2400" dirty="0"/>
          </a:p>
        </p:txBody>
      </p:sp>
    </p:spTree>
    <p:extLst>
      <p:ext uri="{BB962C8B-B14F-4D97-AF65-F5344CB8AC3E}">
        <p14:creationId xmlns:p14="http://schemas.microsoft.com/office/powerpoint/2010/main" val="26112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GMP Implementation</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US" sz="2400" b="1" dirty="0" smtClean="0"/>
              <a:t>Commitment and Policy</a:t>
            </a:r>
          </a:p>
          <a:p>
            <a:r>
              <a:rPr lang="en-US" sz="2000" dirty="0" smtClean="0"/>
              <a:t>Management must be convinced that GMP is needed</a:t>
            </a:r>
          </a:p>
          <a:p>
            <a:r>
              <a:rPr lang="en-US" sz="2000" dirty="0" smtClean="0"/>
              <a:t>Need to be committed</a:t>
            </a:r>
          </a:p>
          <a:p>
            <a:r>
              <a:rPr lang="en-US" sz="2000" dirty="0" smtClean="0"/>
              <a:t>Must be willing to provide resources for its implementation</a:t>
            </a:r>
          </a:p>
          <a:p>
            <a:r>
              <a:rPr lang="en-US" sz="2000" dirty="0" smtClean="0"/>
              <a:t>A policy must be put in place, starting at the current status quo (where they are now)</a:t>
            </a:r>
          </a:p>
          <a:p>
            <a:r>
              <a:rPr lang="en-US" sz="2000" dirty="0" smtClean="0"/>
              <a:t>GMP policy must form part of overall business plan and mission, vision, core values and beliefs, and takes into account the image that the company wants to project</a:t>
            </a:r>
          </a:p>
          <a:p>
            <a:r>
              <a:rPr lang="en-US" sz="2000" dirty="0" smtClean="0"/>
              <a:t>The commitment can be communicated in posters, incentive schemes, announcements, notices, media etc.</a:t>
            </a:r>
          </a:p>
          <a:p>
            <a:r>
              <a:rPr lang="en-US" sz="2000" dirty="0" smtClean="0"/>
              <a:t>A senior person should be assigned to its implementation</a:t>
            </a:r>
          </a:p>
          <a:p>
            <a:r>
              <a:rPr lang="en-US" sz="2000" dirty="0" smtClean="0"/>
              <a:t>A steering committee can be set up to guide the implementation</a:t>
            </a:r>
            <a:endParaRPr lang="en-US" sz="2000" dirty="0"/>
          </a:p>
        </p:txBody>
      </p:sp>
    </p:spTree>
    <p:extLst>
      <p:ext uri="{BB962C8B-B14F-4D97-AF65-F5344CB8AC3E}">
        <p14:creationId xmlns:p14="http://schemas.microsoft.com/office/powerpoint/2010/main" val="10601972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ZA" sz="4800" dirty="0"/>
              <a:t>GMP </a:t>
            </a:r>
            <a:r>
              <a:rPr lang="en-ZA" sz="4800" dirty="0" smtClean="0"/>
              <a:t>Implementation (cont.)</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marL="0" lvl="0" indent="0">
              <a:spcBef>
                <a:spcPts val="0"/>
              </a:spcBef>
              <a:buNone/>
            </a:pPr>
            <a:r>
              <a:rPr lang="en-US" sz="2400" b="1" dirty="0" smtClean="0"/>
              <a:t>Planning</a:t>
            </a:r>
          </a:p>
          <a:p>
            <a:pPr>
              <a:spcBef>
                <a:spcPts val="0"/>
              </a:spcBef>
            </a:pPr>
            <a:r>
              <a:rPr lang="en-US" sz="2000" dirty="0" smtClean="0"/>
              <a:t>Appoint a champion</a:t>
            </a:r>
          </a:p>
          <a:p>
            <a:pPr>
              <a:spcBef>
                <a:spcPts val="0"/>
              </a:spcBef>
            </a:pPr>
            <a:r>
              <a:rPr lang="en-US" sz="2000" dirty="0" smtClean="0"/>
              <a:t>Set up a task force to investigate:</a:t>
            </a:r>
          </a:p>
          <a:p>
            <a:pPr lvl="1">
              <a:spcBef>
                <a:spcPts val="0"/>
              </a:spcBef>
            </a:pPr>
            <a:r>
              <a:rPr lang="en-US" sz="2000" dirty="0" smtClean="0"/>
              <a:t>What needs to be achieved</a:t>
            </a:r>
          </a:p>
          <a:p>
            <a:pPr lvl="1">
              <a:spcBef>
                <a:spcPts val="0"/>
              </a:spcBef>
            </a:pPr>
            <a:r>
              <a:rPr lang="en-US" sz="2000" dirty="0" smtClean="0"/>
              <a:t>Perform a preliminary review (Where are we now?). May include:</a:t>
            </a:r>
          </a:p>
          <a:p>
            <a:pPr lvl="2">
              <a:spcBef>
                <a:spcPts val="0"/>
              </a:spcBef>
            </a:pPr>
            <a:r>
              <a:rPr lang="en-US" sz="2000" dirty="0" smtClean="0"/>
              <a:t>Interviewing key personnel</a:t>
            </a:r>
          </a:p>
          <a:p>
            <a:pPr lvl="2">
              <a:spcBef>
                <a:spcPts val="0"/>
              </a:spcBef>
            </a:pPr>
            <a:r>
              <a:rPr lang="en-US" sz="2000" dirty="0" smtClean="0"/>
              <a:t>Assessing the state of different operations and their quality parameters</a:t>
            </a:r>
          </a:p>
          <a:p>
            <a:pPr lvl="2">
              <a:spcBef>
                <a:spcPts val="0"/>
              </a:spcBef>
            </a:pPr>
            <a:r>
              <a:rPr lang="en-US" sz="2000" dirty="0" smtClean="0"/>
              <a:t>Assessing which aspects of the operation affect the quality of the final product</a:t>
            </a:r>
          </a:p>
          <a:p>
            <a:pPr lvl="2">
              <a:spcBef>
                <a:spcPts val="0"/>
              </a:spcBef>
            </a:pPr>
            <a:r>
              <a:rPr lang="en-US" sz="2000" dirty="0" smtClean="0"/>
              <a:t>Benchmarking against industry, legal or international standards</a:t>
            </a:r>
          </a:p>
          <a:p>
            <a:pPr lvl="2">
              <a:spcBef>
                <a:spcPts val="0"/>
              </a:spcBef>
            </a:pPr>
            <a:r>
              <a:rPr lang="en-US" sz="2000" dirty="0" smtClean="0"/>
              <a:t>Assessing existing information systems on maintenance and inventory control</a:t>
            </a:r>
          </a:p>
          <a:p>
            <a:pPr lvl="1">
              <a:spcBef>
                <a:spcPts val="0"/>
              </a:spcBef>
            </a:pPr>
            <a:r>
              <a:rPr lang="en-US" sz="2000" dirty="0" smtClean="0"/>
              <a:t>Draft a preliminary strategy with </a:t>
            </a:r>
            <a:r>
              <a:rPr lang="en-US" sz="2000" dirty="0" err="1" smtClean="0"/>
              <a:t>prioritised</a:t>
            </a:r>
            <a:r>
              <a:rPr lang="en-US" sz="2000" dirty="0" smtClean="0"/>
              <a:t> objectives and targets and the management system to meet these</a:t>
            </a:r>
          </a:p>
        </p:txBody>
      </p:sp>
    </p:spTree>
    <p:extLst>
      <p:ext uri="{BB962C8B-B14F-4D97-AF65-F5344CB8AC3E}">
        <p14:creationId xmlns:p14="http://schemas.microsoft.com/office/powerpoint/2010/main" val="8573968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ZA" sz="4800" dirty="0"/>
              <a:t>GMP </a:t>
            </a:r>
            <a:r>
              <a:rPr lang="en-ZA" sz="4800" dirty="0" smtClean="0"/>
              <a:t>Implementation (cont.)</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marL="0" lvl="0" indent="0">
              <a:spcBef>
                <a:spcPts val="0"/>
              </a:spcBef>
              <a:buNone/>
            </a:pPr>
            <a:r>
              <a:rPr lang="en-US" sz="2200" b="1" dirty="0" smtClean="0"/>
              <a:t>Planning (cont.)</a:t>
            </a:r>
          </a:p>
          <a:p>
            <a:pPr lvl="1">
              <a:spcBef>
                <a:spcPts val="0"/>
              </a:spcBef>
            </a:pPr>
            <a:r>
              <a:rPr lang="en-US" sz="2200" dirty="0" smtClean="0"/>
              <a:t>Make an estimate of resources required. Will probably include:</a:t>
            </a:r>
          </a:p>
          <a:p>
            <a:pPr lvl="2">
              <a:spcBef>
                <a:spcPts val="0"/>
              </a:spcBef>
            </a:pPr>
            <a:r>
              <a:rPr lang="en-US" sz="2200" dirty="0" smtClean="0"/>
              <a:t>Cost of training</a:t>
            </a:r>
          </a:p>
          <a:p>
            <a:pPr lvl="2">
              <a:spcBef>
                <a:spcPts val="0"/>
              </a:spcBef>
            </a:pPr>
            <a:r>
              <a:rPr lang="en-US" sz="2200" dirty="0" smtClean="0"/>
              <a:t>Training needs</a:t>
            </a:r>
          </a:p>
          <a:p>
            <a:pPr lvl="2">
              <a:spcBef>
                <a:spcPts val="0"/>
              </a:spcBef>
            </a:pPr>
            <a:r>
              <a:rPr lang="en-US" sz="2200" dirty="0" smtClean="0"/>
              <a:t>Cost of consulting</a:t>
            </a:r>
          </a:p>
          <a:p>
            <a:pPr lvl="2">
              <a:spcBef>
                <a:spcPts val="0"/>
              </a:spcBef>
            </a:pPr>
            <a:r>
              <a:rPr lang="en-US" sz="2200" dirty="0" smtClean="0"/>
              <a:t>Materials</a:t>
            </a:r>
          </a:p>
          <a:p>
            <a:pPr lvl="2">
              <a:spcBef>
                <a:spcPts val="0"/>
              </a:spcBef>
            </a:pPr>
            <a:r>
              <a:rPr lang="en-US" sz="2200" dirty="0" smtClean="0"/>
              <a:t>A database for information management</a:t>
            </a:r>
          </a:p>
          <a:p>
            <a:pPr lvl="1">
              <a:spcBef>
                <a:spcPts val="0"/>
              </a:spcBef>
            </a:pPr>
            <a:r>
              <a:rPr lang="en-US" sz="2200" dirty="0" smtClean="0"/>
              <a:t>Assign responsibilities</a:t>
            </a:r>
          </a:p>
          <a:p>
            <a:pPr>
              <a:spcBef>
                <a:spcPts val="0"/>
              </a:spcBef>
            </a:pPr>
            <a:r>
              <a:rPr lang="en-US" sz="2200" dirty="0" smtClean="0"/>
              <a:t>Task force should be:</a:t>
            </a:r>
          </a:p>
          <a:p>
            <a:pPr lvl="1">
              <a:spcBef>
                <a:spcPts val="0"/>
              </a:spcBef>
            </a:pPr>
            <a:r>
              <a:rPr lang="en-US" sz="2200" dirty="0" smtClean="0"/>
              <a:t>Knowledgeable about the technical aspects of the business</a:t>
            </a:r>
          </a:p>
          <a:p>
            <a:pPr lvl="1">
              <a:spcBef>
                <a:spcPts val="0"/>
              </a:spcBef>
            </a:pPr>
            <a:r>
              <a:rPr lang="en-US" sz="2200" dirty="0" smtClean="0"/>
              <a:t>Have experience in operations</a:t>
            </a:r>
          </a:p>
          <a:p>
            <a:pPr lvl="1">
              <a:spcBef>
                <a:spcPts val="0"/>
              </a:spcBef>
            </a:pPr>
            <a:r>
              <a:rPr lang="en-US" sz="2200" dirty="0" smtClean="0"/>
              <a:t>Have experience in auditing</a:t>
            </a:r>
          </a:p>
          <a:p>
            <a:pPr lvl="1">
              <a:spcBef>
                <a:spcPts val="0"/>
              </a:spcBef>
            </a:pPr>
            <a:r>
              <a:rPr lang="en-US" sz="2200" dirty="0" smtClean="0"/>
              <a:t>Sent for training if not knowledgeable</a:t>
            </a:r>
          </a:p>
        </p:txBody>
      </p:sp>
    </p:spTree>
    <p:extLst>
      <p:ext uri="{BB962C8B-B14F-4D97-AF65-F5344CB8AC3E}">
        <p14:creationId xmlns:p14="http://schemas.microsoft.com/office/powerpoint/2010/main" val="37879391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ZA" sz="4800" dirty="0"/>
              <a:t>GMP Implementation (cont.)</a:t>
            </a:r>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marL="0" lvl="0" indent="0">
              <a:spcBef>
                <a:spcPts val="0"/>
              </a:spcBef>
              <a:buNone/>
            </a:pPr>
            <a:r>
              <a:rPr lang="en-US" sz="2400" b="1" dirty="0" smtClean="0"/>
              <a:t>Planning (cont.)</a:t>
            </a:r>
          </a:p>
          <a:p>
            <a:pPr lvl="0">
              <a:spcBef>
                <a:spcPts val="0"/>
              </a:spcBef>
            </a:pPr>
            <a:r>
              <a:rPr lang="en-US" sz="2400" dirty="0" smtClean="0"/>
              <a:t>Examples of objectives for a cane sugar factory may include:</a:t>
            </a:r>
          </a:p>
          <a:p>
            <a:pPr lvl="1"/>
            <a:r>
              <a:rPr lang="en-US" sz="2400" dirty="0" err="1"/>
              <a:t>Minimise</a:t>
            </a:r>
            <a:r>
              <a:rPr lang="en-US" sz="2400" dirty="0"/>
              <a:t> leaks from pipes, pumps, flanges and seals</a:t>
            </a:r>
          </a:p>
          <a:p>
            <a:pPr lvl="1"/>
            <a:r>
              <a:rPr lang="en-US" sz="2400" dirty="0"/>
              <a:t>Reduce </a:t>
            </a:r>
            <a:r>
              <a:rPr lang="en-US" sz="2400" dirty="0" err="1"/>
              <a:t>bagacillo</a:t>
            </a:r>
            <a:r>
              <a:rPr lang="en-US" sz="2400" dirty="0"/>
              <a:t> and dust levels in the </a:t>
            </a:r>
            <a:r>
              <a:rPr lang="en-US" sz="2400" dirty="0" err="1"/>
              <a:t>crystalliser</a:t>
            </a:r>
            <a:r>
              <a:rPr lang="en-US" sz="2400" dirty="0"/>
              <a:t> and drier sections of the factory</a:t>
            </a:r>
          </a:p>
          <a:p>
            <a:pPr lvl="1"/>
            <a:r>
              <a:rPr lang="en-US" sz="2400" dirty="0" err="1"/>
              <a:t>Minimise</a:t>
            </a:r>
            <a:r>
              <a:rPr lang="en-US" sz="2400" dirty="0"/>
              <a:t> air draughts by which micro-organisms can be introduced to the production areas</a:t>
            </a:r>
          </a:p>
          <a:p>
            <a:pPr lvl="1"/>
            <a:r>
              <a:rPr lang="en-US" sz="2400" dirty="0" err="1"/>
              <a:t>Minimise</a:t>
            </a:r>
            <a:r>
              <a:rPr lang="en-US" sz="2400" dirty="0"/>
              <a:t> spillages of sugar</a:t>
            </a:r>
          </a:p>
          <a:p>
            <a:pPr lvl="1"/>
            <a:r>
              <a:rPr lang="en-US" sz="2400" dirty="0" err="1"/>
              <a:t>Minimise</a:t>
            </a:r>
            <a:r>
              <a:rPr lang="en-US" sz="2400" dirty="0"/>
              <a:t> damage to finished product</a:t>
            </a:r>
          </a:p>
          <a:p>
            <a:pPr lvl="1"/>
            <a:r>
              <a:rPr lang="en-US" sz="2400" dirty="0" err="1"/>
              <a:t>Minimise</a:t>
            </a:r>
            <a:r>
              <a:rPr lang="en-US" sz="2400" dirty="0"/>
              <a:t> the presence of birds, rodents and insects in the packing station and warehouse</a:t>
            </a:r>
            <a:r>
              <a:rPr lang="en-US" sz="2400" dirty="0" smtClean="0"/>
              <a:t>.</a:t>
            </a:r>
            <a:endParaRPr lang="en-US" sz="2400" dirty="0"/>
          </a:p>
        </p:txBody>
      </p:sp>
    </p:spTree>
    <p:extLst>
      <p:ext uri="{BB962C8B-B14F-4D97-AF65-F5344CB8AC3E}">
        <p14:creationId xmlns:p14="http://schemas.microsoft.com/office/powerpoint/2010/main" val="8991258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Background</a:t>
            </a:r>
            <a:endParaRPr lang="en-ZA" sz="4800" dirty="0"/>
          </a:p>
        </p:txBody>
      </p:sp>
      <p:sp>
        <p:nvSpPr>
          <p:cNvPr id="9" name="Content Placeholder 2"/>
          <p:cNvSpPr>
            <a:spLocks noGrp="1"/>
          </p:cNvSpPr>
          <p:nvPr>
            <p:ph idx="1"/>
          </p:nvPr>
        </p:nvSpPr>
        <p:spPr>
          <a:xfrm>
            <a:off x="457200" y="1600200"/>
            <a:ext cx="8219256"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pPr>
            <a:r>
              <a:rPr lang="en-US" sz="2000" dirty="0" smtClean="0"/>
              <a:t>Consumers have exacting standards</a:t>
            </a:r>
          </a:p>
          <a:p>
            <a:pPr>
              <a:spcBef>
                <a:spcPts val="0"/>
              </a:spcBef>
            </a:pPr>
            <a:r>
              <a:rPr lang="en-US" sz="2000" dirty="0" smtClean="0"/>
              <a:t>Quality management systems enable Sugar Mills to measure and control the extraction, clarification, and crystallization of a premium quality, low </a:t>
            </a:r>
            <a:r>
              <a:rPr lang="en-US" sz="2000" dirty="0" err="1" smtClean="0"/>
              <a:t>colour</a:t>
            </a:r>
            <a:r>
              <a:rPr lang="en-US" sz="2000" dirty="0" smtClean="0"/>
              <a:t> sugar.</a:t>
            </a:r>
          </a:p>
          <a:p>
            <a:pPr>
              <a:spcBef>
                <a:spcPts val="0"/>
              </a:spcBef>
            </a:pPr>
            <a:r>
              <a:rPr lang="en-US" sz="2000" dirty="0"/>
              <a:t>QMS enables the sugar mill to maintain the desired standard of the final product</a:t>
            </a:r>
          </a:p>
          <a:p>
            <a:pPr>
              <a:spcBef>
                <a:spcPts val="0"/>
              </a:spcBef>
            </a:pPr>
            <a:r>
              <a:rPr lang="en-US" sz="2000" dirty="0" smtClean="0"/>
              <a:t>The system to monitor parameters throughout the manufacturing process.</a:t>
            </a:r>
          </a:p>
          <a:p>
            <a:pPr>
              <a:spcBef>
                <a:spcPts val="0"/>
              </a:spcBef>
            </a:pPr>
            <a:r>
              <a:rPr lang="en-US" sz="2000" dirty="0" smtClean="0"/>
              <a:t>Parameters to be measured (and adjusted constantly) include:</a:t>
            </a:r>
          </a:p>
          <a:p>
            <a:pPr lvl="1">
              <a:spcBef>
                <a:spcPts val="0"/>
              </a:spcBef>
            </a:pPr>
            <a:r>
              <a:rPr lang="en-US" sz="2000" dirty="0" smtClean="0"/>
              <a:t>Time</a:t>
            </a:r>
          </a:p>
          <a:p>
            <a:pPr lvl="1">
              <a:spcBef>
                <a:spcPts val="0"/>
              </a:spcBef>
            </a:pPr>
            <a:r>
              <a:rPr lang="en-US" sz="2000" dirty="0" smtClean="0"/>
              <a:t>Temperature</a:t>
            </a:r>
          </a:p>
          <a:p>
            <a:pPr lvl="1">
              <a:spcBef>
                <a:spcPts val="0"/>
              </a:spcBef>
            </a:pPr>
            <a:r>
              <a:rPr lang="en-US" sz="2000" dirty="0" smtClean="0"/>
              <a:t>Concentration</a:t>
            </a:r>
          </a:p>
          <a:p>
            <a:pPr lvl="1">
              <a:spcBef>
                <a:spcPts val="0"/>
              </a:spcBef>
            </a:pPr>
            <a:r>
              <a:rPr lang="en-US" sz="2000" dirty="0" smtClean="0"/>
              <a:t>pH</a:t>
            </a:r>
          </a:p>
          <a:p>
            <a:pPr lvl="1">
              <a:spcBef>
                <a:spcPts val="0"/>
              </a:spcBef>
            </a:pPr>
            <a:r>
              <a:rPr lang="en-US" sz="2000" dirty="0" smtClean="0"/>
              <a:t>Purity</a:t>
            </a:r>
          </a:p>
          <a:p>
            <a:pPr>
              <a:spcBef>
                <a:spcPts val="0"/>
              </a:spcBef>
            </a:pPr>
            <a:r>
              <a:rPr lang="en-US" sz="2000" dirty="0" smtClean="0"/>
              <a:t>Helps prevent mistakes and defects</a:t>
            </a:r>
          </a:p>
          <a:p>
            <a:pPr>
              <a:spcBef>
                <a:spcPts val="0"/>
              </a:spcBef>
            </a:pPr>
            <a:r>
              <a:rPr lang="en-US" sz="2000" dirty="0" smtClean="0"/>
              <a:t>A pro-active process</a:t>
            </a:r>
          </a:p>
          <a:p>
            <a:pPr>
              <a:spcBef>
                <a:spcPts val="0"/>
              </a:spcBef>
            </a:pPr>
            <a:endParaRPr lang="en-US" sz="2000" dirty="0" smtClean="0"/>
          </a:p>
          <a:p>
            <a:pPr>
              <a:spcBef>
                <a:spcPts val="0"/>
              </a:spcBef>
            </a:pPr>
            <a:endParaRPr lang="en-ZA" sz="2000" dirty="0"/>
          </a:p>
        </p:txBody>
      </p:sp>
      <p:pic>
        <p:nvPicPr>
          <p:cNvPr id="5" name="Picture 4" descr="C:\Users\Scientific Roets\Pictures\Quality assurance.jpg"/>
          <p:cNvPicPr/>
          <p:nvPr/>
        </p:nvPicPr>
        <p:blipFill rotWithShape="1">
          <a:blip r:embed="rId2">
            <a:extLst>
              <a:ext uri="{28A0092B-C50C-407E-A947-70E740481C1C}">
                <a14:useLocalDpi xmlns:a14="http://schemas.microsoft.com/office/drawing/2010/main" val="0"/>
              </a:ext>
            </a:extLst>
          </a:blip>
          <a:srcRect l="10909" t="17410" r="7108" b="17576"/>
          <a:stretch/>
        </p:blipFill>
        <p:spPr bwMode="auto">
          <a:xfrm>
            <a:off x="5868144" y="4437112"/>
            <a:ext cx="2631197" cy="1963802"/>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9700766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GMP Implementation (cont.)</a:t>
            </a:r>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marL="0" lvl="0" indent="0">
              <a:spcBef>
                <a:spcPts val="0"/>
              </a:spcBef>
              <a:buNone/>
            </a:pPr>
            <a:r>
              <a:rPr lang="en-US" sz="2400" b="1" dirty="0"/>
              <a:t>Planning (cont.)</a:t>
            </a:r>
          </a:p>
          <a:p>
            <a:pPr lvl="0">
              <a:spcBef>
                <a:spcPts val="0"/>
              </a:spcBef>
            </a:pPr>
            <a:r>
              <a:rPr lang="en-US" sz="2400" dirty="0"/>
              <a:t>Examples of </a:t>
            </a:r>
            <a:r>
              <a:rPr lang="en-US" sz="2400" dirty="0" smtClean="0"/>
              <a:t>measurable targets with time schedules or limits for </a:t>
            </a:r>
            <a:r>
              <a:rPr lang="en-US" sz="2400" dirty="0"/>
              <a:t>a cane sugar factory may include</a:t>
            </a:r>
            <a:r>
              <a:rPr lang="en-US" sz="2400" dirty="0" smtClean="0"/>
              <a:t>:</a:t>
            </a:r>
          </a:p>
          <a:p>
            <a:pPr lvl="1"/>
            <a:r>
              <a:rPr lang="en-US" sz="2400" dirty="0"/>
              <a:t>There will be no bottles, cans, sandwiches or cigarette butts in the work area</a:t>
            </a:r>
          </a:p>
          <a:p>
            <a:pPr lvl="1"/>
            <a:r>
              <a:rPr lang="en-US" sz="2400" dirty="0"/>
              <a:t>Dust filters to sugar driers will be cleaned once a day during the morning shift</a:t>
            </a:r>
          </a:p>
          <a:p>
            <a:pPr lvl="1"/>
            <a:r>
              <a:rPr lang="en-US" sz="2400" dirty="0"/>
              <a:t>The target for re-work of sugar from damaged packets will be less than X tons per month</a:t>
            </a:r>
          </a:p>
          <a:p>
            <a:pPr lvl="1"/>
            <a:r>
              <a:rPr lang="en-US" sz="2400" dirty="0"/>
              <a:t>Rodent bait stations will be checked once a week and results recorded in a designated file</a:t>
            </a:r>
            <a:r>
              <a:rPr lang="en-US" sz="2400" dirty="0" smtClean="0"/>
              <a:t>.</a:t>
            </a:r>
            <a:endParaRPr lang="en-US" sz="2400" dirty="0"/>
          </a:p>
        </p:txBody>
      </p:sp>
    </p:spTree>
    <p:extLst>
      <p:ext uri="{BB962C8B-B14F-4D97-AF65-F5344CB8AC3E}">
        <p14:creationId xmlns:p14="http://schemas.microsoft.com/office/powerpoint/2010/main" val="1238798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GMP Implementation (cont.)</a:t>
            </a:r>
          </a:p>
        </p:txBody>
      </p:sp>
      <p:sp>
        <p:nvSpPr>
          <p:cNvPr id="9" name="Content Placeholder 2"/>
          <p:cNvSpPr>
            <a:spLocks noGrp="1"/>
          </p:cNvSpPr>
          <p:nvPr>
            <p:ph idx="1"/>
          </p:nvPr>
        </p:nvSpPr>
        <p:spPr>
          <a:xfrm>
            <a:off x="457200" y="1600200"/>
            <a:ext cx="8229600" cy="5141168"/>
          </a:xfrm>
          <a:solidFill>
            <a:schemeClr val="bg1">
              <a:lumMod val="95000"/>
              <a:alpha val="75000"/>
            </a:schemeClr>
          </a:solidFill>
          <a:scene3d>
            <a:camera prst="orthographicFront"/>
            <a:lightRig rig="threePt" dir="t"/>
          </a:scene3d>
          <a:sp3d>
            <a:bevelT/>
          </a:sp3d>
        </p:spPr>
        <p:txBody>
          <a:bodyPr>
            <a:noAutofit/>
          </a:bodyPr>
          <a:lstStyle/>
          <a:p>
            <a:pPr marL="0" lvl="0" indent="0">
              <a:buNone/>
            </a:pPr>
            <a:r>
              <a:rPr lang="en-US" sz="2400" b="1" dirty="0" smtClean="0"/>
              <a:t>Implementation</a:t>
            </a:r>
          </a:p>
          <a:p>
            <a:pPr lvl="0">
              <a:spcBef>
                <a:spcPts val="0"/>
              </a:spcBef>
            </a:pPr>
            <a:r>
              <a:rPr lang="en-US" sz="2000" dirty="0" smtClean="0"/>
              <a:t>Aspects to be addressed by a GMP system in a cane sugar factory include:</a:t>
            </a:r>
          </a:p>
          <a:p>
            <a:pPr lvl="1">
              <a:spcBef>
                <a:spcPts val="0"/>
              </a:spcBef>
            </a:pPr>
            <a:r>
              <a:rPr lang="en-US" sz="2000" dirty="0" smtClean="0"/>
              <a:t>Damaged packets in the warehouse must be </a:t>
            </a:r>
            <a:r>
              <a:rPr lang="en-US" sz="2000" dirty="0" err="1" smtClean="0"/>
              <a:t>minimised</a:t>
            </a:r>
            <a:endParaRPr lang="en-US" sz="2000" dirty="0" smtClean="0"/>
          </a:p>
          <a:p>
            <a:pPr lvl="1">
              <a:spcBef>
                <a:spcPts val="0"/>
              </a:spcBef>
            </a:pPr>
            <a:r>
              <a:rPr lang="en-US" sz="2000" dirty="0" smtClean="0"/>
              <a:t>Sugar dust must be eliminated in the packing station and transfer points</a:t>
            </a:r>
          </a:p>
          <a:p>
            <a:pPr lvl="1">
              <a:spcBef>
                <a:spcPts val="0"/>
              </a:spcBef>
            </a:pPr>
            <a:r>
              <a:rPr lang="en-US" sz="2000" dirty="0" smtClean="0"/>
              <a:t>A policy on personnel hygiene must be drawn up and enforced</a:t>
            </a:r>
          </a:p>
          <a:p>
            <a:pPr lvl="1">
              <a:spcBef>
                <a:spcPts val="0"/>
              </a:spcBef>
            </a:pPr>
            <a:r>
              <a:rPr lang="en-US" sz="2000" dirty="0" smtClean="0"/>
              <a:t>A planned maintenance system to reduce juice leaks must be implemented</a:t>
            </a:r>
          </a:p>
          <a:p>
            <a:pPr lvl="1">
              <a:spcBef>
                <a:spcPts val="0"/>
              </a:spcBef>
            </a:pPr>
            <a:r>
              <a:rPr lang="en-US" sz="2000" dirty="0" smtClean="0"/>
              <a:t>Air currents into the factory must be eliminated</a:t>
            </a:r>
          </a:p>
          <a:p>
            <a:pPr lvl="1">
              <a:spcBef>
                <a:spcPts val="0"/>
              </a:spcBef>
            </a:pPr>
            <a:r>
              <a:rPr lang="en-US" sz="2000" dirty="0" smtClean="0"/>
              <a:t>Pipe lagging needs to be inspected regularly to ensure that lagging material does not enter product streams</a:t>
            </a:r>
          </a:p>
          <a:p>
            <a:pPr lvl="1">
              <a:spcBef>
                <a:spcPts val="0"/>
              </a:spcBef>
            </a:pPr>
            <a:r>
              <a:rPr lang="en-US" sz="2000" dirty="0" err="1" smtClean="0"/>
              <a:t>Formalised</a:t>
            </a:r>
            <a:r>
              <a:rPr lang="en-US" sz="2000" dirty="0" smtClean="0"/>
              <a:t> cleaning schedules must be drawn up</a:t>
            </a:r>
          </a:p>
          <a:p>
            <a:pPr lvl="1">
              <a:spcBef>
                <a:spcPts val="0"/>
              </a:spcBef>
            </a:pPr>
            <a:r>
              <a:rPr lang="en-US" sz="2000" dirty="0" smtClean="0"/>
              <a:t>Steps to keep lubricants out of the process stream must be put in place</a:t>
            </a:r>
          </a:p>
          <a:p>
            <a:pPr lvl="1">
              <a:spcBef>
                <a:spcPts val="0"/>
              </a:spcBef>
            </a:pPr>
            <a:r>
              <a:rPr lang="en-US" sz="2000" dirty="0" smtClean="0"/>
              <a:t>A policy on the control of glass is necessary </a:t>
            </a:r>
          </a:p>
          <a:p>
            <a:pPr lvl="1">
              <a:spcBef>
                <a:spcPts val="0"/>
              </a:spcBef>
            </a:pPr>
            <a:r>
              <a:rPr lang="en-US" sz="2000" dirty="0" smtClean="0"/>
              <a:t>A policy on waste management is necessary</a:t>
            </a:r>
            <a:endParaRPr lang="en-US" sz="2000" dirty="0"/>
          </a:p>
        </p:txBody>
      </p:sp>
    </p:spTree>
    <p:extLst>
      <p:ext uri="{BB962C8B-B14F-4D97-AF65-F5344CB8AC3E}">
        <p14:creationId xmlns:p14="http://schemas.microsoft.com/office/powerpoint/2010/main" val="28106468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GMP Implementation (cont.)</a:t>
            </a:r>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marL="0" lvl="0" indent="0">
              <a:buNone/>
            </a:pPr>
            <a:r>
              <a:rPr lang="en-US" sz="2000" b="1" dirty="0" smtClean="0"/>
              <a:t>Implementation (cont.)</a:t>
            </a:r>
          </a:p>
          <a:p>
            <a:pPr lvl="0"/>
            <a:r>
              <a:rPr lang="en-US" sz="2000" dirty="0" smtClean="0"/>
              <a:t>Each aspect is dealt with by a 3-tiered methodology:</a:t>
            </a:r>
          </a:p>
          <a:p>
            <a:pPr lvl="1"/>
            <a:r>
              <a:rPr lang="en-US" sz="2000" dirty="0" smtClean="0"/>
              <a:t>Company policy</a:t>
            </a:r>
          </a:p>
          <a:p>
            <a:pPr lvl="1"/>
            <a:r>
              <a:rPr lang="en-US" sz="2000" dirty="0" smtClean="0"/>
              <a:t>Procedures (Standard Operating Procedures)</a:t>
            </a:r>
          </a:p>
          <a:p>
            <a:pPr lvl="1"/>
            <a:r>
              <a:rPr lang="en-US" sz="2000" dirty="0" smtClean="0"/>
              <a:t>Work instructions and forms</a:t>
            </a:r>
          </a:p>
          <a:p>
            <a:r>
              <a:rPr lang="en-US" sz="2000" dirty="0" smtClean="0"/>
              <a:t>Assign responsibilities for the development of these to key people. They need:</a:t>
            </a:r>
          </a:p>
          <a:p>
            <a:pPr lvl="1"/>
            <a:r>
              <a:rPr lang="en-US" sz="2000" dirty="0" smtClean="0"/>
              <a:t>Experience in the operation</a:t>
            </a:r>
          </a:p>
          <a:p>
            <a:pPr lvl="1"/>
            <a:r>
              <a:rPr lang="en-US" sz="2000" dirty="0" smtClean="0"/>
              <a:t>Good communication skills</a:t>
            </a:r>
          </a:p>
          <a:p>
            <a:pPr lvl="1"/>
            <a:r>
              <a:rPr lang="en-US" sz="2000" dirty="0" smtClean="0"/>
              <a:t>To work with the workers in their areas to develop solutions to each problem</a:t>
            </a:r>
          </a:p>
          <a:p>
            <a:pPr lvl="1"/>
            <a:r>
              <a:rPr lang="en-US" sz="2000" dirty="0" smtClean="0"/>
              <a:t>To develop schedules, procedures and checks</a:t>
            </a:r>
          </a:p>
          <a:p>
            <a:pPr lvl="1"/>
            <a:r>
              <a:rPr lang="en-US" sz="2000" dirty="0" smtClean="0"/>
              <a:t>To provide estimates of resource requirements or equipment modifications that need to be made</a:t>
            </a:r>
          </a:p>
        </p:txBody>
      </p:sp>
    </p:spTree>
    <p:extLst>
      <p:ext uri="{BB962C8B-B14F-4D97-AF65-F5344CB8AC3E}">
        <p14:creationId xmlns:p14="http://schemas.microsoft.com/office/powerpoint/2010/main" val="23825584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GMP Implementation (cont.)</a:t>
            </a:r>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marL="0" lvl="0" indent="0">
              <a:spcBef>
                <a:spcPts val="0"/>
              </a:spcBef>
              <a:buNone/>
            </a:pPr>
            <a:r>
              <a:rPr lang="en-US" sz="2400" b="1" dirty="0" smtClean="0"/>
              <a:t>Implementation (cont.)</a:t>
            </a:r>
          </a:p>
          <a:p>
            <a:pPr>
              <a:spcBef>
                <a:spcPts val="0"/>
              </a:spcBef>
            </a:pPr>
            <a:r>
              <a:rPr lang="en-US" sz="2400" dirty="0" smtClean="0"/>
              <a:t>A GMP Policy manual needs to be developed which will contain:</a:t>
            </a:r>
          </a:p>
          <a:p>
            <a:pPr lvl="1">
              <a:spcBef>
                <a:spcPts val="0"/>
              </a:spcBef>
            </a:pPr>
            <a:r>
              <a:rPr lang="en-US" sz="2400" dirty="0" smtClean="0"/>
              <a:t>Policy</a:t>
            </a:r>
          </a:p>
          <a:p>
            <a:pPr lvl="1">
              <a:spcBef>
                <a:spcPts val="0"/>
              </a:spcBef>
            </a:pPr>
            <a:r>
              <a:rPr lang="en-US" sz="2400" dirty="0" smtClean="0"/>
              <a:t>Objectives and targets</a:t>
            </a:r>
          </a:p>
          <a:p>
            <a:pPr lvl="1">
              <a:spcBef>
                <a:spcPts val="0"/>
              </a:spcBef>
            </a:pPr>
            <a:r>
              <a:rPr lang="en-US" sz="2400" dirty="0" smtClean="0"/>
              <a:t>Detailed procedures</a:t>
            </a:r>
          </a:p>
          <a:p>
            <a:pPr lvl="1">
              <a:spcBef>
                <a:spcPts val="0"/>
              </a:spcBef>
            </a:pPr>
            <a:r>
              <a:rPr lang="en-US" sz="2400" dirty="0" smtClean="0"/>
              <a:t>Work instructions and forms</a:t>
            </a:r>
          </a:p>
          <a:p>
            <a:pPr>
              <a:spcBef>
                <a:spcPts val="0"/>
              </a:spcBef>
            </a:pPr>
            <a:r>
              <a:rPr lang="en-US" sz="2400" dirty="0" smtClean="0"/>
              <a:t>Copies of manuals given to key people</a:t>
            </a:r>
          </a:p>
          <a:p>
            <a:pPr>
              <a:spcBef>
                <a:spcPts val="0"/>
              </a:spcBef>
            </a:pPr>
            <a:r>
              <a:rPr lang="en-US" sz="2400" dirty="0" smtClean="0"/>
              <a:t>Procedure must be established for updates and modifications</a:t>
            </a:r>
          </a:p>
          <a:p>
            <a:pPr>
              <a:spcBef>
                <a:spcPts val="0"/>
              </a:spcBef>
            </a:pPr>
            <a:r>
              <a:rPr lang="en-US" sz="2400" dirty="0" smtClean="0"/>
              <a:t>Implement a system to:</a:t>
            </a:r>
          </a:p>
          <a:p>
            <a:pPr lvl="1">
              <a:spcBef>
                <a:spcPts val="0"/>
              </a:spcBef>
            </a:pPr>
            <a:r>
              <a:rPr lang="en-US" sz="2400" dirty="0" smtClean="0"/>
              <a:t>Track budget</a:t>
            </a:r>
          </a:p>
          <a:p>
            <a:pPr lvl="1">
              <a:spcBef>
                <a:spcPts val="0"/>
              </a:spcBef>
            </a:pPr>
            <a:r>
              <a:rPr lang="en-US" sz="2400" dirty="0" smtClean="0"/>
              <a:t>Keep financial controls</a:t>
            </a:r>
          </a:p>
          <a:p>
            <a:pPr lvl="1">
              <a:spcBef>
                <a:spcPts val="0"/>
              </a:spcBef>
            </a:pPr>
            <a:r>
              <a:rPr lang="en-US" sz="2400" dirty="0" smtClean="0"/>
              <a:t>Record measurable benefits</a:t>
            </a:r>
            <a:endParaRPr lang="en-US" sz="2400" dirty="0"/>
          </a:p>
        </p:txBody>
      </p:sp>
    </p:spTree>
    <p:extLst>
      <p:ext uri="{BB962C8B-B14F-4D97-AF65-F5344CB8AC3E}">
        <p14:creationId xmlns:p14="http://schemas.microsoft.com/office/powerpoint/2010/main" val="31641622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GMP Implementation (cont.)</a:t>
            </a:r>
          </a:p>
        </p:txBody>
      </p:sp>
      <p:sp>
        <p:nvSpPr>
          <p:cNvPr id="9" name="Content Placeholder 2"/>
          <p:cNvSpPr>
            <a:spLocks noGrp="1"/>
          </p:cNvSpPr>
          <p:nvPr>
            <p:ph idx="1"/>
          </p:nvPr>
        </p:nvSpPr>
        <p:spPr>
          <a:xfrm>
            <a:off x="457200" y="1600200"/>
            <a:ext cx="5122912" cy="4997152"/>
          </a:xfrm>
          <a:solidFill>
            <a:schemeClr val="bg1">
              <a:lumMod val="95000"/>
              <a:alpha val="75000"/>
            </a:schemeClr>
          </a:solidFill>
          <a:scene3d>
            <a:camera prst="orthographicFront"/>
            <a:lightRig rig="threePt" dir="t"/>
          </a:scene3d>
          <a:sp3d>
            <a:bevelT/>
          </a:sp3d>
        </p:spPr>
        <p:txBody>
          <a:bodyPr>
            <a:noAutofit/>
          </a:bodyPr>
          <a:lstStyle/>
          <a:p>
            <a:pPr marL="0" lvl="0" indent="0">
              <a:buNone/>
            </a:pPr>
            <a:r>
              <a:rPr lang="en-US" sz="2200" b="1" dirty="0" smtClean="0"/>
              <a:t>Monitoring and verification</a:t>
            </a:r>
          </a:p>
          <a:p>
            <a:pPr lvl="0"/>
            <a:r>
              <a:rPr lang="en-US" sz="2200" dirty="0" smtClean="0"/>
              <a:t>Monitoring involves checking that the procedures are being carried out and achieving objectives</a:t>
            </a:r>
          </a:p>
          <a:p>
            <a:pPr lvl="0"/>
            <a:r>
              <a:rPr lang="en-US" sz="2200" dirty="0" smtClean="0"/>
              <a:t>Feedback must be documented on:</a:t>
            </a:r>
          </a:p>
          <a:p>
            <a:pPr lvl="1"/>
            <a:r>
              <a:rPr lang="en-US" sz="2200" dirty="0" smtClean="0"/>
              <a:t>Problems encountered</a:t>
            </a:r>
          </a:p>
          <a:p>
            <a:pPr lvl="1"/>
            <a:r>
              <a:rPr lang="en-US" sz="2200" dirty="0" smtClean="0"/>
              <a:t>Suggested solutions</a:t>
            </a:r>
          </a:p>
          <a:p>
            <a:r>
              <a:rPr lang="en-US" sz="2200" dirty="0" smtClean="0"/>
              <a:t>Don’t collect useless data</a:t>
            </a:r>
          </a:p>
          <a:p>
            <a:r>
              <a:rPr lang="en-US" sz="2200" dirty="0" smtClean="0"/>
              <a:t>Corrective action must be implemented asap</a:t>
            </a:r>
          </a:p>
          <a:p>
            <a:r>
              <a:rPr lang="en-US" sz="2200" dirty="0" smtClean="0"/>
              <a:t>Modification of procedures must be documented and incorporated into manual</a:t>
            </a:r>
            <a:endParaRPr lang="en-US" sz="2200" dirty="0"/>
          </a:p>
        </p:txBody>
      </p:sp>
      <p:pic>
        <p:nvPicPr>
          <p:cNvPr id="5" name="Picture 4" descr="Image result for gmp images"/>
          <p:cNvPicPr/>
          <p:nvPr/>
        </p:nvPicPr>
        <p:blipFill rotWithShape="1">
          <a:blip r:embed="rId2" cstate="print">
            <a:extLst>
              <a:ext uri="{28A0092B-C50C-407E-A947-70E740481C1C}">
                <a14:useLocalDpi xmlns:a14="http://schemas.microsoft.com/office/drawing/2010/main" val="0"/>
              </a:ext>
            </a:extLst>
          </a:blip>
          <a:srcRect t="12653" b="8572"/>
          <a:stretch/>
        </p:blipFill>
        <p:spPr bwMode="auto">
          <a:xfrm>
            <a:off x="5724128" y="2564904"/>
            <a:ext cx="3147695" cy="267970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3066542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GMP Implementation (cont.)</a:t>
            </a:r>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marL="0" lvl="0" indent="0">
              <a:buNone/>
            </a:pPr>
            <a:r>
              <a:rPr lang="en-US" sz="2600" b="1" dirty="0" smtClean="0"/>
              <a:t>Review and Improvement</a:t>
            </a:r>
          </a:p>
          <a:p>
            <a:pPr lvl="0"/>
            <a:r>
              <a:rPr lang="en-US" sz="2600" dirty="0" smtClean="0"/>
              <a:t>Scheduled self-inspections should be carried out</a:t>
            </a:r>
          </a:p>
          <a:p>
            <a:pPr lvl="0"/>
            <a:r>
              <a:rPr lang="en-US" sz="2600" dirty="0" smtClean="0"/>
              <a:t>Periodic inspections by a 3</a:t>
            </a:r>
            <a:r>
              <a:rPr lang="en-US" sz="2600" baseline="30000" dirty="0" smtClean="0"/>
              <a:t>rd</a:t>
            </a:r>
            <a:r>
              <a:rPr lang="en-US" sz="2600" dirty="0" smtClean="0"/>
              <a:t> party may be required (for accreditation to a Quality Standard like ISO)</a:t>
            </a:r>
          </a:p>
          <a:p>
            <a:pPr lvl="0"/>
            <a:r>
              <a:rPr lang="en-US" sz="2600" dirty="0" smtClean="0"/>
              <a:t>Inspections may identify quality improvement projects (which again need to be planned, implemented and monitored)</a:t>
            </a:r>
          </a:p>
          <a:p>
            <a:pPr lvl="0"/>
            <a:r>
              <a:rPr lang="en-US" sz="2600" dirty="0" smtClean="0"/>
              <a:t>A cycle of improvement is thus set in motion</a:t>
            </a:r>
          </a:p>
          <a:p>
            <a:pPr lvl="0"/>
            <a:r>
              <a:rPr lang="en-US" sz="2600" dirty="0" smtClean="0"/>
              <a:t>Thorough reporting after the audits and </a:t>
            </a:r>
            <a:r>
              <a:rPr lang="en-US" sz="2600" dirty="0" err="1" smtClean="0"/>
              <a:t>formalised</a:t>
            </a:r>
            <a:r>
              <a:rPr lang="en-US" sz="2600" dirty="0" smtClean="0"/>
              <a:t> procedures for dealing with the audit findings are necessary</a:t>
            </a:r>
            <a:endParaRPr lang="en-US" sz="2600" dirty="0"/>
          </a:p>
        </p:txBody>
      </p:sp>
    </p:spTree>
    <p:extLst>
      <p:ext uri="{BB962C8B-B14F-4D97-AF65-F5344CB8AC3E}">
        <p14:creationId xmlns:p14="http://schemas.microsoft.com/office/powerpoint/2010/main" val="186202010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Key Control Points</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lvl="0"/>
            <a:r>
              <a:rPr lang="en-US" sz="2400" dirty="0" smtClean="0"/>
              <a:t>Hazard Analysis Critical Control Point (HACCP) is a system that identifies and monitors:</a:t>
            </a:r>
          </a:p>
          <a:p>
            <a:pPr lvl="1"/>
            <a:r>
              <a:rPr lang="en-US" sz="2400" dirty="0" smtClean="0"/>
              <a:t>Specific food-borne</a:t>
            </a:r>
          </a:p>
          <a:p>
            <a:pPr lvl="1"/>
            <a:r>
              <a:rPr lang="en-US" sz="2400" dirty="0" smtClean="0"/>
              <a:t>Biological</a:t>
            </a:r>
          </a:p>
          <a:p>
            <a:pPr lvl="1"/>
            <a:r>
              <a:rPr lang="en-US" sz="2400" dirty="0" smtClean="0"/>
              <a:t>Chemical</a:t>
            </a:r>
          </a:p>
          <a:p>
            <a:pPr lvl="1"/>
            <a:r>
              <a:rPr lang="en-US" sz="2400" dirty="0" smtClean="0"/>
              <a:t>Physical properties</a:t>
            </a:r>
          </a:p>
          <a:p>
            <a:pPr lvl="1"/>
            <a:r>
              <a:rPr lang="en-US" sz="2400" dirty="0" smtClean="0"/>
              <a:t>That negatively affect the safety of a food product</a:t>
            </a:r>
          </a:p>
          <a:p>
            <a:r>
              <a:rPr lang="en-US" sz="2400" dirty="0" smtClean="0"/>
              <a:t>Specific points along the food processing chain are identified which are particularly vulnerable to contamination (potential hazards)</a:t>
            </a:r>
          </a:p>
          <a:p>
            <a:r>
              <a:rPr lang="en-US" sz="2400" dirty="0" smtClean="0"/>
              <a:t>These </a:t>
            </a:r>
            <a:r>
              <a:rPr lang="en-US" sz="2400" u="sng" dirty="0" smtClean="0"/>
              <a:t>more likely</a:t>
            </a:r>
            <a:r>
              <a:rPr lang="en-US" sz="2400" dirty="0" smtClean="0"/>
              <a:t> points are then monitored</a:t>
            </a:r>
            <a:endParaRPr lang="en-ZA" sz="2400" dirty="0" smtClean="0"/>
          </a:p>
        </p:txBody>
      </p:sp>
    </p:spTree>
    <p:extLst>
      <p:ext uri="{BB962C8B-B14F-4D97-AF65-F5344CB8AC3E}">
        <p14:creationId xmlns:p14="http://schemas.microsoft.com/office/powerpoint/2010/main" val="292632210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Key Control </a:t>
            </a:r>
            <a:r>
              <a:rPr lang="en-ZA" sz="4800" dirty="0" smtClean="0"/>
              <a:t>Points (</a:t>
            </a:r>
            <a:r>
              <a:rPr lang="en-ZA" sz="4800" dirty="0"/>
              <a:t>cont</a:t>
            </a:r>
            <a:r>
              <a:rPr lang="en-ZA" sz="4800" dirty="0" smtClean="0"/>
              <a:t>.)</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marL="0" lvl="0" indent="0">
              <a:buNone/>
            </a:pPr>
            <a:r>
              <a:rPr lang="en-US" sz="2400" b="1" dirty="0" smtClean="0"/>
              <a:t>The seven principles of HACCP are:</a:t>
            </a:r>
          </a:p>
          <a:p>
            <a:r>
              <a:rPr lang="en-US" sz="2400" dirty="0" smtClean="0"/>
              <a:t>Analyze hazards</a:t>
            </a:r>
          </a:p>
          <a:p>
            <a:r>
              <a:rPr lang="en-US" sz="2400" dirty="0" smtClean="0"/>
              <a:t>Identify critical control points</a:t>
            </a:r>
          </a:p>
          <a:p>
            <a:r>
              <a:rPr lang="en-US" sz="2400" dirty="0" smtClean="0"/>
              <a:t>Establish preventative measures with critical limits for each control point</a:t>
            </a:r>
          </a:p>
          <a:p>
            <a:r>
              <a:rPr lang="en-US" sz="2400" dirty="0" smtClean="0"/>
              <a:t>Establish procedures to monitor the critical control points</a:t>
            </a:r>
          </a:p>
          <a:p>
            <a:r>
              <a:rPr lang="en-US" sz="2400" dirty="0" smtClean="0"/>
              <a:t>Establish corrective actions to be taken when monitoring shows that a critical limit has not been met</a:t>
            </a:r>
          </a:p>
          <a:p>
            <a:r>
              <a:rPr lang="en-US" sz="2400" dirty="0" smtClean="0"/>
              <a:t>Establish procedures to verify that the system is working properly</a:t>
            </a:r>
          </a:p>
          <a:p>
            <a:r>
              <a:rPr lang="en-US" sz="2400" dirty="0" smtClean="0"/>
              <a:t>Establish effective record-keeping to document the HACCP system</a:t>
            </a:r>
            <a:endParaRPr lang="en-US" sz="2400" dirty="0"/>
          </a:p>
        </p:txBody>
      </p:sp>
    </p:spTree>
    <p:extLst>
      <p:ext uri="{BB962C8B-B14F-4D97-AF65-F5344CB8AC3E}">
        <p14:creationId xmlns:p14="http://schemas.microsoft.com/office/powerpoint/2010/main" val="154953206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Key Control </a:t>
            </a:r>
            <a:r>
              <a:rPr lang="en-ZA" sz="4800" dirty="0" smtClean="0"/>
              <a:t>Points (</a:t>
            </a:r>
            <a:r>
              <a:rPr lang="en-ZA" sz="4800" dirty="0"/>
              <a:t>cont</a:t>
            </a:r>
            <a:r>
              <a:rPr lang="en-ZA" sz="4800" dirty="0" smtClean="0"/>
              <a:t>.)</a:t>
            </a:r>
            <a:endParaRPr lang="en-ZA" sz="4800" dirty="0"/>
          </a:p>
        </p:txBody>
      </p:sp>
      <p:pic>
        <p:nvPicPr>
          <p:cNvPr id="5" name="Picture 4" descr="C:\Users\Scientific Roets\Pictures\haccp.jpg"/>
          <p:cNvPicPr/>
          <p:nvPr/>
        </p:nvPicPr>
        <p:blipFill rotWithShape="1">
          <a:blip r:embed="rId2">
            <a:extLst>
              <a:ext uri="{BEBA8EAE-BF5A-486C-A8C5-ECC9F3942E4B}">
                <a14:imgProps xmlns:a14="http://schemas.microsoft.com/office/drawing/2010/main">
                  <a14:imgLayer r:embed="rId3">
                    <a14:imgEffect>
                      <a14:saturation sat="400000"/>
                    </a14:imgEffect>
                  </a14:imgLayer>
                </a14:imgProps>
              </a:ext>
              <a:ext uri="{28A0092B-C50C-407E-A947-70E740481C1C}">
                <a14:useLocalDpi xmlns:a14="http://schemas.microsoft.com/office/drawing/2010/main" val="0"/>
              </a:ext>
            </a:extLst>
          </a:blip>
          <a:srcRect l="6942" t="11238" r="6446" b="16915"/>
          <a:stretch/>
        </p:blipFill>
        <p:spPr bwMode="auto">
          <a:xfrm>
            <a:off x="395536" y="1556792"/>
            <a:ext cx="8280920" cy="4968551"/>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18240174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Key Control </a:t>
            </a:r>
            <a:r>
              <a:rPr lang="en-ZA" sz="4800" dirty="0" smtClean="0"/>
              <a:t>Points (</a:t>
            </a:r>
            <a:r>
              <a:rPr lang="en-ZA" sz="4800" dirty="0"/>
              <a:t>cont</a:t>
            </a:r>
            <a:r>
              <a:rPr lang="en-ZA" sz="4800" dirty="0" smtClean="0"/>
              <a:t>.)</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marL="0" lvl="0" indent="0">
              <a:buNone/>
            </a:pPr>
            <a:r>
              <a:rPr lang="en-US" sz="2400" b="1" dirty="0" smtClean="0"/>
              <a:t>Definition of HACCP terms:</a:t>
            </a:r>
          </a:p>
          <a:p>
            <a:pPr lvl="0"/>
            <a:r>
              <a:rPr lang="en-US" sz="2500" dirty="0"/>
              <a:t>Cleaning means washing with water of adequate sanitary quality.</a:t>
            </a:r>
          </a:p>
          <a:p>
            <a:pPr lvl="0"/>
            <a:r>
              <a:rPr lang="en-US" sz="2500" dirty="0"/>
              <a:t>Control means to prevent, eliminate, or eradicate.</a:t>
            </a:r>
          </a:p>
          <a:p>
            <a:pPr lvl="0"/>
            <a:r>
              <a:rPr lang="en-US" sz="2500" dirty="0"/>
              <a:t>Control measure means any action or activity that is used to prevent, reduce to acceptable levels, or eliminate a hazard.</a:t>
            </a:r>
          </a:p>
          <a:p>
            <a:r>
              <a:rPr lang="en-US" sz="2500" dirty="0"/>
              <a:t>Critical control point (CCP) means a point, step, or procedure in a food process at which a control measure can be applied and at which control is essential to prevent, reduce to an acceptable level, or eliminate an identified food hazard.</a:t>
            </a:r>
          </a:p>
        </p:txBody>
      </p:sp>
    </p:spTree>
    <p:extLst>
      <p:ext uri="{BB962C8B-B14F-4D97-AF65-F5344CB8AC3E}">
        <p14:creationId xmlns:p14="http://schemas.microsoft.com/office/powerpoint/2010/main" val="10256550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Quality Management Systems</a:t>
            </a:r>
            <a:endParaRPr lang="en-ZA" sz="4800" dirty="0"/>
          </a:p>
        </p:txBody>
      </p:sp>
      <p:sp>
        <p:nvSpPr>
          <p:cNvPr id="9" name="Content Placeholder 2"/>
          <p:cNvSpPr>
            <a:spLocks noGrp="1"/>
          </p:cNvSpPr>
          <p:nvPr>
            <p:ph idx="1"/>
          </p:nvPr>
        </p:nvSpPr>
        <p:spPr>
          <a:xfrm>
            <a:off x="251520" y="1600200"/>
            <a:ext cx="8568952" cy="5141168"/>
          </a:xfrm>
          <a:solidFill>
            <a:schemeClr val="bg1">
              <a:lumMod val="95000"/>
              <a:alpha val="75000"/>
            </a:schemeClr>
          </a:solidFill>
          <a:scene3d>
            <a:camera prst="orthographicFront"/>
            <a:lightRig rig="threePt" dir="t"/>
          </a:scene3d>
          <a:sp3d>
            <a:bevelT/>
          </a:sp3d>
        </p:spPr>
        <p:txBody>
          <a:bodyPr>
            <a:noAutofit/>
          </a:bodyPr>
          <a:lstStyle/>
          <a:p>
            <a:pPr>
              <a:spcBef>
                <a:spcPts val="0"/>
              </a:spcBef>
            </a:pPr>
            <a:r>
              <a:rPr lang="en-US" sz="2350" dirty="0" smtClean="0"/>
              <a:t>A </a:t>
            </a:r>
            <a:r>
              <a:rPr lang="en-US" sz="2350" dirty="0" err="1" smtClean="0"/>
              <a:t>formalised</a:t>
            </a:r>
            <a:r>
              <a:rPr lang="en-US" sz="2350" dirty="0" smtClean="0"/>
              <a:t> SYSTEM that </a:t>
            </a:r>
            <a:r>
              <a:rPr lang="en-US" sz="2350" b="1" u="sng" dirty="0" smtClean="0"/>
              <a:t>documents</a:t>
            </a:r>
          </a:p>
          <a:p>
            <a:pPr>
              <a:spcBef>
                <a:spcPts val="0"/>
              </a:spcBef>
            </a:pPr>
            <a:r>
              <a:rPr lang="en-US" sz="2350" dirty="0" smtClean="0"/>
              <a:t>What is documented?</a:t>
            </a:r>
          </a:p>
          <a:p>
            <a:pPr lvl="1">
              <a:spcBef>
                <a:spcPts val="0"/>
              </a:spcBef>
            </a:pPr>
            <a:r>
              <a:rPr lang="en-US" sz="2350" dirty="0" smtClean="0"/>
              <a:t>Processes</a:t>
            </a:r>
          </a:p>
          <a:p>
            <a:pPr lvl="1">
              <a:spcBef>
                <a:spcPts val="0"/>
              </a:spcBef>
            </a:pPr>
            <a:r>
              <a:rPr lang="en-US" sz="2350" dirty="0" smtClean="0"/>
              <a:t>Procedures</a:t>
            </a:r>
          </a:p>
          <a:p>
            <a:pPr lvl="1">
              <a:spcBef>
                <a:spcPts val="0"/>
              </a:spcBef>
            </a:pPr>
            <a:r>
              <a:rPr lang="en-US" sz="2350" dirty="0" smtClean="0"/>
              <a:t>Responsibilities</a:t>
            </a:r>
          </a:p>
          <a:p>
            <a:pPr>
              <a:spcBef>
                <a:spcPts val="0"/>
              </a:spcBef>
            </a:pPr>
            <a:r>
              <a:rPr lang="en-US" sz="2350" dirty="0" smtClean="0"/>
              <a:t>A PROCESS set in place for achieving quality objectives</a:t>
            </a:r>
          </a:p>
          <a:p>
            <a:pPr>
              <a:spcBef>
                <a:spcPts val="0"/>
              </a:spcBef>
            </a:pPr>
            <a:r>
              <a:rPr lang="en-US" sz="2350" dirty="0" smtClean="0"/>
              <a:t>Helps co-ordinate and direct the activities needed to:</a:t>
            </a:r>
          </a:p>
          <a:p>
            <a:pPr lvl="1">
              <a:spcBef>
                <a:spcPts val="0"/>
              </a:spcBef>
            </a:pPr>
            <a:r>
              <a:rPr lang="en-US" sz="2350" dirty="0" smtClean="0"/>
              <a:t>Meet customer standards</a:t>
            </a:r>
          </a:p>
          <a:p>
            <a:pPr lvl="1">
              <a:spcBef>
                <a:spcPts val="0"/>
              </a:spcBef>
            </a:pPr>
            <a:r>
              <a:rPr lang="en-US" sz="2350" dirty="0" smtClean="0"/>
              <a:t>Meet regulatory requirements</a:t>
            </a:r>
          </a:p>
          <a:p>
            <a:pPr lvl="1">
              <a:spcBef>
                <a:spcPts val="0"/>
              </a:spcBef>
            </a:pPr>
            <a:r>
              <a:rPr lang="en-US" sz="2350" dirty="0" smtClean="0"/>
              <a:t>Improve effectiveness</a:t>
            </a:r>
          </a:p>
          <a:p>
            <a:pPr lvl="1">
              <a:spcBef>
                <a:spcPts val="0"/>
              </a:spcBef>
            </a:pPr>
            <a:r>
              <a:rPr lang="en-US" sz="2350" dirty="0" smtClean="0"/>
              <a:t>Improve efficiency</a:t>
            </a:r>
          </a:p>
          <a:p>
            <a:pPr>
              <a:spcBef>
                <a:spcPts val="0"/>
              </a:spcBef>
            </a:pPr>
            <a:r>
              <a:rPr lang="en-US" sz="2350" dirty="0" smtClean="0"/>
              <a:t>Helps to ensure safe, quality food</a:t>
            </a:r>
          </a:p>
          <a:p>
            <a:pPr>
              <a:spcBef>
                <a:spcPts val="0"/>
              </a:spcBef>
            </a:pPr>
            <a:r>
              <a:rPr lang="en-US" sz="2350" dirty="0" smtClean="0"/>
              <a:t>ISO 9001 is the standard describing the documents detailing the QMS</a:t>
            </a:r>
            <a:endParaRPr lang="en-ZA" sz="2350" dirty="0"/>
          </a:p>
        </p:txBody>
      </p:sp>
    </p:spTree>
    <p:extLst>
      <p:ext uri="{BB962C8B-B14F-4D97-AF65-F5344CB8AC3E}">
        <p14:creationId xmlns:p14="http://schemas.microsoft.com/office/powerpoint/2010/main" val="27849192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Key Control </a:t>
            </a:r>
            <a:r>
              <a:rPr lang="en-ZA" sz="4800" dirty="0" smtClean="0"/>
              <a:t>Points (</a:t>
            </a:r>
            <a:r>
              <a:rPr lang="en-ZA" sz="4800" dirty="0"/>
              <a:t>cont</a:t>
            </a:r>
            <a:r>
              <a:rPr lang="en-ZA" sz="4800" dirty="0" smtClean="0"/>
              <a:t>.)</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marL="0" lvl="0" indent="0">
              <a:buNone/>
            </a:pPr>
            <a:r>
              <a:rPr lang="en-US" sz="2400" b="1" dirty="0" smtClean="0"/>
              <a:t>Definition of HACCP terms (cont.):</a:t>
            </a:r>
          </a:p>
          <a:p>
            <a:pPr lvl="0"/>
            <a:r>
              <a:rPr lang="en-US" sz="2500" dirty="0"/>
              <a:t>Critical limit means the maximum or minimum value to which a physical, biological or chemical parameter must be controlled at a critical control point to prevent, eliminate, or reduce to an acceptable level the occurrence of the identified hazard.</a:t>
            </a:r>
          </a:p>
          <a:p>
            <a:pPr lvl="0"/>
            <a:r>
              <a:rPr lang="en-US" sz="2500" dirty="0"/>
              <a:t>Food hazard means any biological, chemical, or physical agent that is reasonably likely to cause illness or injury in the absence of its control.</a:t>
            </a:r>
          </a:p>
          <a:p>
            <a:pPr lvl="0"/>
            <a:r>
              <a:rPr lang="en-US" sz="2500" dirty="0"/>
              <a:t>Hazard Analysis and Critical Control Points (HACCP) means a systematic approach to the identification, evaluation, and control of food safety hazards</a:t>
            </a:r>
            <a:r>
              <a:rPr lang="en-US" sz="2500" dirty="0" smtClean="0"/>
              <a:t>.</a:t>
            </a:r>
            <a:endParaRPr lang="en-US" sz="2500" dirty="0"/>
          </a:p>
        </p:txBody>
      </p:sp>
    </p:spTree>
    <p:extLst>
      <p:ext uri="{BB962C8B-B14F-4D97-AF65-F5344CB8AC3E}">
        <p14:creationId xmlns:p14="http://schemas.microsoft.com/office/powerpoint/2010/main" val="174326517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Key Control </a:t>
            </a:r>
            <a:r>
              <a:rPr lang="en-ZA" sz="4800" dirty="0" smtClean="0"/>
              <a:t>Points (</a:t>
            </a:r>
            <a:r>
              <a:rPr lang="en-ZA" sz="4800" dirty="0"/>
              <a:t>cont</a:t>
            </a:r>
            <a:r>
              <a:rPr lang="en-ZA" sz="4800" dirty="0" smtClean="0"/>
              <a:t>.)</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marL="0" lvl="0" indent="0">
              <a:buNone/>
            </a:pPr>
            <a:r>
              <a:rPr lang="en-US" sz="2400" b="1" dirty="0" smtClean="0"/>
              <a:t>Definition of HACCP terms (cont.):</a:t>
            </a:r>
          </a:p>
          <a:p>
            <a:pPr lvl="0"/>
            <a:r>
              <a:rPr lang="en-US" sz="2800" dirty="0"/>
              <a:t>HACCP Plan means the written document that is based upon the principles of HACCP and delineates the procedures to be followed.</a:t>
            </a:r>
          </a:p>
          <a:p>
            <a:pPr lvl="0"/>
            <a:r>
              <a:rPr lang="en-US" sz="2800" dirty="0"/>
              <a:t>HACCP Team means the group of people who are responsible for developing, implementing, and maintaining the HACCP system.</a:t>
            </a:r>
          </a:p>
          <a:p>
            <a:r>
              <a:rPr lang="en-US" sz="2800" dirty="0"/>
              <a:t>Hazard Analysis means the process of collecting and evaluating information on hazards associated with the food under consideration to decide which are significant and must be addressed in the HACCP plan.</a:t>
            </a:r>
            <a:endParaRPr lang="en-US" sz="2500" dirty="0"/>
          </a:p>
        </p:txBody>
      </p:sp>
    </p:spTree>
    <p:extLst>
      <p:ext uri="{BB962C8B-B14F-4D97-AF65-F5344CB8AC3E}">
        <p14:creationId xmlns:p14="http://schemas.microsoft.com/office/powerpoint/2010/main" val="424544584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Key Control </a:t>
            </a:r>
            <a:r>
              <a:rPr lang="en-ZA" sz="4800" dirty="0" smtClean="0"/>
              <a:t>Points (</a:t>
            </a:r>
            <a:r>
              <a:rPr lang="en-ZA" sz="4800" dirty="0"/>
              <a:t>cont</a:t>
            </a:r>
            <a:r>
              <a:rPr lang="en-ZA" sz="4800" dirty="0" smtClean="0"/>
              <a:t>.)</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marL="0" lvl="0" indent="0">
              <a:buNone/>
            </a:pPr>
            <a:r>
              <a:rPr lang="en-US" sz="2400" b="1" dirty="0" smtClean="0"/>
              <a:t>Definition of HACCP terms (cont.):</a:t>
            </a:r>
          </a:p>
          <a:p>
            <a:pPr lvl="0"/>
            <a:r>
              <a:rPr lang="en-US" sz="2800" dirty="0"/>
              <a:t>Juice means the aqueous liquid expressed or extracted from the cane.</a:t>
            </a:r>
          </a:p>
          <a:p>
            <a:pPr lvl="0"/>
            <a:r>
              <a:rPr lang="en-US" sz="2800" dirty="0"/>
              <a:t>Juice concentrate means the aqueous liquid extracted from the cane and reduced in volume through the removal of water from the juice.</a:t>
            </a:r>
          </a:p>
          <a:p>
            <a:pPr lvl="0"/>
            <a:r>
              <a:rPr lang="en-US" sz="2800" dirty="0"/>
              <a:t>Monitor means to conduct a planned sequence of observations or measurements to assess whether a process, point or procedure is under control and to produce an accurate record for future use in verification.</a:t>
            </a:r>
          </a:p>
        </p:txBody>
      </p:sp>
    </p:spTree>
    <p:extLst>
      <p:ext uri="{BB962C8B-B14F-4D97-AF65-F5344CB8AC3E}">
        <p14:creationId xmlns:p14="http://schemas.microsoft.com/office/powerpoint/2010/main" val="101889727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Key Control </a:t>
            </a:r>
            <a:r>
              <a:rPr lang="en-ZA" sz="4800" dirty="0" smtClean="0"/>
              <a:t>Points (</a:t>
            </a:r>
            <a:r>
              <a:rPr lang="en-ZA" sz="4800" dirty="0"/>
              <a:t>cont</a:t>
            </a:r>
            <a:r>
              <a:rPr lang="en-ZA" sz="4800" dirty="0" smtClean="0"/>
              <a:t>.)</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marL="0" lvl="0" indent="0">
              <a:buNone/>
            </a:pPr>
            <a:r>
              <a:rPr lang="en-US" sz="2400" b="1" dirty="0" smtClean="0"/>
              <a:t>Definition of HACCP terms (cont.):</a:t>
            </a:r>
          </a:p>
          <a:p>
            <a:pPr lvl="0"/>
            <a:r>
              <a:rPr lang="en-US" sz="2700" dirty="0"/>
              <a:t>Process Authority means an expert in the processes for controlling pathogenic microorganisms in food, and, as such, is qualified by training and experience to evaluate all of the aspects of your pathogen control measures, e.g. process time, temperature, type of equipment, etc. and determine that your measures, if properly implemented, will control pathogens effectively.</a:t>
            </a:r>
          </a:p>
          <a:p>
            <a:r>
              <a:rPr lang="en-US" sz="2700" dirty="0"/>
              <a:t>Shelf stable product means a product that is hermetic ally sealed and when stored at room temperature, should not demonstrate any microbial growth.</a:t>
            </a:r>
          </a:p>
        </p:txBody>
      </p:sp>
    </p:spTree>
    <p:extLst>
      <p:ext uri="{BB962C8B-B14F-4D97-AF65-F5344CB8AC3E}">
        <p14:creationId xmlns:p14="http://schemas.microsoft.com/office/powerpoint/2010/main" val="9823775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Key Control </a:t>
            </a:r>
            <a:r>
              <a:rPr lang="en-ZA" sz="4800" dirty="0" smtClean="0"/>
              <a:t>Points (</a:t>
            </a:r>
            <a:r>
              <a:rPr lang="en-ZA" sz="4800" dirty="0"/>
              <a:t>cont</a:t>
            </a:r>
            <a:r>
              <a:rPr lang="en-ZA" sz="4800" dirty="0" smtClean="0"/>
              <a:t>.)</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marL="0" lvl="0" indent="0">
              <a:buNone/>
            </a:pPr>
            <a:r>
              <a:rPr lang="en-US" sz="2400" b="1" dirty="0" smtClean="0"/>
              <a:t>Definition of HACCP terms (cont.):</a:t>
            </a:r>
          </a:p>
          <a:p>
            <a:pPr lvl="0"/>
            <a:r>
              <a:rPr lang="en-US" sz="2800" dirty="0"/>
              <a:t>Validation means that element of verification focused on collecting and evaluating scientific and technical information to determine whether the HACCP system, when properly implemented, will control effectively the identified food hazards.</a:t>
            </a:r>
          </a:p>
          <a:p>
            <a:pPr lvl="0"/>
            <a:r>
              <a:rPr lang="en-US" sz="2800" dirty="0"/>
              <a:t>Verification means those activities, other than monitoring, that establish the validity of the HACCP plan and that the system is operating according to the plan. It includes validation procedures.</a:t>
            </a:r>
          </a:p>
        </p:txBody>
      </p:sp>
    </p:spTree>
    <p:extLst>
      <p:ext uri="{BB962C8B-B14F-4D97-AF65-F5344CB8AC3E}">
        <p14:creationId xmlns:p14="http://schemas.microsoft.com/office/powerpoint/2010/main" val="56292059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Quality Reports</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lvl="0">
              <a:spcBef>
                <a:spcPts val="0"/>
              </a:spcBef>
              <a:buFont typeface="Arial" charset="0"/>
              <a:buChar char="•"/>
            </a:pPr>
            <a:r>
              <a:rPr lang="en-US" sz="2400" dirty="0" smtClean="0"/>
              <a:t>A quality report is a report which documents a specific quality process or outcome</a:t>
            </a:r>
          </a:p>
          <a:p>
            <a:pPr lvl="0">
              <a:spcBef>
                <a:spcPts val="0"/>
              </a:spcBef>
              <a:buFont typeface="Arial" charset="0"/>
              <a:buChar char="•"/>
            </a:pPr>
            <a:r>
              <a:rPr lang="en-US" sz="2400" dirty="0" smtClean="0"/>
              <a:t>Examples include:</a:t>
            </a:r>
          </a:p>
          <a:p>
            <a:pPr lvl="1">
              <a:spcBef>
                <a:spcPts val="0"/>
              </a:spcBef>
              <a:buFont typeface="Arial" charset="0"/>
              <a:buChar char="•"/>
            </a:pPr>
            <a:r>
              <a:rPr lang="en-US" sz="2000" dirty="0" smtClean="0"/>
              <a:t>An inspection test plan</a:t>
            </a:r>
          </a:p>
          <a:p>
            <a:pPr lvl="1">
              <a:spcBef>
                <a:spcPts val="0"/>
              </a:spcBef>
              <a:buFont typeface="Arial" charset="0"/>
              <a:buChar char="•"/>
            </a:pPr>
            <a:r>
              <a:rPr lang="en-US" sz="2000" dirty="0" smtClean="0"/>
              <a:t>Quality communications plan</a:t>
            </a:r>
          </a:p>
          <a:p>
            <a:pPr lvl="1">
              <a:spcBef>
                <a:spcPts val="0"/>
              </a:spcBef>
              <a:buFont typeface="Arial" charset="0"/>
              <a:buChar char="•"/>
            </a:pPr>
            <a:r>
              <a:rPr lang="en-US" sz="2000" dirty="0" smtClean="0"/>
              <a:t>Non-conformance report</a:t>
            </a:r>
          </a:p>
          <a:p>
            <a:pPr>
              <a:spcBef>
                <a:spcPts val="0"/>
              </a:spcBef>
              <a:buFont typeface="Arial" charset="0"/>
              <a:buChar char="•"/>
            </a:pPr>
            <a:r>
              <a:rPr lang="en-US" sz="2400" dirty="0" smtClean="0"/>
              <a:t>Reports should include:</a:t>
            </a:r>
          </a:p>
          <a:p>
            <a:pPr lvl="1">
              <a:spcBef>
                <a:spcPts val="0"/>
              </a:spcBef>
              <a:buFont typeface="Arial" charset="0"/>
              <a:buChar char="•"/>
            </a:pPr>
            <a:r>
              <a:rPr lang="en-US" sz="2000" dirty="0" smtClean="0"/>
              <a:t>Changes in quality from a previous measurement</a:t>
            </a:r>
          </a:p>
          <a:p>
            <a:pPr lvl="1">
              <a:spcBef>
                <a:spcPts val="0"/>
              </a:spcBef>
              <a:buFont typeface="Arial" charset="0"/>
              <a:buChar char="•"/>
            </a:pPr>
            <a:r>
              <a:rPr lang="en-US" sz="2000" dirty="0" smtClean="0"/>
              <a:t>Maintenance of a quality standard over time</a:t>
            </a:r>
          </a:p>
          <a:p>
            <a:pPr lvl="1">
              <a:spcBef>
                <a:spcPts val="0"/>
              </a:spcBef>
              <a:buFont typeface="Arial" charset="0"/>
              <a:buChar char="•"/>
            </a:pPr>
            <a:r>
              <a:rPr lang="en-US" sz="2000" dirty="0" smtClean="0"/>
              <a:t>The quality measured in relation to industry norms</a:t>
            </a:r>
          </a:p>
          <a:p>
            <a:pPr lvl="1">
              <a:spcBef>
                <a:spcPts val="0"/>
              </a:spcBef>
              <a:buFont typeface="Arial" charset="0"/>
              <a:buChar char="•"/>
            </a:pPr>
            <a:r>
              <a:rPr lang="en-US" sz="2000" dirty="0" smtClean="0"/>
              <a:t>The methods used to the collect the data </a:t>
            </a:r>
            <a:r>
              <a:rPr lang="en-US" sz="2000" dirty="0"/>
              <a:t>s</a:t>
            </a:r>
            <a:r>
              <a:rPr lang="en-US" sz="2000" dirty="0" smtClean="0"/>
              <a:t>hould be presented</a:t>
            </a:r>
          </a:p>
          <a:p>
            <a:pPr lvl="1">
              <a:spcBef>
                <a:spcPts val="0"/>
              </a:spcBef>
              <a:buFont typeface="Arial" charset="0"/>
              <a:buChar char="•"/>
            </a:pPr>
            <a:r>
              <a:rPr lang="en-US" sz="2000" dirty="0" smtClean="0"/>
              <a:t>An </a:t>
            </a:r>
            <a:r>
              <a:rPr lang="en-US" sz="2000" b="1" dirty="0" smtClean="0"/>
              <a:t>analysis</a:t>
            </a:r>
            <a:r>
              <a:rPr lang="en-US" sz="2000" dirty="0" smtClean="0"/>
              <a:t> of the data – not just the collected data</a:t>
            </a:r>
          </a:p>
          <a:p>
            <a:pPr>
              <a:spcBef>
                <a:spcPts val="0"/>
              </a:spcBef>
              <a:buFont typeface="Arial" charset="0"/>
              <a:buChar char="•"/>
            </a:pPr>
            <a:r>
              <a:rPr lang="en-US" sz="2400" dirty="0" smtClean="0"/>
              <a:t>Recommendations from reports should be implemented</a:t>
            </a:r>
          </a:p>
          <a:p>
            <a:pPr>
              <a:spcBef>
                <a:spcPts val="0"/>
              </a:spcBef>
              <a:buFont typeface="Arial" charset="0"/>
              <a:buChar char="•"/>
            </a:pPr>
            <a:r>
              <a:rPr lang="en-US" sz="2400" dirty="0" smtClean="0"/>
              <a:t>Records need to be kept for a period of time determined by the industry</a:t>
            </a:r>
          </a:p>
          <a:p>
            <a:pPr lvl="1">
              <a:buFont typeface="Arial" charset="0"/>
              <a:buChar char="•"/>
            </a:pPr>
            <a:endParaRPr lang="en-US" sz="2400" dirty="0"/>
          </a:p>
        </p:txBody>
      </p:sp>
    </p:spTree>
    <p:extLst>
      <p:ext uri="{BB962C8B-B14F-4D97-AF65-F5344CB8AC3E}">
        <p14:creationId xmlns:p14="http://schemas.microsoft.com/office/powerpoint/2010/main" val="110907017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Traceability</a:t>
            </a:r>
            <a:endParaRPr lang="en-ZA" sz="4800" dirty="0"/>
          </a:p>
        </p:txBody>
      </p:sp>
      <p:sp>
        <p:nvSpPr>
          <p:cNvPr id="9" name="Content Placeholder 2"/>
          <p:cNvSpPr>
            <a:spLocks noGrp="1"/>
          </p:cNvSpPr>
          <p:nvPr>
            <p:ph idx="1"/>
          </p:nvPr>
        </p:nvSpPr>
        <p:spPr>
          <a:xfrm>
            <a:off x="457200" y="1600200"/>
            <a:ext cx="5410944" cy="4997152"/>
          </a:xfrm>
          <a:solidFill>
            <a:schemeClr val="bg1">
              <a:lumMod val="95000"/>
              <a:alpha val="75000"/>
            </a:schemeClr>
          </a:solidFill>
          <a:scene3d>
            <a:camera prst="orthographicFront"/>
            <a:lightRig rig="threePt" dir="t"/>
          </a:scene3d>
          <a:sp3d>
            <a:bevelT/>
          </a:sp3d>
        </p:spPr>
        <p:txBody>
          <a:bodyPr>
            <a:noAutofit/>
          </a:bodyPr>
          <a:lstStyle/>
          <a:p>
            <a:pPr lvl="0">
              <a:spcBef>
                <a:spcPts val="0"/>
              </a:spcBef>
              <a:buFont typeface="Arial" charset="0"/>
              <a:buChar char="•"/>
            </a:pPr>
            <a:r>
              <a:rPr lang="en-US" sz="2400" dirty="0" smtClean="0"/>
              <a:t>The ability to track food through all stages of production, processing and distribution</a:t>
            </a:r>
          </a:p>
          <a:p>
            <a:pPr lvl="0">
              <a:spcBef>
                <a:spcPts val="0"/>
              </a:spcBef>
              <a:buFont typeface="Arial" charset="0"/>
              <a:buChar char="•"/>
            </a:pPr>
            <a:r>
              <a:rPr lang="en-US" sz="2400" dirty="0" smtClean="0"/>
              <a:t>Should also extend backwards to enable identification of the source of all raw materials</a:t>
            </a:r>
          </a:p>
          <a:p>
            <a:pPr lvl="0">
              <a:spcBef>
                <a:spcPts val="0"/>
              </a:spcBef>
              <a:buFont typeface="Arial" charset="0"/>
              <a:buChar char="•"/>
            </a:pPr>
            <a:r>
              <a:rPr lang="en-US" sz="2400" dirty="0" smtClean="0"/>
              <a:t>Benefits:</a:t>
            </a:r>
          </a:p>
          <a:p>
            <a:pPr lvl="1">
              <a:spcBef>
                <a:spcPts val="0"/>
              </a:spcBef>
              <a:buFont typeface="Arial" charset="0"/>
              <a:buChar char="•"/>
            </a:pPr>
            <a:r>
              <a:rPr lang="en-US" sz="2000" dirty="0" smtClean="0"/>
              <a:t>Increases supply chain visibility</a:t>
            </a:r>
          </a:p>
          <a:p>
            <a:pPr lvl="1">
              <a:spcBef>
                <a:spcPts val="0"/>
              </a:spcBef>
              <a:buFont typeface="Arial" charset="0"/>
              <a:buChar char="•"/>
            </a:pPr>
            <a:r>
              <a:rPr lang="en-US" sz="2000" dirty="0" smtClean="0"/>
              <a:t>Improves quality control systems</a:t>
            </a:r>
          </a:p>
          <a:p>
            <a:pPr lvl="1">
              <a:spcBef>
                <a:spcPts val="0"/>
              </a:spcBef>
              <a:buFont typeface="Arial" charset="0"/>
              <a:buChar char="•"/>
            </a:pPr>
            <a:r>
              <a:rPr lang="en-US" sz="2000" dirty="0" smtClean="0"/>
              <a:t>Reduces risk</a:t>
            </a:r>
          </a:p>
          <a:p>
            <a:pPr lvl="1">
              <a:spcBef>
                <a:spcPts val="0"/>
              </a:spcBef>
              <a:buFont typeface="Arial" charset="0"/>
              <a:buChar char="•"/>
            </a:pPr>
            <a:r>
              <a:rPr lang="en-US" sz="2000" dirty="0" smtClean="0"/>
              <a:t>Allows suppliers to respond quickly to any safety or quality issues</a:t>
            </a:r>
          </a:p>
          <a:p>
            <a:pPr lvl="1">
              <a:spcBef>
                <a:spcPts val="0"/>
              </a:spcBef>
              <a:buFont typeface="Arial" charset="0"/>
              <a:buChar char="•"/>
            </a:pPr>
            <a:r>
              <a:rPr lang="en-US" sz="2000" dirty="0" smtClean="0"/>
              <a:t>Allows product recall if products present a threat to the public</a:t>
            </a:r>
            <a:endParaRPr lang="en-US" sz="2000" dirty="0"/>
          </a:p>
        </p:txBody>
      </p:sp>
      <p:grpSp>
        <p:nvGrpSpPr>
          <p:cNvPr id="5" name="Group 4"/>
          <p:cNvGrpSpPr/>
          <p:nvPr/>
        </p:nvGrpSpPr>
        <p:grpSpPr>
          <a:xfrm>
            <a:off x="6084168" y="2492896"/>
            <a:ext cx="2692400" cy="2540000"/>
            <a:chOff x="0" y="0"/>
            <a:chExt cx="2692400" cy="2540000"/>
          </a:xfrm>
        </p:grpSpPr>
        <p:pic>
          <p:nvPicPr>
            <p:cNvPr id="6" name="Picture 5" descr="Image result for sugar package bar code"/>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92400" cy="2540000"/>
            </a:xfrm>
            <a:prstGeom prst="rect">
              <a:avLst/>
            </a:prstGeom>
            <a:noFill/>
            <a:ln>
              <a:noFill/>
            </a:ln>
          </p:spPr>
        </p:pic>
        <p:sp>
          <p:nvSpPr>
            <p:cNvPr id="7" name="Oval 6"/>
            <p:cNvSpPr/>
            <p:nvPr/>
          </p:nvSpPr>
          <p:spPr>
            <a:xfrm rot="1551981">
              <a:off x="406400" y="990600"/>
              <a:ext cx="1473200" cy="51756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Tree>
    <p:extLst>
      <p:ext uri="{BB962C8B-B14F-4D97-AF65-F5344CB8AC3E}">
        <p14:creationId xmlns:p14="http://schemas.microsoft.com/office/powerpoint/2010/main" val="236819797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Traceability (cont.)</a:t>
            </a:r>
            <a:endParaRPr lang="en-ZA" sz="4800" dirty="0"/>
          </a:p>
        </p:txBody>
      </p:sp>
      <p:sp>
        <p:nvSpPr>
          <p:cNvPr id="9" name="Content Placeholder 2"/>
          <p:cNvSpPr>
            <a:spLocks noGrp="1"/>
          </p:cNvSpPr>
          <p:nvPr>
            <p:ph idx="1"/>
          </p:nvPr>
        </p:nvSpPr>
        <p:spPr>
          <a:xfrm>
            <a:off x="457200" y="1600200"/>
            <a:ext cx="8219256" cy="4997152"/>
          </a:xfrm>
          <a:solidFill>
            <a:schemeClr val="bg1">
              <a:lumMod val="95000"/>
              <a:alpha val="75000"/>
            </a:schemeClr>
          </a:solidFill>
          <a:scene3d>
            <a:camera prst="orthographicFront"/>
            <a:lightRig rig="threePt" dir="t"/>
          </a:scene3d>
          <a:sp3d>
            <a:bevelT/>
          </a:sp3d>
        </p:spPr>
        <p:txBody>
          <a:bodyPr>
            <a:noAutofit/>
          </a:bodyPr>
          <a:lstStyle/>
          <a:p>
            <a:pPr lvl="0">
              <a:spcBef>
                <a:spcPts val="0"/>
              </a:spcBef>
              <a:buFont typeface="Arial" charset="0"/>
              <a:buChar char="•"/>
            </a:pPr>
            <a:r>
              <a:rPr lang="en-US" sz="2800" dirty="0" smtClean="0"/>
              <a:t>Suppliers are able to determine the source of the problem</a:t>
            </a:r>
          </a:p>
          <a:p>
            <a:pPr lvl="0">
              <a:spcBef>
                <a:spcPts val="0"/>
              </a:spcBef>
              <a:buFont typeface="Arial" charset="0"/>
              <a:buChar char="•"/>
            </a:pPr>
            <a:r>
              <a:rPr lang="en-US" sz="2800" dirty="0" smtClean="0"/>
              <a:t>Can tell distributors to remove the product from the shelves</a:t>
            </a:r>
          </a:p>
          <a:p>
            <a:pPr lvl="0">
              <a:spcBef>
                <a:spcPts val="0"/>
              </a:spcBef>
              <a:buFont typeface="Arial" charset="0"/>
              <a:buChar char="•"/>
            </a:pPr>
            <a:r>
              <a:rPr lang="en-US" sz="2800" dirty="0" smtClean="0"/>
              <a:t>Protects the supplier from legal action</a:t>
            </a:r>
          </a:p>
          <a:p>
            <a:pPr lvl="0">
              <a:spcBef>
                <a:spcPts val="0"/>
              </a:spcBef>
              <a:buFont typeface="Arial" charset="0"/>
              <a:buChar char="•"/>
            </a:pPr>
            <a:r>
              <a:rPr lang="en-US" sz="2800" dirty="0" smtClean="0"/>
              <a:t>Protects the consumer from a potentially dangerous product</a:t>
            </a:r>
          </a:p>
          <a:p>
            <a:pPr lvl="0">
              <a:spcBef>
                <a:spcPts val="0"/>
              </a:spcBef>
              <a:buFont typeface="Arial" charset="0"/>
              <a:buChar char="•"/>
            </a:pPr>
            <a:r>
              <a:rPr lang="en-US" sz="2800" dirty="0" smtClean="0"/>
              <a:t>Can also be used to prove certain attributes such as:</a:t>
            </a:r>
          </a:p>
          <a:p>
            <a:pPr lvl="1">
              <a:spcBef>
                <a:spcPts val="0"/>
              </a:spcBef>
              <a:buFont typeface="Arial" charset="0"/>
              <a:buChar char="•"/>
            </a:pPr>
            <a:r>
              <a:rPr lang="en-US" dirty="0"/>
              <a:t>C</a:t>
            </a:r>
            <a:r>
              <a:rPr lang="en-US" dirty="0" smtClean="0"/>
              <a:t>ountry of origin</a:t>
            </a:r>
          </a:p>
          <a:p>
            <a:pPr lvl="1">
              <a:spcBef>
                <a:spcPts val="0"/>
              </a:spcBef>
              <a:buFont typeface="Arial" charset="0"/>
              <a:buChar char="•"/>
            </a:pPr>
            <a:r>
              <a:rPr lang="en-US" dirty="0" smtClean="0"/>
              <a:t>Ethical credentials (e.g. </a:t>
            </a:r>
            <a:r>
              <a:rPr lang="en-US" dirty="0" err="1" smtClean="0"/>
              <a:t>FairTrade</a:t>
            </a:r>
            <a:r>
              <a:rPr lang="en-US" dirty="0" smtClean="0"/>
              <a:t>)</a:t>
            </a:r>
          </a:p>
          <a:p>
            <a:pPr lvl="1">
              <a:spcBef>
                <a:spcPts val="0"/>
              </a:spcBef>
              <a:buFont typeface="Arial" charset="0"/>
              <a:buChar char="•"/>
            </a:pPr>
            <a:endParaRPr lang="en-US" sz="2000" dirty="0" smtClean="0"/>
          </a:p>
        </p:txBody>
      </p:sp>
    </p:spTree>
    <p:extLst>
      <p:ext uri="{BB962C8B-B14F-4D97-AF65-F5344CB8AC3E}">
        <p14:creationId xmlns:p14="http://schemas.microsoft.com/office/powerpoint/2010/main" val="278748747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Traceability (cont.)</a:t>
            </a:r>
            <a:endParaRPr lang="en-ZA" sz="4800" dirty="0"/>
          </a:p>
        </p:txBody>
      </p:sp>
      <p:sp>
        <p:nvSpPr>
          <p:cNvPr id="9" name="Content Placeholder 2"/>
          <p:cNvSpPr>
            <a:spLocks noGrp="1"/>
          </p:cNvSpPr>
          <p:nvPr>
            <p:ph idx="1"/>
          </p:nvPr>
        </p:nvSpPr>
        <p:spPr>
          <a:xfrm>
            <a:off x="457200" y="1600200"/>
            <a:ext cx="8219256" cy="4997152"/>
          </a:xfrm>
          <a:solidFill>
            <a:schemeClr val="bg1">
              <a:lumMod val="95000"/>
              <a:alpha val="75000"/>
            </a:schemeClr>
          </a:solidFill>
          <a:scene3d>
            <a:camera prst="orthographicFront"/>
            <a:lightRig rig="threePt" dir="t"/>
          </a:scene3d>
          <a:sp3d>
            <a:bevelT/>
          </a:sp3d>
        </p:spPr>
        <p:txBody>
          <a:bodyPr>
            <a:noAutofit/>
          </a:bodyPr>
          <a:lstStyle/>
          <a:p>
            <a:pPr marL="0" lvl="0" indent="0">
              <a:spcBef>
                <a:spcPts val="0"/>
              </a:spcBef>
              <a:buNone/>
            </a:pPr>
            <a:r>
              <a:rPr lang="en-US" sz="2400" dirty="0" smtClean="0"/>
              <a:t>Issues forming part of a traceability system include:</a:t>
            </a:r>
          </a:p>
          <a:p>
            <a:pPr lvl="0"/>
            <a:r>
              <a:rPr lang="en-US" sz="2400" b="1" dirty="0"/>
              <a:t>Identification:</a:t>
            </a:r>
            <a:r>
              <a:rPr lang="en-US" sz="2400" dirty="0"/>
              <a:t> Identification of the products and standardization of information and of the parts which influence the quality of a product.</a:t>
            </a:r>
          </a:p>
          <a:p>
            <a:pPr lvl="0"/>
            <a:r>
              <a:rPr lang="en-US" sz="2400" b="1" dirty="0"/>
              <a:t>Link:</a:t>
            </a:r>
            <a:r>
              <a:rPr lang="en-US" sz="2400" dirty="0"/>
              <a:t> The management throughout the supply chain among the lots and logistic units.</a:t>
            </a:r>
          </a:p>
          <a:p>
            <a:pPr lvl="0"/>
            <a:r>
              <a:rPr lang="en-US" sz="2400" b="1" dirty="0"/>
              <a:t>Registry:</a:t>
            </a:r>
            <a:r>
              <a:rPr lang="en-US" sz="2400" dirty="0"/>
              <a:t> The data and the information recorded throughout the production and logistic process.</a:t>
            </a:r>
          </a:p>
          <a:p>
            <a:pPr lvl="0"/>
            <a:r>
              <a:rPr lang="en-US" sz="2400" b="1" dirty="0"/>
              <a:t>Communication:</a:t>
            </a:r>
            <a:r>
              <a:rPr lang="en-US" sz="2400" dirty="0"/>
              <a:t> The greater the association and alignment of the information along the supply chain, the greater will be the capability of management to respond to quality issues. </a:t>
            </a:r>
          </a:p>
        </p:txBody>
      </p:sp>
    </p:spTree>
    <p:extLst>
      <p:ext uri="{BB962C8B-B14F-4D97-AF65-F5344CB8AC3E}">
        <p14:creationId xmlns:p14="http://schemas.microsoft.com/office/powerpoint/2010/main" val="142479150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Traceability (cont.)</a:t>
            </a:r>
            <a:endParaRPr lang="en-ZA" sz="4800" dirty="0"/>
          </a:p>
        </p:txBody>
      </p:sp>
      <p:sp>
        <p:nvSpPr>
          <p:cNvPr id="9" name="Content Placeholder 2"/>
          <p:cNvSpPr>
            <a:spLocks noGrp="1"/>
          </p:cNvSpPr>
          <p:nvPr>
            <p:ph idx="1"/>
          </p:nvPr>
        </p:nvSpPr>
        <p:spPr>
          <a:xfrm>
            <a:off x="457200" y="1600200"/>
            <a:ext cx="8219256" cy="4997152"/>
          </a:xfrm>
          <a:solidFill>
            <a:schemeClr val="bg1">
              <a:lumMod val="95000"/>
              <a:alpha val="75000"/>
            </a:schemeClr>
          </a:solidFill>
          <a:scene3d>
            <a:camera prst="orthographicFront"/>
            <a:lightRig rig="threePt" dir="t"/>
          </a:scene3d>
          <a:sp3d>
            <a:bevelT/>
          </a:sp3d>
        </p:spPr>
        <p:txBody>
          <a:bodyPr>
            <a:noAutofit/>
          </a:bodyPr>
          <a:lstStyle/>
          <a:p>
            <a:r>
              <a:rPr lang="en-US" sz="2600" dirty="0"/>
              <a:t>I</a:t>
            </a:r>
            <a:r>
              <a:rPr lang="en-US" sz="2600" dirty="0" smtClean="0"/>
              <a:t>n </a:t>
            </a:r>
            <a:r>
              <a:rPr lang="en-US" sz="2600" dirty="0"/>
              <a:t>order for the traceability system to be really effective it is necessary for the entire sugar processing process to be properly identified and documented, in such a way that allows access to each stage of its history throughout </a:t>
            </a:r>
            <a:r>
              <a:rPr lang="en-US" sz="2600" dirty="0" smtClean="0"/>
              <a:t>production </a:t>
            </a:r>
          </a:p>
          <a:p>
            <a:r>
              <a:rPr lang="en-US" sz="2600" dirty="0" smtClean="0"/>
              <a:t>The </a:t>
            </a:r>
            <a:r>
              <a:rPr lang="en-US" sz="2600" dirty="0"/>
              <a:t>various paths that the product takes and the changes that the product may suffer along the way until its final </a:t>
            </a:r>
            <a:r>
              <a:rPr lang="en-US" sz="2600" dirty="0" smtClean="0"/>
              <a:t>consumption must be known </a:t>
            </a:r>
          </a:p>
          <a:p>
            <a:r>
              <a:rPr lang="en-US" sz="2600" dirty="0" smtClean="0"/>
              <a:t>Some </a:t>
            </a:r>
            <a:r>
              <a:rPr lang="en-US" sz="2600" dirty="0"/>
              <a:t>information about the production process needs to be carefully measured and followed (monitored), as well as integrated into a proper </a:t>
            </a:r>
            <a:r>
              <a:rPr lang="en-US" sz="2600"/>
              <a:t>information </a:t>
            </a:r>
            <a:r>
              <a:rPr lang="en-US" sz="2600" smtClean="0"/>
              <a:t>system </a:t>
            </a:r>
            <a:endParaRPr lang="en-US" sz="2600" dirty="0" smtClean="0"/>
          </a:p>
        </p:txBody>
      </p:sp>
    </p:spTree>
    <p:extLst>
      <p:ext uri="{BB962C8B-B14F-4D97-AF65-F5344CB8AC3E}">
        <p14:creationId xmlns:p14="http://schemas.microsoft.com/office/powerpoint/2010/main" val="25954227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smtClean="0"/>
              <a:t>Quality Management Systems (cont.)</a:t>
            </a:r>
            <a:endParaRPr lang="en-ZA" sz="40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r>
              <a:rPr lang="en-US" sz="3600" dirty="0"/>
              <a:t>Quality management systems serve many purposes, including:</a:t>
            </a:r>
          </a:p>
          <a:p>
            <a:pPr lvl="1"/>
            <a:r>
              <a:rPr lang="en-US" dirty="0"/>
              <a:t>Improving processes</a:t>
            </a:r>
          </a:p>
          <a:p>
            <a:pPr lvl="1"/>
            <a:r>
              <a:rPr lang="en-US" dirty="0"/>
              <a:t>Reducing waste</a:t>
            </a:r>
          </a:p>
          <a:p>
            <a:pPr lvl="1"/>
            <a:r>
              <a:rPr lang="en-US" dirty="0"/>
              <a:t>Lowering costs</a:t>
            </a:r>
          </a:p>
          <a:p>
            <a:pPr lvl="1"/>
            <a:r>
              <a:rPr lang="en-US" dirty="0"/>
              <a:t>Facilitating and identifying training opportunities</a:t>
            </a:r>
          </a:p>
          <a:p>
            <a:pPr lvl="1"/>
            <a:r>
              <a:rPr lang="en-US" dirty="0"/>
              <a:t>Engaging staff</a:t>
            </a:r>
          </a:p>
          <a:p>
            <a:pPr lvl="1"/>
            <a:r>
              <a:rPr lang="en-US" dirty="0"/>
              <a:t>Setting organization-wide direction</a:t>
            </a:r>
            <a:endParaRPr lang="en-ZA" dirty="0"/>
          </a:p>
        </p:txBody>
      </p:sp>
    </p:spTree>
    <p:extLst>
      <p:ext uri="{BB962C8B-B14F-4D97-AF65-F5344CB8AC3E}">
        <p14:creationId xmlns:p14="http://schemas.microsoft.com/office/powerpoint/2010/main" val="30048718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Quality Control and Assurance</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buFont typeface="Arial" charset="0"/>
              <a:buChar char="•"/>
            </a:pPr>
            <a:r>
              <a:rPr lang="en-US" sz="2600" dirty="0" smtClean="0"/>
              <a:t>A set of activities for ensuring quality in the processes by which products are developed (manufactured)</a:t>
            </a:r>
          </a:p>
          <a:p>
            <a:pPr>
              <a:spcBef>
                <a:spcPts val="0"/>
              </a:spcBef>
              <a:buFont typeface="Arial" charset="0"/>
              <a:buChar char="•"/>
            </a:pPr>
            <a:r>
              <a:rPr lang="en-US" sz="2600" dirty="0" smtClean="0"/>
              <a:t>The goal of QA is:</a:t>
            </a:r>
          </a:p>
          <a:p>
            <a:pPr lvl="1">
              <a:spcBef>
                <a:spcPts val="0"/>
              </a:spcBef>
              <a:buFont typeface="Arial" charset="0"/>
              <a:buChar char="•"/>
            </a:pPr>
            <a:r>
              <a:rPr lang="en-US" sz="2600" dirty="0" smtClean="0"/>
              <a:t>To improve development and test processes</a:t>
            </a:r>
          </a:p>
          <a:p>
            <a:pPr lvl="1">
              <a:spcBef>
                <a:spcPts val="0"/>
              </a:spcBef>
              <a:buFont typeface="Arial" charset="0"/>
              <a:buChar char="•"/>
            </a:pPr>
            <a:r>
              <a:rPr lang="en-US" sz="2600" dirty="0" smtClean="0"/>
              <a:t>To prevent defects during manufacture</a:t>
            </a:r>
          </a:p>
          <a:p>
            <a:pPr marL="0" indent="0">
              <a:spcBef>
                <a:spcPts val="0"/>
              </a:spcBef>
              <a:buNone/>
            </a:pPr>
            <a:r>
              <a:rPr lang="en-US" sz="2600" b="1" dirty="0" smtClean="0"/>
              <a:t>Thus:</a:t>
            </a:r>
          </a:p>
          <a:p>
            <a:pPr>
              <a:spcBef>
                <a:spcPts val="0"/>
              </a:spcBef>
              <a:buFont typeface="Arial" charset="0"/>
              <a:buChar char="•"/>
            </a:pPr>
            <a:r>
              <a:rPr lang="en-US" sz="2600" dirty="0" smtClean="0"/>
              <a:t>Quality Assurance</a:t>
            </a:r>
          </a:p>
          <a:p>
            <a:pPr lvl="1">
              <a:spcBef>
                <a:spcPts val="0"/>
              </a:spcBef>
              <a:buFont typeface="Arial" charset="0"/>
              <a:buChar char="•"/>
            </a:pPr>
            <a:r>
              <a:rPr lang="en-US" sz="2600" dirty="0" smtClean="0"/>
              <a:t>Process oriented</a:t>
            </a:r>
          </a:p>
          <a:p>
            <a:pPr lvl="1">
              <a:spcBef>
                <a:spcPts val="0"/>
              </a:spcBef>
              <a:buFont typeface="Arial" charset="0"/>
              <a:buChar char="•"/>
            </a:pPr>
            <a:r>
              <a:rPr lang="en-US" sz="2600" dirty="0" smtClean="0"/>
              <a:t>Defect prevention</a:t>
            </a:r>
          </a:p>
          <a:p>
            <a:pPr>
              <a:spcBef>
                <a:spcPts val="0"/>
              </a:spcBef>
              <a:buFont typeface="Arial" charset="0"/>
              <a:buChar char="•"/>
            </a:pPr>
            <a:r>
              <a:rPr lang="en-US" sz="2600" dirty="0" smtClean="0"/>
              <a:t>Quality Control</a:t>
            </a:r>
          </a:p>
          <a:p>
            <a:pPr lvl="1">
              <a:spcBef>
                <a:spcPts val="0"/>
              </a:spcBef>
              <a:buFont typeface="Arial" charset="0"/>
              <a:buChar char="•"/>
            </a:pPr>
            <a:r>
              <a:rPr lang="en-US" sz="2600" dirty="0" smtClean="0"/>
              <a:t>Product oriented</a:t>
            </a:r>
          </a:p>
          <a:p>
            <a:pPr lvl="1">
              <a:spcBef>
                <a:spcPts val="0"/>
              </a:spcBef>
              <a:buFont typeface="Arial" charset="0"/>
              <a:buChar char="•"/>
            </a:pPr>
            <a:r>
              <a:rPr lang="en-US" sz="2600" dirty="0" smtClean="0"/>
              <a:t>Defect identification</a:t>
            </a:r>
            <a:endParaRPr lang="en-ZA" sz="2600" dirty="0"/>
          </a:p>
        </p:txBody>
      </p:sp>
      <p:pic>
        <p:nvPicPr>
          <p:cNvPr id="5" name="Picture 4" descr="C:\Users\Scientific Roets\Pictures\QA.jpg"/>
          <p:cNvPicPr/>
          <p:nvPr/>
        </p:nvPicPr>
        <p:blipFill rotWithShape="1">
          <a:blip r:embed="rId2">
            <a:extLst>
              <a:ext uri="{28A0092B-C50C-407E-A947-70E740481C1C}">
                <a14:useLocalDpi xmlns:a14="http://schemas.microsoft.com/office/drawing/2010/main" val="0"/>
              </a:ext>
            </a:extLst>
          </a:blip>
          <a:srcRect l="25620" t="17190" r="38182" b="33664"/>
          <a:stretch/>
        </p:blipFill>
        <p:spPr bwMode="auto">
          <a:xfrm>
            <a:off x="6372200" y="4293096"/>
            <a:ext cx="2085975" cy="21234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5825892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Quality Assurance</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buFont typeface="Arial" charset="0"/>
              <a:buChar char="•"/>
            </a:pPr>
            <a:r>
              <a:rPr lang="en-US" dirty="0" smtClean="0"/>
              <a:t>A set of activities</a:t>
            </a:r>
          </a:p>
          <a:p>
            <a:pPr>
              <a:spcBef>
                <a:spcPts val="0"/>
              </a:spcBef>
              <a:buFont typeface="Arial" charset="0"/>
              <a:buChar char="•"/>
            </a:pPr>
            <a:r>
              <a:rPr lang="en-US" dirty="0" smtClean="0"/>
              <a:t>Pro-active process</a:t>
            </a:r>
          </a:p>
          <a:p>
            <a:pPr>
              <a:spcBef>
                <a:spcPts val="0"/>
              </a:spcBef>
              <a:buFont typeface="Arial" charset="0"/>
              <a:buChar char="•"/>
            </a:pPr>
            <a:r>
              <a:rPr lang="en-US" dirty="0" smtClean="0"/>
              <a:t>Aims to PREVENT defects</a:t>
            </a:r>
          </a:p>
          <a:p>
            <a:pPr>
              <a:spcBef>
                <a:spcPts val="0"/>
              </a:spcBef>
              <a:buFont typeface="Arial" charset="0"/>
              <a:buChar char="•"/>
            </a:pPr>
            <a:r>
              <a:rPr lang="en-US" dirty="0" smtClean="0"/>
              <a:t>Concentrates on the process used to make the product</a:t>
            </a:r>
          </a:p>
          <a:p>
            <a:pPr>
              <a:spcBef>
                <a:spcPts val="0"/>
              </a:spcBef>
              <a:buFont typeface="Arial" charset="0"/>
              <a:buChar char="•"/>
            </a:pPr>
            <a:r>
              <a:rPr lang="en-US" dirty="0" smtClean="0"/>
              <a:t>Helps improve manufacturing processes</a:t>
            </a:r>
          </a:p>
          <a:p>
            <a:pPr>
              <a:spcBef>
                <a:spcPts val="0"/>
              </a:spcBef>
              <a:buFont typeface="Arial" charset="0"/>
              <a:buChar char="•"/>
            </a:pPr>
            <a:r>
              <a:rPr lang="en-US" dirty="0" smtClean="0"/>
              <a:t>A QMS system is established, then assessed for its adequacy</a:t>
            </a:r>
          </a:p>
          <a:p>
            <a:pPr>
              <a:spcBef>
                <a:spcPts val="0"/>
              </a:spcBef>
              <a:buFont typeface="Arial" charset="0"/>
              <a:buChar char="•"/>
            </a:pPr>
            <a:r>
              <a:rPr lang="en-US" dirty="0" smtClean="0"/>
              <a:t>Everyone in the manufacturing process is involved</a:t>
            </a:r>
            <a:endParaRPr lang="en-US" dirty="0"/>
          </a:p>
        </p:txBody>
      </p:sp>
    </p:spTree>
    <p:extLst>
      <p:ext uri="{BB962C8B-B14F-4D97-AF65-F5344CB8AC3E}">
        <p14:creationId xmlns:p14="http://schemas.microsoft.com/office/powerpoint/2010/main" val="23484959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Quality Assurance </a:t>
            </a:r>
            <a:r>
              <a:rPr lang="en-ZA" sz="4800" dirty="0" smtClean="0"/>
              <a:t>(cont.)</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marL="0" indent="0">
              <a:spcBef>
                <a:spcPts val="0"/>
              </a:spcBef>
              <a:buNone/>
            </a:pPr>
            <a:r>
              <a:rPr lang="en-US" sz="3600" dirty="0" err="1" smtClean="0"/>
              <a:t>Recognised</a:t>
            </a:r>
            <a:r>
              <a:rPr lang="en-US" sz="3600" dirty="0" smtClean="0"/>
              <a:t> QA systems in the food industry include:</a:t>
            </a:r>
          </a:p>
          <a:p>
            <a:pPr>
              <a:spcBef>
                <a:spcPts val="0"/>
              </a:spcBef>
            </a:pPr>
            <a:r>
              <a:rPr lang="en-US" sz="3600" dirty="0" smtClean="0"/>
              <a:t>GMPs </a:t>
            </a:r>
            <a:r>
              <a:rPr lang="en-US" sz="3600" dirty="0"/>
              <a:t>(Good Manufacturing Practices</a:t>
            </a:r>
            <a:r>
              <a:rPr lang="en-US" sz="3600" dirty="0" smtClean="0"/>
              <a:t>) </a:t>
            </a:r>
          </a:p>
          <a:p>
            <a:pPr>
              <a:spcBef>
                <a:spcPts val="0"/>
              </a:spcBef>
            </a:pPr>
            <a:r>
              <a:rPr lang="en-US" sz="3600" dirty="0" smtClean="0"/>
              <a:t>GHPs </a:t>
            </a:r>
            <a:r>
              <a:rPr lang="en-US" sz="3600" dirty="0"/>
              <a:t>(Good Hygiene Practices</a:t>
            </a:r>
            <a:r>
              <a:rPr lang="en-US" sz="3600" dirty="0" smtClean="0"/>
              <a:t>)</a:t>
            </a:r>
          </a:p>
          <a:p>
            <a:pPr>
              <a:spcBef>
                <a:spcPts val="0"/>
              </a:spcBef>
            </a:pPr>
            <a:r>
              <a:rPr lang="en-US" sz="3600" dirty="0" smtClean="0"/>
              <a:t>GAPs </a:t>
            </a:r>
            <a:r>
              <a:rPr lang="en-US" sz="3600" dirty="0"/>
              <a:t>(Good Agricultural Practices</a:t>
            </a:r>
            <a:r>
              <a:rPr lang="en-US" sz="3600" dirty="0" smtClean="0"/>
              <a:t>) </a:t>
            </a:r>
          </a:p>
          <a:p>
            <a:pPr>
              <a:spcBef>
                <a:spcPts val="0"/>
              </a:spcBef>
            </a:pPr>
            <a:r>
              <a:rPr lang="en-US" sz="3600" dirty="0" smtClean="0"/>
              <a:t>GLPs </a:t>
            </a:r>
            <a:r>
              <a:rPr lang="en-US" sz="3600" dirty="0"/>
              <a:t>(Good Laboratory Practices) </a:t>
            </a:r>
            <a:endParaRPr lang="en-US" sz="3600" dirty="0" smtClean="0"/>
          </a:p>
          <a:p>
            <a:pPr>
              <a:spcBef>
                <a:spcPts val="0"/>
              </a:spcBef>
            </a:pPr>
            <a:r>
              <a:rPr lang="en-US" sz="3600" dirty="0" smtClean="0"/>
              <a:t>HACCP </a:t>
            </a:r>
            <a:r>
              <a:rPr lang="en-US" sz="3600" dirty="0"/>
              <a:t>(Hazard </a:t>
            </a:r>
            <a:r>
              <a:rPr lang="en-US" sz="3600" dirty="0" smtClean="0"/>
              <a:t>Analysis </a:t>
            </a:r>
            <a:r>
              <a:rPr lang="en-US" sz="3600" dirty="0"/>
              <a:t>Critical Control </a:t>
            </a:r>
            <a:r>
              <a:rPr lang="en-US" sz="3600" dirty="0" smtClean="0"/>
              <a:t>Point)</a:t>
            </a:r>
            <a:endParaRPr lang="en-US" sz="3600" dirty="0"/>
          </a:p>
        </p:txBody>
      </p:sp>
    </p:spTree>
    <p:extLst>
      <p:ext uri="{BB962C8B-B14F-4D97-AF65-F5344CB8AC3E}">
        <p14:creationId xmlns:p14="http://schemas.microsoft.com/office/powerpoint/2010/main" val="18520384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Quality Control</a:t>
            </a:r>
            <a:endParaRPr lang="en-ZA" sz="4800" dirty="0"/>
          </a:p>
        </p:txBody>
      </p:sp>
      <p:sp>
        <p:nvSpPr>
          <p:cNvPr id="9" name="Content Placeholder 2"/>
          <p:cNvSpPr>
            <a:spLocks noGrp="1"/>
          </p:cNvSpPr>
          <p:nvPr>
            <p:ph idx="1"/>
          </p:nvPr>
        </p:nvSpPr>
        <p:spPr>
          <a:xfrm>
            <a:off x="457200" y="1600200"/>
            <a:ext cx="5194920"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buFont typeface="Arial" charset="0"/>
              <a:buChar char="•"/>
            </a:pPr>
            <a:r>
              <a:rPr lang="en-US" dirty="0" smtClean="0"/>
              <a:t>A set of activities</a:t>
            </a:r>
          </a:p>
          <a:p>
            <a:pPr>
              <a:spcBef>
                <a:spcPts val="0"/>
              </a:spcBef>
              <a:buFont typeface="Arial" charset="0"/>
              <a:buChar char="•"/>
            </a:pPr>
            <a:r>
              <a:rPr lang="en-US" dirty="0" smtClean="0"/>
              <a:t>Ensures quality in products</a:t>
            </a:r>
          </a:p>
          <a:p>
            <a:pPr>
              <a:spcBef>
                <a:spcPts val="0"/>
              </a:spcBef>
              <a:buFont typeface="Arial" charset="0"/>
              <a:buChar char="•"/>
            </a:pPr>
            <a:r>
              <a:rPr lang="en-US" dirty="0" smtClean="0"/>
              <a:t>Identifies defects in the finished product produced</a:t>
            </a:r>
          </a:p>
          <a:p>
            <a:pPr>
              <a:spcBef>
                <a:spcPts val="0"/>
              </a:spcBef>
              <a:buFont typeface="Arial" charset="0"/>
              <a:buChar char="•"/>
            </a:pPr>
            <a:r>
              <a:rPr lang="en-US" dirty="0" smtClean="0"/>
              <a:t>Identifies and eliminates sources of quality problems</a:t>
            </a:r>
          </a:p>
          <a:p>
            <a:pPr>
              <a:spcBef>
                <a:spcPts val="0"/>
              </a:spcBef>
              <a:buFont typeface="Arial" charset="0"/>
              <a:buChar char="•"/>
            </a:pPr>
            <a:r>
              <a:rPr lang="en-US" dirty="0"/>
              <a:t>Products are tested for defects</a:t>
            </a:r>
          </a:p>
          <a:p>
            <a:pPr>
              <a:spcBef>
                <a:spcPts val="0"/>
              </a:spcBef>
              <a:buFont typeface="Arial" charset="0"/>
              <a:buChar char="•"/>
            </a:pPr>
            <a:r>
              <a:rPr lang="en-US" dirty="0" smtClean="0"/>
              <a:t>Involves inspection</a:t>
            </a:r>
          </a:p>
        </p:txBody>
      </p:sp>
      <p:pic>
        <p:nvPicPr>
          <p:cNvPr id="5" name="Picture 4" descr="Image result for broken bag of sugar images"/>
          <p:cNvPicPr/>
          <p:nvPr/>
        </p:nvPicPr>
        <p:blipFill rotWithShape="1">
          <a:blip r:embed="rId2">
            <a:extLst>
              <a:ext uri="{28A0092B-C50C-407E-A947-70E740481C1C}">
                <a14:useLocalDpi xmlns:a14="http://schemas.microsoft.com/office/drawing/2010/main" val="0"/>
              </a:ext>
            </a:extLst>
          </a:blip>
          <a:srcRect l="6395" t="21351" b="37473"/>
          <a:stretch/>
        </p:blipFill>
        <p:spPr bwMode="auto">
          <a:xfrm>
            <a:off x="5804881" y="2780928"/>
            <a:ext cx="3167757" cy="2016224"/>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8687486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smtClean="0"/>
              <a:t>Quality Indicators and Specifications</a:t>
            </a:r>
            <a:endParaRPr lang="en-ZA" sz="40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buFont typeface="Arial" charset="0"/>
              <a:buChar char="•"/>
            </a:pPr>
            <a:r>
              <a:rPr lang="en-US" sz="4800" dirty="0" smtClean="0"/>
              <a:t>Define the quality of a product</a:t>
            </a:r>
          </a:p>
          <a:p>
            <a:pPr>
              <a:spcBef>
                <a:spcPts val="0"/>
              </a:spcBef>
              <a:buFont typeface="Arial" charset="0"/>
              <a:buChar char="•"/>
            </a:pPr>
            <a:r>
              <a:rPr lang="en-US" sz="4800" dirty="0" smtClean="0"/>
              <a:t>Tangible measurements (weight, </a:t>
            </a:r>
            <a:r>
              <a:rPr lang="en-US" sz="4800" dirty="0" err="1" smtClean="0"/>
              <a:t>colour</a:t>
            </a:r>
            <a:r>
              <a:rPr lang="en-US" sz="4800" dirty="0" smtClean="0"/>
              <a:t>, moisture content etc.)</a:t>
            </a:r>
          </a:p>
          <a:p>
            <a:pPr>
              <a:spcBef>
                <a:spcPts val="0"/>
              </a:spcBef>
              <a:buFont typeface="Arial" charset="0"/>
              <a:buChar char="•"/>
            </a:pPr>
            <a:r>
              <a:rPr lang="en-US" sz="4800" dirty="0" smtClean="0"/>
              <a:t>Intangible elements (smell, taste etc.)</a:t>
            </a:r>
          </a:p>
        </p:txBody>
      </p:sp>
    </p:spTree>
    <p:extLst>
      <p:ext uri="{BB962C8B-B14F-4D97-AF65-F5344CB8AC3E}">
        <p14:creationId xmlns:p14="http://schemas.microsoft.com/office/powerpoint/2010/main" val="42709781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6326B668B718347920F86058F4B285C" ma:contentTypeVersion="0" ma:contentTypeDescription="Create a new document." ma:contentTypeScope="" ma:versionID="aefd994ead310ccc8b23e01ca6324e17">
  <xsd:schema xmlns:xsd="http://www.w3.org/2001/XMLSchema" xmlns:xs="http://www.w3.org/2001/XMLSchema" xmlns:p="http://schemas.microsoft.com/office/2006/metadata/properties" targetNamespace="http://schemas.microsoft.com/office/2006/metadata/properties" ma:root="true" ma:fieldsID="553f2d8843fd2aa64b81f9e8c63a661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EAD20A0-0267-4CBD-80CF-D739626C0630}"/>
</file>

<file path=customXml/itemProps2.xml><?xml version="1.0" encoding="utf-8"?>
<ds:datastoreItem xmlns:ds="http://schemas.openxmlformats.org/officeDocument/2006/customXml" ds:itemID="{E1ADB3B6-B7D8-475F-B887-9D4074AAFE8D}"/>
</file>

<file path=customXml/itemProps3.xml><?xml version="1.0" encoding="utf-8"?>
<ds:datastoreItem xmlns:ds="http://schemas.openxmlformats.org/officeDocument/2006/customXml" ds:itemID="{685FB1F8-DC2F-4835-A93E-D09D8BD7662C}"/>
</file>

<file path=docProps/app.xml><?xml version="1.0" encoding="utf-8"?>
<Properties xmlns="http://schemas.openxmlformats.org/officeDocument/2006/extended-properties" xmlns:vt="http://schemas.openxmlformats.org/officeDocument/2006/docPropsVTypes">
  <Template/>
  <TotalTime>5372</TotalTime>
  <Words>2692</Words>
  <Application>Microsoft Office PowerPoint</Application>
  <PresentationFormat>On-screen Show (4:3)</PresentationFormat>
  <Paragraphs>336</Paragraphs>
  <Slides>39</Slides>
  <Notes>1</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Office Theme</vt:lpstr>
      <vt:lpstr>PowerPoint Presentation</vt:lpstr>
      <vt:lpstr>Background</vt:lpstr>
      <vt:lpstr>Quality Management Systems</vt:lpstr>
      <vt:lpstr>Quality Management Systems (cont.)</vt:lpstr>
      <vt:lpstr>Quality Control and Assurance</vt:lpstr>
      <vt:lpstr>Quality Assurance</vt:lpstr>
      <vt:lpstr>Quality Assurance (cont.)</vt:lpstr>
      <vt:lpstr>Quality Control</vt:lpstr>
      <vt:lpstr>Quality Indicators and Specifications</vt:lpstr>
      <vt:lpstr>Good Manufacturing Practices</vt:lpstr>
      <vt:lpstr>Good Manufacturing Practices (cont.)</vt:lpstr>
      <vt:lpstr>Good Manufacturing Practices (cont.)</vt:lpstr>
      <vt:lpstr>Good Manufacturing Practices (cont.)</vt:lpstr>
      <vt:lpstr>Good Manufacturing Practices (cont.)</vt:lpstr>
      <vt:lpstr>Good Manufacturing Practices (cont.)</vt:lpstr>
      <vt:lpstr>GMP Implementation</vt:lpstr>
      <vt:lpstr>GMP Implementation (cont.)</vt:lpstr>
      <vt:lpstr>GMP Implementation (cont.)</vt:lpstr>
      <vt:lpstr>GMP Implementation (cont.)</vt:lpstr>
      <vt:lpstr>GMP Implementation (cont.)</vt:lpstr>
      <vt:lpstr>GMP Implementation (cont.)</vt:lpstr>
      <vt:lpstr>GMP Implementation (cont.)</vt:lpstr>
      <vt:lpstr>GMP Implementation (cont.)</vt:lpstr>
      <vt:lpstr>GMP Implementation (cont.)</vt:lpstr>
      <vt:lpstr>GMP Implementation (cont.)</vt:lpstr>
      <vt:lpstr>Key Control Points</vt:lpstr>
      <vt:lpstr>Key Control Points (cont.)</vt:lpstr>
      <vt:lpstr>Key Control Points (cont.)</vt:lpstr>
      <vt:lpstr>Key Control Points (cont.)</vt:lpstr>
      <vt:lpstr>Key Control Points (cont.)</vt:lpstr>
      <vt:lpstr>Key Control Points (cont.)</vt:lpstr>
      <vt:lpstr>Key Control Points (cont.)</vt:lpstr>
      <vt:lpstr>Key Control Points (cont.)</vt:lpstr>
      <vt:lpstr>Key Control Points (cont.)</vt:lpstr>
      <vt:lpstr>Quality Reports</vt:lpstr>
      <vt:lpstr>Traceability</vt:lpstr>
      <vt:lpstr>Traceability (cont.)</vt:lpstr>
      <vt:lpstr>Traceability (cont.)</vt:lpstr>
      <vt:lpstr>Traceability (cont.)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Merida Roets</dc:creator>
  <cp:lastModifiedBy>User</cp:lastModifiedBy>
  <cp:revision>258</cp:revision>
  <cp:lastPrinted>2019-08-20T08:58:36Z</cp:lastPrinted>
  <dcterms:created xsi:type="dcterms:W3CDTF">2016-11-15T07:03:29Z</dcterms:created>
  <dcterms:modified xsi:type="dcterms:W3CDTF">2019-08-20T08:58:38Z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0x010100B6326B668B718347920F86058F4B285C</vt:lpwstr>
  </property>
</Properties>
</file>