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384" r:id="rId4"/>
    <p:sldId id="385" r:id="rId5"/>
    <p:sldId id="386" r:id="rId6"/>
    <p:sldId id="387" r:id="rId7"/>
    <p:sldId id="421" r:id="rId8"/>
    <p:sldId id="388" r:id="rId9"/>
    <p:sldId id="424" r:id="rId10"/>
    <p:sldId id="423" r:id="rId11"/>
    <p:sldId id="425" r:id="rId12"/>
    <p:sldId id="389" r:id="rId13"/>
    <p:sldId id="390" r:id="rId14"/>
    <p:sldId id="426" r:id="rId15"/>
    <p:sldId id="427" r:id="rId16"/>
    <p:sldId id="428" r:id="rId17"/>
    <p:sldId id="429" r:id="rId18"/>
    <p:sldId id="430" r:id="rId19"/>
    <p:sldId id="431" r:id="rId20"/>
    <p:sldId id="432" r:id="rId21"/>
    <p:sldId id="433" r:id="rId22"/>
    <p:sldId id="434" r:id="rId23"/>
    <p:sldId id="43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varScale="1">
        <p:scale>
          <a:sx n="61" d="100"/>
          <a:sy n="61" d="100"/>
        </p:scale>
        <p:origin x="-2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6840760" cy="2062103"/>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200" b="1" i="0" dirty="0" smtClean="0">
                <a:solidFill>
                  <a:srgbClr val="C00000"/>
                </a:solidFill>
                <a:latin typeface="Century Gothic" panose="020B0502020202020204" pitchFamily="34" charset="0"/>
                <a:cs typeface="Browallia New" panose="020B0604020202020204" pitchFamily="34" charset="-34"/>
              </a:rPr>
              <a:t>NQF 3: OCCUPATIONAL CERTIFICATE: ID</a:t>
            </a:r>
            <a:r>
              <a:rPr lang="it-IT" sz="3200" b="1" i="0" baseline="0" dirty="0" smtClean="0">
                <a:solidFill>
                  <a:srgbClr val="C00000"/>
                </a:solidFill>
                <a:latin typeface="Century Gothic" panose="020B0502020202020204" pitchFamily="34" charset="0"/>
                <a:cs typeface="Browallia New" panose="020B0604020202020204" pitchFamily="34" charset="-34"/>
              </a:rPr>
              <a:t> 98912: </a:t>
            </a:r>
          </a:p>
          <a:p>
            <a:pPr algn="ctr"/>
            <a:r>
              <a:rPr lang="it-IT" sz="3200" b="1" i="0" dirty="0" smtClean="0">
                <a:solidFill>
                  <a:srgbClr val="C00000"/>
                </a:solidFill>
                <a:latin typeface="Century Gothic" panose="020B0502020202020204" pitchFamily="34" charset="0"/>
                <a:cs typeface="Browallia New" panose="020B0604020202020204" pitchFamily="34" charset="-34"/>
              </a:rPr>
              <a:t>SUGAR PROCESSING MACHINE OPERATOR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2019/08/16</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2019/08/16</a:t>
            </a:fld>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dirty="0"/>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3573016"/>
            <a:ext cx="7056784" cy="1656184"/>
          </a:xfrm>
          <a:prstGeom prst="rect">
            <a:avLst/>
          </a:prstGeom>
          <a:solidFill>
            <a:schemeClr val="bg1">
              <a:lumMod val="85000"/>
            </a:schemeClr>
          </a:solidFill>
          <a:scene3d>
            <a:camera prst="orthographicFront"/>
            <a:lightRig rig="threePt" dir="t"/>
          </a:scene3d>
          <a:sp3d>
            <a:bevelT/>
          </a:sp3d>
        </p:spPr>
        <p:txBody>
          <a:bodyPr anchor="ctr">
            <a:normAutofit fontScale="92500"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spcBef>
                <a:spcPts val="400"/>
              </a:spcBef>
              <a:spcAft>
                <a:spcPts val="400"/>
              </a:spcAft>
            </a:pPr>
            <a:r>
              <a:rPr lang="en-US" sz="2800" dirty="0" smtClean="0">
                <a:solidFill>
                  <a:srgbClr val="C0504D">
                    <a:lumMod val="75000"/>
                  </a:srgbClr>
                </a:solidFill>
              </a:rPr>
              <a:t>KNOWLEDGE COMPONENT: MODULE 4: QUALITY ASSURANCE: KT2: SAMPLING PRINCIPLES AND METHODS</a:t>
            </a:r>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Sampling Techniques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smtClean="0"/>
              <a:t>It </a:t>
            </a:r>
            <a:r>
              <a:rPr lang="en-US" sz="2800" dirty="0"/>
              <a:t>is sometimes better to take frequent catch samples than a continuous sample, for example, it is desirable to obtain information on the variability of the composition of the material. </a:t>
            </a:r>
            <a:endParaRPr lang="en-US" sz="2800" dirty="0" smtClean="0"/>
          </a:p>
          <a:p>
            <a:r>
              <a:rPr lang="en-US" sz="2800" dirty="0" smtClean="0"/>
              <a:t>Catch </a:t>
            </a:r>
            <a:r>
              <a:rPr lang="en-US" sz="2800" dirty="0"/>
              <a:t>samples are also taken when there is possibility that a continuous sample will deteriorate during the sample period.</a:t>
            </a:r>
          </a:p>
          <a:p>
            <a:r>
              <a:rPr lang="en-US" sz="2800" dirty="0"/>
              <a:t>Cleanliness of sampling devices and sample receptacles is essential. </a:t>
            </a:r>
            <a:endParaRPr lang="en-US" sz="2800" dirty="0" smtClean="0"/>
          </a:p>
          <a:p>
            <a:r>
              <a:rPr lang="en-US" sz="2800" dirty="0" smtClean="0"/>
              <a:t>This </a:t>
            </a:r>
            <a:r>
              <a:rPr lang="en-US" sz="2800" dirty="0"/>
              <a:t>calls for a planned and regular </a:t>
            </a:r>
            <a:r>
              <a:rPr lang="en-US" sz="2800" dirty="0" err="1"/>
              <a:t>programme</a:t>
            </a:r>
            <a:r>
              <a:rPr lang="en-US" sz="2800" dirty="0"/>
              <a:t> of cleaning</a:t>
            </a:r>
            <a:r>
              <a:rPr lang="en-US" sz="2800" dirty="0" smtClean="0"/>
              <a:t>.</a:t>
            </a:r>
          </a:p>
        </p:txBody>
      </p:sp>
    </p:spTree>
    <p:extLst>
      <p:ext uri="{BB962C8B-B14F-4D97-AF65-F5344CB8AC3E}">
        <p14:creationId xmlns:p14="http://schemas.microsoft.com/office/powerpoint/2010/main" val="4098573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Sampling Techniques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a:t>D</a:t>
            </a:r>
            <a:r>
              <a:rPr lang="en-US" sz="2800" dirty="0" smtClean="0"/>
              <a:t>uplicate </a:t>
            </a:r>
            <a:r>
              <a:rPr lang="en-US" sz="2800" dirty="0"/>
              <a:t>sets of samplers and receptacles will greatly facilitate cleaning operations and must be provided wherever possible. </a:t>
            </a:r>
            <a:endParaRPr lang="en-US" sz="2800" dirty="0" smtClean="0"/>
          </a:p>
          <a:p>
            <a:r>
              <a:rPr lang="en-US" sz="2800" dirty="0" smtClean="0"/>
              <a:t>Sample </a:t>
            </a:r>
            <a:r>
              <a:rPr lang="en-US" sz="2800" dirty="0"/>
              <a:t>receptacles should be seamless and constructed of stainless steel or copper and must be covered to </a:t>
            </a:r>
            <a:r>
              <a:rPr lang="en-US" sz="2800" dirty="0" err="1"/>
              <a:t>minimise</a:t>
            </a:r>
            <a:r>
              <a:rPr lang="en-US" sz="2800" dirty="0"/>
              <a:t> evaporation and contamination.</a:t>
            </a:r>
          </a:p>
          <a:p>
            <a:r>
              <a:rPr lang="en-US" sz="2800" dirty="0"/>
              <a:t>The importance of mixing the primary sample before sub-sampling cannot be over stressed and details are given below, under the procedures described, for the various products.</a:t>
            </a:r>
          </a:p>
        </p:txBody>
      </p:sp>
    </p:spTree>
    <p:extLst>
      <p:ext uri="{BB962C8B-B14F-4D97-AF65-F5344CB8AC3E}">
        <p14:creationId xmlns:p14="http://schemas.microsoft.com/office/powerpoint/2010/main" val="2473947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3600" dirty="0" smtClean="0"/>
              <a:t>Sampling along the Sugar Production line</a:t>
            </a:r>
            <a:endParaRPr lang="en-ZA" sz="3600" dirty="0"/>
          </a:p>
        </p:txBody>
      </p:sp>
      <p:sp>
        <p:nvSpPr>
          <p:cNvPr id="9" name="Content Placeholder 2"/>
          <p:cNvSpPr>
            <a:spLocks noGrp="1"/>
          </p:cNvSpPr>
          <p:nvPr>
            <p:ph idx="1"/>
          </p:nvPr>
        </p:nvSpPr>
        <p:spPr>
          <a:xfrm>
            <a:off x="457200" y="1600200"/>
            <a:ext cx="8291264" cy="4997152"/>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b="1" dirty="0" smtClean="0"/>
              <a:t>Sampling should be done of:</a:t>
            </a:r>
          </a:p>
          <a:p>
            <a:pPr marL="0" indent="0">
              <a:spcBef>
                <a:spcPts val="0"/>
              </a:spcBef>
              <a:buNone/>
            </a:pPr>
            <a:endParaRPr lang="en-US" b="1" dirty="0"/>
          </a:p>
          <a:p>
            <a:pPr marL="0" indent="0">
              <a:spcBef>
                <a:spcPts val="0"/>
              </a:spcBef>
              <a:buNone/>
            </a:pPr>
            <a:endParaRPr lang="en-US" b="1" dirty="0" smtClean="0"/>
          </a:p>
          <a:p>
            <a:pPr marL="0" indent="0">
              <a:spcBef>
                <a:spcPts val="0"/>
              </a:spcBef>
              <a:buNone/>
            </a:pPr>
            <a:endParaRPr lang="en-US" b="1" dirty="0"/>
          </a:p>
          <a:p>
            <a:pPr marL="0" indent="0">
              <a:spcBef>
                <a:spcPts val="0"/>
              </a:spcBef>
              <a:buNone/>
            </a:pPr>
            <a:endParaRPr lang="en-US" b="1" dirty="0" smtClean="0"/>
          </a:p>
          <a:p>
            <a:pPr marL="0" indent="0">
              <a:spcBef>
                <a:spcPts val="0"/>
              </a:spcBef>
              <a:buNone/>
            </a:pPr>
            <a:endParaRPr lang="en-US" b="1" dirty="0"/>
          </a:p>
          <a:p>
            <a:pPr marL="0" indent="0">
              <a:spcBef>
                <a:spcPts val="0"/>
              </a:spcBef>
              <a:buNone/>
            </a:pPr>
            <a:endParaRPr lang="en-US" b="1" dirty="0" smtClean="0"/>
          </a:p>
          <a:p>
            <a:pPr marL="0" indent="0">
              <a:spcBef>
                <a:spcPts val="0"/>
              </a:spcBef>
              <a:buNone/>
            </a:pPr>
            <a:endParaRPr lang="en-US" b="1" dirty="0"/>
          </a:p>
          <a:p>
            <a:pPr marL="0" indent="0">
              <a:spcBef>
                <a:spcPts val="0"/>
              </a:spcBef>
              <a:buNone/>
            </a:pPr>
            <a:endParaRPr lang="en-US" b="1" dirty="0" smtClean="0"/>
          </a:p>
          <a:p>
            <a:pPr marL="0" indent="0" algn="ctr">
              <a:spcBef>
                <a:spcPts val="0"/>
              </a:spcBef>
              <a:buNone/>
            </a:pPr>
            <a:r>
              <a:rPr lang="en-US" sz="2400" b="1" dirty="0" smtClean="0"/>
              <a:t>Review each sampling procedure in the learning resource</a:t>
            </a:r>
          </a:p>
        </p:txBody>
      </p:sp>
      <p:graphicFrame>
        <p:nvGraphicFramePr>
          <p:cNvPr id="2" name="Table 1"/>
          <p:cNvGraphicFramePr>
            <a:graphicFrameLocks noGrp="1"/>
          </p:cNvGraphicFramePr>
          <p:nvPr>
            <p:extLst>
              <p:ext uri="{D42A27DB-BD31-4B8C-83A1-F6EECF244321}">
                <p14:modId xmlns:p14="http://schemas.microsoft.com/office/powerpoint/2010/main" val="4042849502"/>
              </p:ext>
            </p:extLst>
          </p:nvPr>
        </p:nvGraphicFramePr>
        <p:xfrm>
          <a:off x="827584" y="2204864"/>
          <a:ext cx="7488832" cy="3657600"/>
        </p:xfrm>
        <a:graphic>
          <a:graphicData uri="http://schemas.openxmlformats.org/drawingml/2006/table">
            <a:tbl>
              <a:tblPr firstRow="1" bandRow="1">
                <a:tableStyleId>{1FECB4D8-DB02-4DC6-A0A2-4F2EBAE1DC90}</a:tableStyleId>
              </a:tblPr>
              <a:tblGrid>
                <a:gridCol w="3744416"/>
                <a:gridCol w="3744416"/>
              </a:tblGrid>
              <a:tr h="3312368">
                <a:tc>
                  <a:txBody>
                    <a:bodyPr/>
                    <a:lstStyle/>
                    <a:p>
                      <a:pPr algn="ctr"/>
                      <a:r>
                        <a:rPr lang="en-US" sz="2600" dirty="0" smtClean="0"/>
                        <a:t>Cane</a:t>
                      </a:r>
                    </a:p>
                    <a:p>
                      <a:pPr algn="ctr"/>
                      <a:r>
                        <a:rPr lang="en-US" sz="2600" dirty="0" smtClean="0"/>
                        <a:t>Final bagasse</a:t>
                      </a:r>
                    </a:p>
                    <a:p>
                      <a:pPr algn="ctr"/>
                      <a:r>
                        <a:rPr lang="en-US" sz="2600" dirty="0" smtClean="0"/>
                        <a:t>First expressed juice</a:t>
                      </a:r>
                    </a:p>
                    <a:p>
                      <a:pPr algn="ctr"/>
                      <a:r>
                        <a:rPr lang="en-US" sz="2600" dirty="0" smtClean="0"/>
                        <a:t>Mixed juice</a:t>
                      </a:r>
                    </a:p>
                    <a:p>
                      <a:pPr algn="ctr"/>
                      <a:r>
                        <a:rPr lang="en-US" sz="2600" dirty="0" smtClean="0"/>
                        <a:t>Clarified juice</a:t>
                      </a:r>
                    </a:p>
                    <a:p>
                      <a:pPr algn="ctr"/>
                      <a:r>
                        <a:rPr lang="en-US" sz="2600" dirty="0" smtClean="0"/>
                        <a:t>Filter feed (mud)</a:t>
                      </a:r>
                    </a:p>
                    <a:p>
                      <a:pPr algn="ctr"/>
                      <a:r>
                        <a:rPr lang="en-US" sz="2600" dirty="0" smtClean="0"/>
                        <a:t>Filter cake</a:t>
                      </a:r>
                    </a:p>
                    <a:p>
                      <a:pPr algn="ctr"/>
                      <a:r>
                        <a:rPr lang="en-US" sz="2600" dirty="0" smtClean="0"/>
                        <a:t>Filtrate</a:t>
                      </a:r>
                    </a:p>
                    <a:p>
                      <a:pPr algn="ctr"/>
                      <a:endParaRPr lang="en-US" sz="2600" dirty="0"/>
                    </a:p>
                  </a:txBody>
                  <a:tcPr/>
                </a:tc>
                <a:tc>
                  <a:txBody>
                    <a:bodyPr/>
                    <a:lstStyle/>
                    <a:p>
                      <a:pPr algn="ctr"/>
                      <a:r>
                        <a:rPr lang="en-US" sz="2600" dirty="0" smtClean="0"/>
                        <a:t>Syrup</a:t>
                      </a:r>
                    </a:p>
                    <a:p>
                      <a:pPr algn="ctr"/>
                      <a:r>
                        <a:rPr lang="en-US" sz="2600" dirty="0" err="1" smtClean="0"/>
                        <a:t>Remelt</a:t>
                      </a:r>
                      <a:endParaRPr lang="en-US" sz="2600" dirty="0" smtClean="0"/>
                    </a:p>
                    <a:p>
                      <a:pPr algn="ctr"/>
                      <a:r>
                        <a:rPr lang="en-US" sz="2600" dirty="0" smtClean="0"/>
                        <a:t>A-, B- and C-</a:t>
                      </a:r>
                      <a:r>
                        <a:rPr lang="en-US" sz="2600" dirty="0" err="1" smtClean="0"/>
                        <a:t>massecuite</a:t>
                      </a:r>
                      <a:endParaRPr lang="en-US" sz="2600" dirty="0" smtClean="0"/>
                    </a:p>
                    <a:p>
                      <a:pPr algn="ctr"/>
                      <a:r>
                        <a:rPr lang="en-US" sz="2600" dirty="0" smtClean="0"/>
                        <a:t>Magma</a:t>
                      </a:r>
                    </a:p>
                    <a:p>
                      <a:pPr algn="ctr"/>
                      <a:r>
                        <a:rPr lang="en-US" sz="2600" dirty="0" smtClean="0"/>
                        <a:t>A- and B-molasses</a:t>
                      </a:r>
                    </a:p>
                    <a:p>
                      <a:pPr algn="ctr"/>
                      <a:r>
                        <a:rPr lang="en-US" sz="2600" dirty="0" smtClean="0"/>
                        <a:t>Final molasses</a:t>
                      </a:r>
                    </a:p>
                    <a:p>
                      <a:pPr algn="ctr"/>
                      <a:r>
                        <a:rPr lang="en-US" sz="2600" dirty="0" smtClean="0"/>
                        <a:t>B-, C1- and C2-sugars</a:t>
                      </a:r>
                    </a:p>
                    <a:p>
                      <a:pPr algn="ctr"/>
                      <a:r>
                        <a:rPr lang="en-US" sz="2600" dirty="0" smtClean="0"/>
                        <a:t>A-sugar</a:t>
                      </a:r>
                      <a:endParaRPr lang="en-US" sz="2600" dirty="0"/>
                    </a:p>
                  </a:txBody>
                  <a:tcPr/>
                </a:tc>
              </a:tr>
            </a:tbl>
          </a:graphicData>
        </a:graphic>
      </p:graphicFrame>
    </p:spTree>
    <p:extLst>
      <p:ext uri="{BB962C8B-B14F-4D97-AF65-F5344CB8AC3E}">
        <p14:creationId xmlns:p14="http://schemas.microsoft.com/office/powerpoint/2010/main" val="2868748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Equipment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000" b="1" dirty="0" smtClean="0"/>
              <a:t>Consider each of the following pieces of equipment (See learning resource for detail):</a:t>
            </a:r>
          </a:p>
          <a:p>
            <a:pPr>
              <a:spcBef>
                <a:spcPts val="0"/>
              </a:spcBef>
              <a:buFont typeface="Arial" charset="0"/>
              <a:buChar char="•"/>
            </a:pPr>
            <a:r>
              <a:rPr lang="en-US" sz="2000" dirty="0" smtClean="0"/>
              <a:t>Electronic cane trackers</a:t>
            </a:r>
          </a:p>
          <a:p>
            <a:pPr>
              <a:spcBef>
                <a:spcPts val="0"/>
              </a:spcBef>
              <a:buFont typeface="Arial" charset="0"/>
              <a:buChar char="•"/>
            </a:pPr>
            <a:r>
              <a:rPr lang="en-US" sz="2000" dirty="0" smtClean="0"/>
              <a:t>Cane samplers</a:t>
            </a:r>
          </a:p>
          <a:p>
            <a:pPr>
              <a:spcBef>
                <a:spcPts val="0"/>
              </a:spcBef>
              <a:buFont typeface="Arial" charset="0"/>
              <a:buChar char="•"/>
            </a:pPr>
            <a:r>
              <a:rPr lang="en-US" sz="2000" dirty="0" smtClean="0"/>
              <a:t>Cane sub-samplers</a:t>
            </a:r>
          </a:p>
          <a:p>
            <a:pPr>
              <a:spcBef>
                <a:spcPts val="0"/>
              </a:spcBef>
              <a:buFont typeface="Arial" charset="0"/>
              <a:buChar char="•"/>
            </a:pPr>
            <a:r>
              <a:rPr lang="en-US" sz="2000" dirty="0" smtClean="0"/>
              <a:t>Screw conveyors</a:t>
            </a:r>
          </a:p>
          <a:p>
            <a:pPr>
              <a:spcBef>
                <a:spcPts val="0"/>
              </a:spcBef>
              <a:buFont typeface="Arial" charset="0"/>
              <a:buChar char="•"/>
            </a:pPr>
            <a:r>
              <a:rPr lang="en-US" sz="2000" dirty="0" smtClean="0"/>
              <a:t>Motor control panel</a:t>
            </a:r>
          </a:p>
          <a:p>
            <a:pPr>
              <a:spcBef>
                <a:spcPts val="0"/>
              </a:spcBef>
              <a:buFont typeface="Arial" charset="0"/>
              <a:buChar char="•"/>
            </a:pPr>
            <a:r>
              <a:rPr lang="en-US" sz="2000" dirty="0" smtClean="0"/>
              <a:t>Logic control panel</a:t>
            </a:r>
          </a:p>
          <a:p>
            <a:pPr>
              <a:spcBef>
                <a:spcPts val="0"/>
              </a:spcBef>
              <a:buFont typeface="Arial" charset="0"/>
              <a:buChar char="•"/>
            </a:pPr>
            <a:r>
              <a:rPr lang="en-US" sz="2000" dirty="0" smtClean="0"/>
              <a:t>Sample shredder</a:t>
            </a:r>
          </a:p>
          <a:p>
            <a:pPr>
              <a:spcBef>
                <a:spcPts val="0"/>
              </a:spcBef>
              <a:buFont typeface="Arial" charset="0"/>
              <a:buChar char="•"/>
            </a:pPr>
            <a:r>
              <a:rPr lang="en-US" sz="2000" dirty="0" smtClean="0"/>
              <a:t>Final bagasse samples</a:t>
            </a:r>
          </a:p>
          <a:p>
            <a:pPr>
              <a:spcBef>
                <a:spcPts val="0"/>
              </a:spcBef>
              <a:buFont typeface="Arial" charset="0"/>
              <a:buChar char="•"/>
            </a:pPr>
            <a:r>
              <a:rPr lang="en-US" sz="2000" dirty="0" smtClean="0"/>
              <a:t>Mixed juice samplers – Cold juice – Hot juice</a:t>
            </a:r>
          </a:p>
          <a:p>
            <a:pPr>
              <a:spcBef>
                <a:spcPts val="0"/>
              </a:spcBef>
              <a:buFont typeface="Arial" charset="0"/>
              <a:buChar char="•"/>
            </a:pPr>
            <a:r>
              <a:rPr lang="en-US" sz="2000" dirty="0" smtClean="0"/>
              <a:t>Mixed juice sampler – insoluble solids</a:t>
            </a:r>
          </a:p>
          <a:p>
            <a:pPr>
              <a:spcBef>
                <a:spcPts val="0"/>
              </a:spcBef>
              <a:buFont typeface="Arial" charset="0"/>
              <a:buChar char="•"/>
            </a:pPr>
            <a:r>
              <a:rPr lang="en-US" sz="2000" dirty="0" smtClean="0"/>
              <a:t>Juice mixer</a:t>
            </a:r>
          </a:p>
          <a:p>
            <a:pPr>
              <a:spcBef>
                <a:spcPts val="0"/>
              </a:spcBef>
              <a:buFont typeface="Arial" charset="0"/>
              <a:buChar char="•"/>
            </a:pPr>
            <a:r>
              <a:rPr lang="en-US" sz="2000" dirty="0" smtClean="0"/>
              <a:t>Molasses sampler</a:t>
            </a:r>
          </a:p>
          <a:p>
            <a:pPr>
              <a:spcBef>
                <a:spcPts val="0"/>
              </a:spcBef>
              <a:buFont typeface="Arial" charset="0"/>
              <a:buChar char="•"/>
            </a:pPr>
            <a:r>
              <a:rPr lang="en-US" sz="2000" dirty="0" smtClean="0"/>
              <a:t>Sugar sampler</a:t>
            </a:r>
          </a:p>
          <a:p>
            <a:pPr>
              <a:spcBef>
                <a:spcPts val="0"/>
              </a:spcBef>
              <a:buFont typeface="Arial" charset="0"/>
              <a:buChar char="•"/>
            </a:pPr>
            <a:r>
              <a:rPr lang="en-US" sz="2000" dirty="0" smtClean="0"/>
              <a:t>Grab sampler for whole stick cane</a:t>
            </a:r>
          </a:p>
          <a:p>
            <a:pPr>
              <a:spcBef>
                <a:spcPts val="0"/>
              </a:spcBef>
              <a:buFont typeface="Arial" charset="0"/>
              <a:buChar char="•"/>
            </a:pPr>
            <a:endParaRPr lang="en-US" sz="2400" dirty="0" smtClean="0"/>
          </a:p>
          <a:p>
            <a:pPr>
              <a:spcBef>
                <a:spcPts val="0"/>
              </a:spcBef>
              <a:buFont typeface="Arial" charset="0"/>
              <a:buChar char="•"/>
            </a:pPr>
            <a:endParaRPr lang="en-US" sz="2400" dirty="0" smtClean="0"/>
          </a:p>
          <a:p>
            <a:pPr>
              <a:spcBef>
                <a:spcPts val="0"/>
              </a:spcBef>
              <a:buFont typeface="Arial" charset="0"/>
              <a:buChar char="•"/>
            </a:pPr>
            <a:endParaRPr lang="en-US" sz="2400" dirty="0" smtClean="0"/>
          </a:p>
        </p:txBody>
      </p:sp>
    </p:spTree>
    <p:extLst>
      <p:ext uri="{BB962C8B-B14F-4D97-AF65-F5344CB8AC3E}">
        <p14:creationId xmlns:p14="http://schemas.microsoft.com/office/powerpoint/2010/main" val="42709781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 result for cane sub-sampler images"/>
          <p:cNvPicPr/>
          <p:nvPr/>
        </p:nvPicPr>
        <p:blipFill>
          <a:blip r:embed="rId2">
            <a:extLst>
              <a:ext uri="{28A0092B-C50C-407E-A947-70E740481C1C}">
                <a14:useLocalDpi xmlns:a14="http://schemas.microsoft.com/office/drawing/2010/main" val="0"/>
              </a:ext>
            </a:extLst>
          </a:blip>
          <a:srcRect/>
          <a:stretch>
            <a:fillRect/>
          </a:stretch>
        </p:blipFill>
        <p:spPr bwMode="auto">
          <a:xfrm>
            <a:off x="309315" y="435317"/>
            <a:ext cx="8583165" cy="6090027"/>
          </a:xfrm>
          <a:prstGeom prst="rect">
            <a:avLst/>
          </a:prstGeom>
          <a:noFill/>
          <a:ln>
            <a:noFill/>
          </a:ln>
        </p:spPr>
      </p:pic>
    </p:spTree>
    <p:extLst>
      <p:ext uri="{BB962C8B-B14F-4D97-AF65-F5344CB8AC3E}">
        <p14:creationId xmlns:p14="http://schemas.microsoft.com/office/powerpoint/2010/main" val="10371905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Handling and Storage of Samples</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700" dirty="0" smtClean="0"/>
              <a:t>Packaging</a:t>
            </a:r>
          </a:p>
          <a:p>
            <a:pPr lvl="1">
              <a:spcBef>
                <a:spcPts val="0"/>
              </a:spcBef>
            </a:pPr>
            <a:r>
              <a:rPr lang="en-US" sz="2700" dirty="0" smtClean="0"/>
              <a:t>Check sample containers for leaks</a:t>
            </a:r>
          </a:p>
          <a:p>
            <a:pPr lvl="1">
              <a:spcBef>
                <a:spcPts val="0"/>
              </a:spcBef>
            </a:pPr>
            <a:r>
              <a:rPr lang="en-US" sz="2700" dirty="0" smtClean="0"/>
              <a:t>Outer surfaces must be clean and dry</a:t>
            </a:r>
          </a:p>
          <a:p>
            <a:pPr lvl="1">
              <a:spcBef>
                <a:spcPts val="0"/>
              </a:spcBef>
            </a:pPr>
            <a:r>
              <a:rPr lang="en-US" sz="2700" dirty="0" smtClean="0"/>
              <a:t>Caps and stoppers may need replacement if worn</a:t>
            </a:r>
          </a:p>
          <a:p>
            <a:pPr lvl="1">
              <a:spcBef>
                <a:spcPts val="0"/>
              </a:spcBef>
            </a:pPr>
            <a:r>
              <a:rPr lang="en-US" sz="2700" dirty="0" smtClean="0"/>
              <a:t>Fill liquid sampling containers to 90%</a:t>
            </a:r>
          </a:p>
          <a:p>
            <a:pPr>
              <a:spcBef>
                <a:spcPts val="0"/>
              </a:spcBef>
            </a:pPr>
            <a:r>
              <a:rPr lang="en-US" sz="2700" dirty="0" smtClean="0"/>
              <a:t>Sealing</a:t>
            </a:r>
          </a:p>
          <a:p>
            <a:pPr lvl="1">
              <a:spcBef>
                <a:spcPts val="0"/>
              </a:spcBef>
            </a:pPr>
            <a:r>
              <a:rPr lang="en-US" sz="2700" dirty="0" smtClean="0"/>
              <a:t>Sample container may need to be sealed</a:t>
            </a:r>
          </a:p>
          <a:p>
            <a:pPr lvl="1">
              <a:spcBef>
                <a:spcPts val="0"/>
              </a:spcBef>
            </a:pPr>
            <a:r>
              <a:rPr lang="en-US" sz="2700" dirty="0" smtClean="0"/>
              <a:t>To prevent </a:t>
            </a:r>
            <a:r>
              <a:rPr lang="en-US" sz="2700" dirty="0" err="1" smtClean="0"/>
              <a:t>unauthorised</a:t>
            </a:r>
            <a:r>
              <a:rPr lang="en-US" sz="2700" dirty="0" smtClean="0"/>
              <a:t> or inappropriate handling of samples</a:t>
            </a:r>
          </a:p>
          <a:p>
            <a:pPr lvl="1">
              <a:spcBef>
                <a:spcPts val="0"/>
              </a:spcBef>
            </a:pPr>
            <a:r>
              <a:rPr lang="en-US" sz="2700" dirty="0" smtClean="0"/>
              <a:t>To ensure integrity of contents</a:t>
            </a:r>
          </a:p>
          <a:p>
            <a:pPr lvl="1">
              <a:spcBef>
                <a:spcPts val="0"/>
              </a:spcBef>
            </a:pPr>
            <a:r>
              <a:rPr lang="en-US" sz="2700" dirty="0" smtClean="0"/>
              <a:t>Seal must be firmly attached and stable</a:t>
            </a:r>
          </a:p>
          <a:p>
            <a:pPr lvl="1">
              <a:spcBef>
                <a:spcPts val="0"/>
              </a:spcBef>
            </a:pPr>
            <a:r>
              <a:rPr lang="en-US" sz="2700" dirty="0" smtClean="0"/>
              <a:t>Important to safeguard chain of evidence</a:t>
            </a:r>
            <a:endParaRPr lang="en-US" sz="2700" dirty="0" smtClean="0"/>
          </a:p>
        </p:txBody>
      </p:sp>
    </p:spTree>
    <p:extLst>
      <p:ext uri="{BB962C8B-B14F-4D97-AF65-F5344CB8AC3E}">
        <p14:creationId xmlns:p14="http://schemas.microsoft.com/office/powerpoint/2010/main" val="5816371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Handling and Storage of Samples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100" dirty="0" smtClean="0"/>
              <a:t>Marking</a:t>
            </a:r>
          </a:p>
          <a:p>
            <a:pPr lvl="1">
              <a:spcBef>
                <a:spcPts val="0"/>
              </a:spcBef>
            </a:pPr>
            <a:r>
              <a:rPr lang="en-US" sz="2100" dirty="0" smtClean="0"/>
              <a:t>Labels must be legible and permanent</a:t>
            </a:r>
          </a:p>
          <a:p>
            <a:pPr lvl="1">
              <a:spcBef>
                <a:spcPts val="0"/>
              </a:spcBef>
            </a:pPr>
            <a:r>
              <a:rPr lang="en-US" sz="2100" dirty="0" smtClean="0"/>
              <a:t>Health and Safety regulations must be observed</a:t>
            </a:r>
          </a:p>
          <a:p>
            <a:pPr lvl="1">
              <a:spcBef>
                <a:spcPts val="0"/>
              </a:spcBef>
            </a:pPr>
            <a:r>
              <a:rPr lang="en-US" sz="2100" dirty="0" smtClean="0"/>
              <a:t>Warning signs, markings and symbols indicating potential hazardous content must be affixed to hazardous samples</a:t>
            </a:r>
          </a:p>
          <a:p>
            <a:pPr>
              <a:spcBef>
                <a:spcPts val="0"/>
              </a:spcBef>
            </a:pPr>
            <a:r>
              <a:rPr lang="en-US" sz="2100" dirty="0" smtClean="0"/>
              <a:t>Documents accompanying samples</a:t>
            </a:r>
          </a:p>
          <a:p>
            <a:pPr lvl="1">
              <a:spcBef>
                <a:spcPts val="0"/>
              </a:spcBef>
            </a:pPr>
            <a:r>
              <a:rPr lang="en-US" sz="2100" dirty="0" smtClean="0"/>
              <a:t>Documentation required will be set by company policies and procedures</a:t>
            </a:r>
          </a:p>
          <a:p>
            <a:pPr lvl="1">
              <a:spcBef>
                <a:spcPts val="0"/>
              </a:spcBef>
            </a:pPr>
            <a:r>
              <a:rPr lang="en-US" sz="2100" dirty="0" smtClean="0"/>
              <a:t>The company QMS may specify:</a:t>
            </a:r>
          </a:p>
          <a:p>
            <a:pPr lvl="2"/>
            <a:r>
              <a:rPr lang="en-US" sz="2100" dirty="0"/>
              <a:t>Who is responsible for accepting samples for storage and transport for analysis, and record keeping;</a:t>
            </a:r>
          </a:p>
          <a:p>
            <a:pPr lvl="2"/>
            <a:r>
              <a:rPr lang="en-US" sz="2100" dirty="0"/>
              <a:t>Who is responsible for monitoring the sample storage deadlines;</a:t>
            </a:r>
          </a:p>
          <a:p>
            <a:pPr lvl="2"/>
            <a:r>
              <a:rPr lang="en-US" sz="2100" dirty="0"/>
              <a:t>Who is responsible for sample disposal after expiry of these dates;</a:t>
            </a:r>
          </a:p>
          <a:p>
            <a:pPr lvl="2"/>
            <a:r>
              <a:rPr lang="en-US" sz="2100" dirty="0"/>
              <a:t>Who is responsible for ensuring that the storage conditions for the samples are met at all times.</a:t>
            </a:r>
          </a:p>
        </p:txBody>
      </p:sp>
    </p:spTree>
    <p:extLst>
      <p:ext uri="{BB962C8B-B14F-4D97-AF65-F5344CB8AC3E}">
        <p14:creationId xmlns:p14="http://schemas.microsoft.com/office/powerpoint/2010/main" val="1139129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Sample Records and Labels</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r>
              <a:rPr lang="en-US" sz="2400" dirty="0"/>
              <a:t>The markings on labels must </a:t>
            </a:r>
            <a:r>
              <a:rPr lang="en-US" sz="2400" dirty="0" smtClean="0"/>
              <a:t>be:</a:t>
            </a:r>
          </a:p>
          <a:p>
            <a:pPr lvl="1"/>
            <a:r>
              <a:rPr lang="en-US" sz="2400" dirty="0" smtClean="0"/>
              <a:t>Clearly </a:t>
            </a:r>
            <a:r>
              <a:rPr lang="en-US" sz="2400" dirty="0"/>
              <a:t>legible </a:t>
            </a:r>
            <a:endParaRPr lang="en-US" sz="2400" dirty="0"/>
          </a:p>
          <a:p>
            <a:pPr lvl="1"/>
            <a:r>
              <a:rPr lang="en-US" sz="2400" dirty="0" smtClean="0"/>
              <a:t>Permanent</a:t>
            </a:r>
          </a:p>
          <a:p>
            <a:pPr lvl="1"/>
            <a:r>
              <a:rPr lang="en-US" sz="2400" dirty="0" smtClean="0"/>
              <a:t>Unable to be deleted </a:t>
            </a:r>
            <a:r>
              <a:rPr lang="en-US" sz="2400" dirty="0"/>
              <a:t>or </a:t>
            </a:r>
            <a:r>
              <a:rPr lang="en-US" sz="2400" dirty="0" smtClean="0"/>
              <a:t>substituted or altered </a:t>
            </a:r>
            <a:r>
              <a:rPr lang="en-US" sz="2400" dirty="0"/>
              <a:t>during storage, handling and transport of samples. </a:t>
            </a:r>
            <a:endParaRPr lang="en-US" sz="2400" dirty="0" smtClean="0"/>
          </a:p>
          <a:p>
            <a:r>
              <a:rPr lang="en-US" sz="2400" dirty="0" smtClean="0"/>
              <a:t>Health </a:t>
            </a:r>
            <a:r>
              <a:rPr lang="en-US" sz="2400" dirty="0"/>
              <a:t>and safety regulations must be observed. </a:t>
            </a:r>
            <a:endParaRPr lang="en-US" sz="2400" dirty="0" smtClean="0"/>
          </a:p>
          <a:p>
            <a:r>
              <a:rPr lang="en-US" sz="2400" dirty="0" smtClean="0"/>
              <a:t>Warning </a:t>
            </a:r>
            <a:r>
              <a:rPr lang="en-US" sz="2400" dirty="0"/>
              <a:t>signs, markings and symbols indicating potential hazards should be placed on packages holding samples of hazardous goods/compounds.</a:t>
            </a:r>
          </a:p>
          <a:p>
            <a:r>
              <a:rPr lang="en-US" sz="2400" dirty="0"/>
              <a:t>Documents such as waybills that accompany a sample must be kept in line with rules laid down by the company Quality Assurance policies and procedures. </a:t>
            </a:r>
          </a:p>
        </p:txBody>
      </p:sp>
    </p:spTree>
    <p:extLst>
      <p:ext uri="{BB962C8B-B14F-4D97-AF65-F5344CB8AC3E}">
        <p14:creationId xmlns:p14="http://schemas.microsoft.com/office/powerpoint/2010/main" val="2838131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3000" dirty="0"/>
              <a:t>Different stages of the sugar process require sampling (for quality control purposes) at different frequencies. </a:t>
            </a:r>
            <a:endParaRPr lang="en-US" sz="3000" dirty="0" smtClean="0"/>
          </a:p>
          <a:p>
            <a:pPr>
              <a:buFont typeface="Arial" charset="0"/>
              <a:buChar char="•"/>
            </a:pPr>
            <a:r>
              <a:rPr lang="en-US" sz="3000" b="1" dirty="0" smtClean="0"/>
              <a:t>Whole </a:t>
            </a:r>
            <a:r>
              <a:rPr lang="en-US" sz="3000" b="1" dirty="0"/>
              <a:t>Stick </a:t>
            </a:r>
            <a:r>
              <a:rPr lang="en-US" sz="3000" b="1" dirty="0" smtClean="0"/>
              <a:t>Cane: </a:t>
            </a:r>
            <a:r>
              <a:rPr lang="en-ZA" sz="3000" dirty="0" smtClean="0"/>
              <a:t>A </a:t>
            </a:r>
            <a:r>
              <a:rPr lang="en-ZA" sz="3000" dirty="0"/>
              <a:t>representative sample is taken per consignment.</a:t>
            </a:r>
            <a:endParaRPr lang="en-US" sz="3000" dirty="0"/>
          </a:p>
          <a:p>
            <a:pPr lvl="0"/>
            <a:r>
              <a:rPr lang="en-US" sz="3000" b="1" dirty="0"/>
              <a:t>Final </a:t>
            </a:r>
            <a:r>
              <a:rPr lang="en-US" sz="3000" b="1" dirty="0" smtClean="0"/>
              <a:t>Bagasse: </a:t>
            </a:r>
            <a:r>
              <a:rPr lang="en-ZA" sz="3000" dirty="0" smtClean="0"/>
              <a:t>Because </a:t>
            </a:r>
            <a:r>
              <a:rPr lang="en-ZA" sz="3000" dirty="0"/>
              <a:t>of the difficulties of continuous sampling of bagasse, catch samples are taken at regular intervals. A sample of bagasse should be taken at a predetermined time every hour. If the mill is not crushing at the sampling time, no sample shall be taken for that hour. </a:t>
            </a:r>
            <a:endParaRPr lang="en-US" sz="3000" dirty="0"/>
          </a:p>
        </p:txBody>
      </p:sp>
    </p:spTree>
    <p:extLst>
      <p:ext uri="{BB962C8B-B14F-4D97-AF65-F5344CB8AC3E}">
        <p14:creationId xmlns:p14="http://schemas.microsoft.com/office/powerpoint/2010/main" val="8159868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lvl="0"/>
            <a:r>
              <a:rPr lang="en-US" b="1" dirty="0" smtClean="0"/>
              <a:t>Mixed juice: </a:t>
            </a:r>
            <a:r>
              <a:rPr lang="en-ZA" dirty="0" smtClean="0"/>
              <a:t>For </a:t>
            </a:r>
            <a:r>
              <a:rPr lang="en-ZA" dirty="0"/>
              <a:t>Pol, Brix and sucrose analysis, the sample must be collected continuously over an hour (pooled sample per hour), every hour throughout the week. For Insoluble solids determination, the sample is taken each hour throughout the shift. For reducing sugars and pH a four hour composite sample is made from the sample taken for pol and brix determination.</a:t>
            </a:r>
            <a:endParaRPr lang="en-US" dirty="0"/>
          </a:p>
          <a:p>
            <a:pPr lvl="0"/>
            <a:r>
              <a:rPr lang="en-US" b="1" dirty="0"/>
              <a:t>Clarified </a:t>
            </a:r>
            <a:r>
              <a:rPr lang="en-US" b="1" dirty="0" smtClean="0"/>
              <a:t>juice: </a:t>
            </a:r>
            <a:r>
              <a:rPr lang="en-ZA" dirty="0" smtClean="0"/>
              <a:t>Sampling </a:t>
            </a:r>
            <a:r>
              <a:rPr lang="en-ZA" dirty="0"/>
              <a:t>is conducted every hour</a:t>
            </a:r>
            <a:r>
              <a:rPr lang="en-ZA" dirty="0" smtClean="0"/>
              <a:t>.</a:t>
            </a:r>
            <a:endParaRPr lang="en-US" dirty="0"/>
          </a:p>
        </p:txBody>
      </p:sp>
    </p:spTree>
    <p:extLst>
      <p:ext uri="{BB962C8B-B14F-4D97-AF65-F5344CB8AC3E}">
        <p14:creationId xmlns:p14="http://schemas.microsoft.com/office/powerpoint/2010/main" val="2847649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Background</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dirty="0" smtClean="0"/>
              <a:t>Quality control and quality assurance depends on:</a:t>
            </a:r>
          </a:p>
          <a:p>
            <a:pPr lvl="1">
              <a:spcBef>
                <a:spcPts val="0"/>
              </a:spcBef>
            </a:pPr>
            <a:r>
              <a:rPr lang="en-US" sz="3200" dirty="0" smtClean="0"/>
              <a:t>Taking representative and accurate samples along the production line</a:t>
            </a:r>
          </a:p>
          <a:p>
            <a:pPr lvl="1">
              <a:spcBef>
                <a:spcPts val="0"/>
              </a:spcBef>
            </a:pPr>
            <a:r>
              <a:rPr lang="en-US" sz="3200" dirty="0" smtClean="0"/>
              <a:t>The laboratory analysis of the samples</a:t>
            </a:r>
          </a:p>
          <a:p>
            <a:pPr lvl="1">
              <a:spcBef>
                <a:spcPts val="0"/>
              </a:spcBef>
            </a:pPr>
            <a:r>
              <a:rPr lang="en-US" sz="3200" dirty="0" smtClean="0"/>
              <a:t>The results of the analysis monitored</a:t>
            </a:r>
          </a:p>
          <a:p>
            <a:pPr lvl="1">
              <a:spcBef>
                <a:spcPts val="0"/>
              </a:spcBef>
            </a:pPr>
            <a:r>
              <a:rPr lang="en-US" sz="3200" dirty="0" smtClean="0"/>
              <a:t>Corrective action taken if required</a:t>
            </a:r>
          </a:p>
          <a:p>
            <a:pPr>
              <a:spcBef>
                <a:spcPts val="0"/>
              </a:spcBef>
            </a:pPr>
            <a:r>
              <a:rPr lang="en-US" dirty="0" smtClean="0"/>
              <a:t>Every employee on the factory floor is responsible for taking samples daily, weekly and monthly</a:t>
            </a:r>
            <a:endParaRPr lang="en-ZA" dirty="0"/>
          </a:p>
        </p:txBody>
      </p:sp>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lvl="0"/>
            <a:r>
              <a:rPr lang="en-US" sz="2400" b="1" dirty="0" smtClean="0"/>
              <a:t>Filter </a:t>
            </a:r>
            <a:r>
              <a:rPr lang="en-US" sz="2400" b="1" dirty="0"/>
              <a:t>feed (mud): </a:t>
            </a:r>
          </a:p>
          <a:p>
            <a:pPr lvl="1"/>
            <a:r>
              <a:rPr lang="en-ZA" sz="2400" b="1" dirty="0"/>
              <a:t>pH</a:t>
            </a:r>
            <a:r>
              <a:rPr lang="en-ZA" sz="2400" dirty="0"/>
              <a:t>:  A catch sample is taken every hour from each mud pump</a:t>
            </a:r>
            <a:endParaRPr lang="en-US" sz="2400" dirty="0"/>
          </a:p>
          <a:p>
            <a:pPr lvl="1"/>
            <a:r>
              <a:rPr lang="en-ZA" sz="2400" b="1" dirty="0"/>
              <a:t>Brix, </a:t>
            </a:r>
            <a:r>
              <a:rPr lang="en-ZA" sz="2400" b="1" dirty="0" err="1"/>
              <a:t>Bagacillo</a:t>
            </a:r>
            <a:r>
              <a:rPr lang="en-ZA" sz="2400" b="1" dirty="0"/>
              <a:t> and suspended solids % feed (for the determination of </a:t>
            </a:r>
            <a:r>
              <a:rPr lang="en-ZA" sz="2400" b="1" dirty="0" err="1"/>
              <a:t>bagacillo</a:t>
            </a:r>
            <a:r>
              <a:rPr lang="en-ZA" sz="2400" b="1" dirty="0"/>
              <a:t> ratio and filter retention)</a:t>
            </a:r>
            <a:r>
              <a:rPr lang="en-ZA" sz="2400" dirty="0"/>
              <a:t>:  A series of catch samples of the mud feed to the filters is taken for the duration of the test at a point after the addition of the </a:t>
            </a:r>
            <a:r>
              <a:rPr lang="en-ZA" sz="2400" dirty="0" err="1"/>
              <a:t>bagacillo</a:t>
            </a:r>
            <a:r>
              <a:rPr lang="en-ZA" sz="2400" dirty="0"/>
              <a:t> used as filter aid.</a:t>
            </a:r>
            <a:endParaRPr lang="en-US" sz="2400" dirty="0"/>
          </a:p>
          <a:p>
            <a:pPr lvl="1"/>
            <a:r>
              <a:rPr lang="en-ZA" sz="2400" b="1" dirty="0"/>
              <a:t>Pol and insoluble solids (press water clarifier mud only)</a:t>
            </a:r>
            <a:r>
              <a:rPr lang="en-ZA" sz="2400" dirty="0"/>
              <a:t>: Take a catch sample once an hour.</a:t>
            </a:r>
            <a:endParaRPr lang="en-US" sz="2400" dirty="0"/>
          </a:p>
          <a:p>
            <a:pPr lvl="0"/>
            <a:r>
              <a:rPr lang="en-US" sz="2400" b="1" dirty="0"/>
              <a:t>Filter cake</a:t>
            </a:r>
          </a:p>
          <a:p>
            <a:pPr lvl="1"/>
            <a:r>
              <a:rPr lang="en-ZA" sz="2400" b="1" dirty="0"/>
              <a:t>Pol and moisture</a:t>
            </a:r>
            <a:r>
              <a:rPr lang="en-ZA" sz="2400" dirty="0"/>
              <a:t>: A catch sample is taken every hour from the full width of each filter</a:t>
            </a:r>
            <a:r>
              <a:rPr lang="en-ZA" sz="2400" dirty="0" smtClean="0"/>
              <a:t>.</a:t>
            </a:r>
            <a:endParaRPr lang="en-US" sz="2400" dirty="0"/>
          </a:p>
        </p:txBody>
      </p:sp>
    </p:spTree>
    <p:extLst>
      <p:ext uri="{BB962C8B-B14F-4D97-AF65-F5344CB8AC3E}">
        <p14:creationId xmlns:p14="http://schemas.microsoft.com/office/powerpoint/2010/main" val="31823859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lvl="0"/>
            <a:r>
              <a:rPr lang="en-US" sz="2800" b="1" dirty="0" smtClean="0"/>
              <a:t>Filtrate</a:t>
            </a:r>
            <a:endParaRPr lang="en-US" sz="2800" b="1" dirty="0"/>
          </a:p>
          <a:p>
            <a:pPr lvl="1"/>
            <a:r>
              <a:rPr lang="en-ZA" b="1" dirty="0"/>
              <a:t>Brix and Pol determination</a:t>
            </a:r>
            <a:r>
              <a:rPr lang="en-ZA" dirty="0"/>
              <a:t>: A catch sample is taken every 4 hours using the copper container.</a:t>
            </a:r>
            <a:endParaRPr lang="en-US" dirty="0"/>
          </a:p>
          <a:p>
            <a:pPr lvl="1"/>
            <a:r>
              <a:rPr lang="en-ZA" b="1" dirty="0"/>
              <a:t>Brix and mud solids % filtrate (for the determination of filter retention)</a:t>
            </a:r>
            <a:r>
              <a:rPr lang="en-ZA" dirty="0"/>
              <a:t>:  A series of catch samples is taken for the duration of a test.</a:t>
            </a:r>
            <a:endParaRPr lang="en-US" dirty="0"/>
          </a:p>
          <a:p>
            <a:pPr lvl="0"/>
            <a:r>
              <a:rPr lang="en-US" sz="2800" b="1" dirty="0" smtClean="0"/>
              <a:t>Syrup: </a:t>
            </a:r>
            <a:r>
              <a:rPr lang="en-ZA" sz="2800" dirty="0" smtClean="0"/>
              <a:t>A </a:t>
            </a:r>
            <a:r>
              <a:rPr lang="en-ZA" sz="2800" dirty="0"/>
              <a:t>catch sample is taken hourly from the take-off pipe situated on the delivery side of the pump.</a:t>
            </a:r>
            <a:endParaRPr lang="en-US" sz="2800" dirty="0"/>
          </a:p>
          <a:p>
            <a:pPr lvl="0"/>
            <a:r>
              <a:rPr lang="en-US" sz="2800" b="1" dirty="0" err="1" smtClean="0"/>
              <a:t>Remelt</a:t>
            </a:r>
            <a:r>
              <a:rPr lang="en-US" sz="2800" b="1" dirty="0" smtClean="0"/>
              <a:t>: </a:t>
            </a:r>
            <a:r>
              <a:rPr lang="en-ZA" sz="2800" dirty="0" smtClean="0"/>
              <a:t>A </a:t>
            </a:r>
            <a:r>
              <a:rPr lang="en-ZA" sz="2800" dirty="0"/>
              <a:t>catch sample is taken hourly from a short take off pipe with stopcock, after the brix controller</a:t>
            </a:r>
            <a:r>
              <a:rPr lang="en-ZA" sz="2800" dirty="0" smtClean="0"/>
              <a:t>.</a:t>
            </a:r>
            <a:endParaRPr lang="en-US" sz="2800" dirty="0"/>
          </a:p>
        </p:txBody>
      </p:sp>
    </p:spTree>
    <p:extLst>
      <p:ext uri="{BB962C8B-B14F-4D97-AF65-F5344CB8AC3E}">
        <p14:creationId xmlns:p14="http://schemas.microsoft.com/office/powerpoint/2010/main" val="35332728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lvl="0"/>
            <a:r>
              <a:rPr lang="en-US" sz="3600" b="1" dirty="0" smtClean="0"/>
              <a:t>A-, B- and C- </a:t>
            </a:r>
            <a:r>
              <a:rPr lang="en-US" sz="3600" b="1" dirty="0" err="1" smtClean="0"/>
              <a:t>massecuite</a:t>
            </a:r>
            <a:r>
              <a:rPr lang="en-US" sz="3600" b="1" dirty="0" smtClean="0"/>
              <a:t>: </a:t>
            </a:r>
            <a:r>
              <a:rPr lang="en-ZA" sz="3600" dirty="0" smtClean="0"/>
              <a:t>Using the brass container, take catch samples at regular intervals from the gutter, neglecting the first fraction of the strike before commencing sampling.</a:t>
            </a:r>
            <a:endParaRPr lang="en-US" sz="3600" dirty="0" smtClean="0"/>
          </a:p>
          <a:p>
            <a:pPr lvl="0"/>
            <a:r>
              <a:rPr lang="en-US" sz="3600" b="1" dirty="0" smtClean="0"/>
              <a:t>Magma: </a:t>
            </a:r>
            <a:r>
              <a:rPr lang="en-ZA" sz="3600" dirty="0" smtClean="0"/>
              <a:t>Catch samples are taken as required.</a:t>
            </a:r>
            <a:endParaRPr lang="en-US" sz="3600" dirty="0" smtClean="0"/>
          </a:p>
          <a:p>
            <a:pPr lvl="0"/>
            <a:r>
              <a:rPr lang="en-US" sz="3600" b="1" dirty="0" smtClean="0"/>
              <a:t>A- and B- Molasses: </a:t>
            </a:r>
            <a:r>
              <a:rPr lang="en-ZA" sz="3600" dirty="0" smtClean="0"/>
              <a:t>Catch samples are taken from the “blow up” tanks as required.</a:t>
            </a:r>
            <a:endParaRPr lang="en-US" sz="3600" dirty="0" smtClean="0"/>
          </a:p>
        </p:txBody>
      </p:sp>
    </p:spTree>
    <p:extLst>
      <p:ext uri="{BB962C8B-B14F-4D97-AF65-F5344CB8AC3E}">
        <p14:creationId xmlns:p14="http://schemas.microsoft.com/office/powerpoint/2010/main" val="14489210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Sampling Frequency (cont.)</a:t>
            </a:r>
            <a:endParaRPr lang="en-ZA" sz="4000" dirty="0"/>
          </a:p>
        </p:txBody>
      </p:sp>
      <p:sp>
        <p:nvSpPr>
          <p:cNvPr id="9" name="Content Placeholder 2"/>
          <p:cNvSpPr>
            <a:spLocks noGrp="1"/>
          </p:cNvSpPr>
          <p:nvPr>
            <p:ph idx="1"/>
          </p:nvPr>
        </p:nvSpPr>
        <p:spPr>
          <a:xfrm>
            <a:off x="251520" y="1484784"/>
            <a:ext cx="8712968" cy="5184576"/>
          </a:xfrm>
          <a:solidFill>
            <a:schemeClr val="bg1">
              <a:lumMod val="95000"/>
              <a:alpha val="75000"/>
            </a:schemeClr>
          </a:solidFill>
          <a:scene3d>
            <a:camera prst="orthographicFront"/>
            <a:lightRig rig="threePt" dir="t"/>
          </a:scene3d>
          <a:sp3d>
            <a:bevelT/>
          </a:sp3d>
        </p:spPr>
        <p:txBody>
          <a:bodyPr>
            <a:noAutofit/>
          </a:bodyPr>
          <a:lstStyle/>
          <a:p>
            <a:pPr lvl="0"/>
            <a:r>
              <a:rPr lang="en-US" sz="3600" b="1" dirty="0" smtClean="0"/>
              <a:t>Final </a:t>
            </a:r>
            <a:r>
              <a:rPr lang="en-US" sz="3600" b="1" dirty="0"/>
              <a:t>molasses: </a:t>
            </a:r>
            <a:r>
              <a:rPr lang="en-ZA" sz="3600" dirty="0" smtClean="0"/>
              <a:t>A </a:t>
            </a:r>
            <a:r>
              <a:rPr lang="en-ZA" sz="3600" dirty="0"/>
              <a:t>sample is collected continuously over 2 hours.</a:t>
            </a:r>
            <a:endParaRPr lang="en-US" sz="3600" dirty="0"/>
          </a:p>
          <a:p>
            <a:pPr lvl="0"/>
            <a:r>
              <a:rPr lang="en-US" sz="3600" b="1" dirty="0"/>
              <a:t>B-, C1- and C2- Sugars</a:t>
            </a:r>
            <a:r>
              <a:rPr lang="en-US" sz="3600" b="1" dirty="0" smtClean="0"/>
              <a:t>: </a:t>
            </a:r>
            <a:r>
              <a:rPr lang="en-ZA" sz="3600" dirty="0" smtClean="0"/>
              <a:t>Take </a:t>
            </a:r>
            <a:r>
              <a:rPr lang="en-ZA" sz="3600" dirty="0"/>
              <a:t>the samples on conservative machines over a period of 2 hours.</a:t>
            </a:r>
            <a:endParaRPr lang="en-US" sz="3600" dirty="0"/>
          </a:p>
          <a:p>
            <a:pPr lvl="0"/>
            <a:r>
              <a:rPr lang="en-US" sz="3600" b="1" dirty="0"/>
              <a:t>A-Sugar</a:t>
            </a:r>
            <a:r>
              <a:rPr lang="en-US" sz="3600" b="1" dirty="0" smtClean="0"/>
              <a:t>: </a:t>
            </a:r>
            <a:r>
              <a:rPr lang="en-ZA" sz="3600" dirty="0" smtClean="0"/>
              <a:t>Samples </a:t>
            </a:r>
            <a:r>
              <a:rPr lang="en-ZA" sz="3600" dirty="0"/>
              <a:t>are best taken automatically with a semi-continuous sampler over an hour.</a:t>
            </a:r>
            <a:endParaRPr lang="en-US" sz="3600" dirty="0"/>
          </a:p>
        </p:txBody>
      </p:sp>
    </p:spTree>
    <p:extLst>
      <p:ext uri="{BB962C8B-B14F-4D97-AF65-F5344CB8AC3E}">
        <p14:creationId xmlns:p14="http://schemas.microsoft.com/office/powerpoint/2010/main" val="1517320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Representative Sampling</a:t>
            </a:r>
            <a:endParaRPr lang="en-ZA" sz="4800" dirty="0"/>
          </a:p>
        </p:txBody>
      </p:sp>
      <p:sp>
        <p:nvSpPr>
          <p:cNvPr id="9" name="Content Placeholder 2"/>
          <p:cNvSpPr>
            <a:spLocks noGrp="1"/>
          </p:cNvSpPr>
          <p:nvPr>
            <p:ph idx="1"/>
          </p:nvPr>
        </p:nvSpPr>
        <p:spPr>
          <a:xfrm>
            <a:off x="251520" y="1600200"/>
            <a:ext cx="8568952" cy="5141168"/>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3100" dirty="0"/>
              <a:t>Samples must be representative of the material being sampled. </a:t>
            </a:r>
            <a:endParaRPr lang="en-US" sz="3100" dirty="0" smtClean="0"/>
          </a:p>
          <a:p>
            <a:pPr>
              <a:spcBef>
                <a:spcPts val="0"/>
              </a:spcBef>
            </a:pPr>
            <a:r>
              <a:rPr lang="en-US" sz="3100" dirty="0" smtClean="0"/>
              <a:t>A </a:t>
            </a:r>
            <a:r>
              <a:rPr lang="en-US" sz="3100" dirty="0"/>
              <a:t>representative sample is a true reflection of the bulk material. </a:t>
            </a:r>
            <a:endParaRPr lang="en-US" sz="3100" dirty="0" smtClean="0"/>
          </a:p>
          <a:p>
            <a:pPr>
              <a:spcBef>
                <a:spcPts val="0"/>
              </a:spcBef>
            </a:pPr>
            <a:r>
              <a:rPr lang="en-US" sz="3100" dirty="0" smtClean="0"/>
              <a:t>A </a:t>
            </a:r>
            <a:r>
              <a:rPr lang="en-US" sz="3100" dirty="0"/>
              <a:t>biased sample is a sample that is not representative. </a:t>
            </a:r>
            <a:endParaRPr lang="en-US" sz="3100" dirty="0" smtClean="0"/>
          </a:p>
          <a:p>
            <a:pPr>
              <a:spcBef>
                <a:spcPts val="0"/>
              </a:spcBef>
            </a:pPr>
            <a:r>
              <a:rPr lang="en-US" sz="3100" dirty="0" smtClean="0"/>
              <a:t>It </a:t>
            </a:r>
            <a:r>
              <a:rPr lang="en-US" sz="3100" dirty="0"/>
              <a:t>is pointless to </a:t>
            </a:r>
            <a:r>
              <a:rPr lang="en-US" sz="3100" dirty="0" err="1"/>
              <a:t>analyse</a:t>
            </a:r>
            <a:r>
              <a:rPr lang="en-US" sz="3100" dirty="0"/>
              <a:t> perfectly a sample that is not representative </a:t>
            </a:r>
            <a:endParaRPr lang="en-US" sz="3100" dirty="0" smtClean="0"/>
          </a:p>
          <a:p>
            <a:pPr>
              <a:spcBef>
                <a:spcPts val="0"/>
              </a:spcBef>
            </a:pPr>
            <a:r>
              <a:rPr lang="en-US" sz="3100" dirty="0" smtClean="0"/>
              <a:t>It is pointless to </a:t>
            </a:r>
            <a:r>
              <a:rPr lang="en-US" sz="3100" dirty="0"/>
              <a:t>sample and </a:t>
            </a:r>
            <a:r>
              <a:rPr lang="en-US" sz="3100" dirty="0" err="1"/>
              <a:t>analyse</a:t>
            </a:r>
            <a:r>
              <a:rPr lang="en-US" sz="3100" dirty="0"/>
              <a:t> perfectly and then make errors in the calculation of results.</a:t>
            </a:r>
          </a:p>
        </p:txBody>
      </p:sp>
    </p:spTree>
    <p:extLst>
      <p:ext uri="{BB962C8B-B14F-4D97-AF65-F5344CB8AC3E}">
        <p14:creationId xmlns:p14="http://schemas.microsoft.com/office/powerpoint/2010/main" val="2784919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Representative Sampling (cont.)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lvl="0"/>
            <a:r>
              <a:rPr lang="en-US" dirty="0"/>
              <a:t>When taking a sample of product (say juice) ensure that you have not included some stagnant (“old”) product that may have been trapped in the sampling pipe.</a:t>
            </a:r>
          </a:p>
          <a:p>
            <a:pPr lvl="0"/>
            <a:r>
              <a:rPr lang="en-US" dirty="0"/>
              <a:t>Beware of using containers and lids that are contaminated i.e. dirty or wet.</a:t>
            </a:r>
          </a:p>
          <a:p>
            <a:pPr lvl="0"/>
            <a:r>
              <a:rPr lang="en-US" dirty="0"/>
              <a:t>Do not leave samples to stand as they will deteriorate due to chemical and bacterial degradation</a:t>
            </a:r>
            <a:r>
              <a:rPr lang="en-US" dirty="0" smtClean="0"/>
              <a:t>.</a:t>
            </a:r>
            <a:endParaRPr lang="en-US" dirty="0"/>
          </a:p>
        </p:txBody>
      </p:sp>
    </p:spTree>
    <p:extLst>
      <p:ext uri="{BB962C8B-B14F-4D97-AF65-F5344CB8AC3E}">
        <p14:creationId xmlns:p14="http://schemas.microsoft.com/office/powerpoint/2010/main" val="3004871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Representative Sampling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sz="2700" dirty="0"/>
              <a:t>Keep samples covered so that they do not lose moisture to the atmosphere or become contaminated with dirt and other substances (Use an up-side down watch glass for this purpose – if the vesicle is small enough - or keep the sampling container lid closed until analysis).</a:t>
            </a:r>
            <a:endParaRPr lang="en-ZA" sz="2700" dirty="0"/>
          </a:p>
          <a:p>
            <a:pPr>
              <a:spcBef>
                <a:spcPts val="0"/>
              </a:spcBef>
              <a:buFont typeface="Arial" charset="0"/>
              <a:buChar char="•"/>
            </a:pPr>
            <a:r>
              <a:rPr lang="en-US" sz="2700" dirty="0" smtClean="0"/>
              <a:t>Before </a:t>
            </a:r>
            <a:r>
              <a:rPr lang="en-US" sz="2700" dirty="0"/>
              <a:t>sub-sampling a product for analysis, mix it thoroughly first since many products contain substances that settle to the bottom. Taking a quantity from the top would then yield a biased sample. Examples are: juice, </a:t>
            </a:r>
            <a:r>
              <a:rPr lang="en-US" sz="2700" dirty="0" err="1"/>
              <a:t>massecuite</a:t>
            </a:r>
            <a:r>
              <a:rPr lang="en-US" sz="2700" dirty="0"/>
              <a:t>, molasses, sugar etc.</a:t>
            </a:r>
            <a:endParaRPr lang="en-ZA" sz="2700" dirty="0"/>
          </a:p>
        </p:txBody>
      </p:sp>
    </p:spTree>
    <p:extLst>
      <p:ext uri="{BB962C8B-B14F-4D97-AF65-F5344CB8AC3E}">
        <p14:creationId xmlns:p14="http://schemas.microsoft.com/office/powerpoint/2010/main" val="582589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Representative Sampling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lvl="0"/>
            <a:r>
              <a:rPr lang="en-US" b="1" dirty="0"/>
              <a:t>Reliability</a:t>
            </a:r>
            <a:r>
              <a:rPr lang="en-US" dirty="0"/>
              <a:t> – Representative sampling needs to be reliable, from validation of the raw ingredients to quality testing at each key processing stage. It is the only way to ensure confidence in food testing results.</a:t>
            </a:r>
          </a:p>
          <a:p>
            <a:pPr lvl="0"/>
            <a:r>
              <a:rPr lang="en-US" b="1" dirty="0"/>
              <a:t>Accuracy</a:t>
            </a:r>
            <a:r>
              <a:rPr lang="en-US" dirty="0"/>
              <a:t> – Representative sampling will allow for dependable ingredient analysis and traceability, it must be accurate, and the way samples are collected needs to be efficient without introducing bias</a:t>
            </a:r>
            <a:r>
              <a:rPr lang="en-US" dirty="0" smtClean="0"/>
              <a:t>.</a:t>
            </a:r>
            <a:endParaRPr lang="en-US" dirty="0"/>
          </a:p>
        </p:txBody>
      </p:sp>
    </p:spTree>
    <p:extLst>
      <p:ext uri="{BB962C8B-B14F-4D97-AF65-F5344CB8AC3E}">
        <p14:creationId xmlns:p14="http://schemas.microsoft.com/office/powerpoint/2010/main" val="2348495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Representative Sampling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lvl="0"/>
            <a:r>
              <a:rPr lang="en-US" sz="2600" b="1" dirty="0" smtClean="0"/>
              <a:t>Ingredient </a:t>
            </a:r>
            <a:r>
              <a:rPr lang="en-US" sz="2600" b="1" dirty="0"/>
              <a:t>verification</a:t>
            </a:r>
            <a:r>
              <a:rPr lang="en-US" sz="2600" dirty="0"/>
              <a:t> – Representative sampling at the control points of a quality assurance process will assist to verify that the parameters of the product being produced is according to the standards required at that point.</a:t>
            </a:r>
          </a:p>
          <a:p>
            <a:r>
              <a:rPr lang="en-US" sz="2600" b="1" dirty="0"/>
              <a:t>Product traceability</a:t>
            </a:r>
            <a:r>
              <a:rPr lang="en-US" sz="2600" dirty="0"/>
              <a:t> – Tracking and verifying ingredients from farm to final product throughout the supply chain requires a statistically sound sampling plan. A product tracing plan can help organize the documentation of the production and distribution chain of the product and allow for the efficient collection of data required by the traceability system.</a:t>
            </a:r>
          </a:p>
        </p:txBody>
      </p:sp>
    </p:spTree>
    <p:extLst>
      <p:ext uri="{BB962C8B-B14F-4D97-AF65-F5344CB8AC3E}">
        <p14:creationId xmlns:p14="http://schemas.microsoft.com/office/powerpoint/2010/main" val="1307646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Sampling Techniques</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a:t>Good sampling techniques ensures that the sample taken represents the material from which it is taken in an unbiased manner. </a:t>
            </a:r>
            <a:endParaRPr lang="en-US" sz="2800" dirty="0" smtClean="0"/>
          </a:p>
          <a:p>
            <a:r>
              <a:rPr lang="en-US" sz="2800" dirty="0" smtClean="0"/>
              <a:t>The </a:t>
            </a:r>
            <a:r>
              <a:rPr lang="en-US" sz="2800" dirty="0"/>
              <a:t>nature and importance of the material will govern the sampling specification as to size and frequency. </a:t>
            </a:r>
            <a:endParaRPr lang="en-US" sz="2800" dirty="0" smtClean="0"/>
          </a:p>
          <a:p>
            <a:r>
              <a:rPr lang="en-US" sz="2800" dirty="0" smtClean="0"/>
              <a:t>It </a:t>
            </a:r>
            <a:r>
              <a:rPr lang="en-US" sz="2800" dirty="0"/>
              <a:t>is easier to obtain a small representative sample if the material is homogeneous, like clarified juice, than if it is a product of mixed composition like cane. </a:t>
            </a:r>
          </a:p>
        </p:txBody>
      </p:sp>
    </p:spTree>
    <p:extLst>
      <p:ext uri="{BB962C8B-B14F-4D97-AF65-F5344CB8AC3E}">
        <p14:creationId xmlns:p14="http://schemas.microsoft.com/office/powerpoint/2010/main" val="18520384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Sampling Techniques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smtClean="0"/>
              <a:t>Where </a:t>
            </a:r>
            <a:r>
              <a:rPr lang="en-US" sz="2800" dirty="0"/>
              <a:t>great accuracy is not required, catch samples taken at fairly large time intervals will often be adequate, particularly when the variability in the composition of the material to be sampled is relatively small. </a:t>
            </a:r>
            <a:endParaRPr lang="en-US" sz="2800" dirty="0" smtClean="0"/>
          </a:p>
          <a:p>
            <a:r>
              <a:rPr lang="en-US" sz="2800" dirty="0" smtClean="0"/>
              <a:t>However</a:t>
            </a:r>
            <a:r>
              <a:rPr lang="en-US" sz="2800" dirty="0"/>
              <a:t>, where great accuracy is required, continuous sampling should be employed and care should be taken that the ratio between the mass of the fraction of the sample extracted in each unit of time and the mass of the material it represents, is constant</a:t>
            </a:r>
            <a:r>
              <a:rPr lang="en-US" sz="2800" dirty="0" smtClean="0"/>
              <a:t>.</a:t>
            </a:r>
            <a:endParaRPr lang="en-US" sz="2800" dirty="0"/>
          </a:p>
        </p:txBody>
      </p:sp>
    </p:spTree>
    <p:extLst>
      <p:ext uri="{BB962C8B-B14F-4D97-AF65-F5344CB8AC3E}">
        <p14:creationId xmlns:p14="http://schemas.microsoft.com/office/powerpoint/2010/main" val="175608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326B668B718347920F86058F4B285C" ma:contentTypeVersion="0" ma:contentTypeDescription="Create a new document." ma:contentTypeScope="" ma:versionID="aefd994ead310ccc8b23e01ca6324e17">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7F5C69-3D6C-4741-877A-597077B14207}"/>
</file>

<file path=customXml/itemProps2.xml><?xml version="1.0" encoding="utf-8"?>
<ds:datastoreItem xmlns:ds="http://schemas.openxmlformats.org/officeDocument/2006/customXml" ds:itemID="{24F4E708-5BAB-4044-AF39-3441C96488BB}"/>
</file>

<file path=customXml/itemProps3.xml><?xml version="1.0" encoding="utf-8"?>
<ds:datastoreItem xmlns:ds="http://schemas.openxmlformats.org/officeDocument/2006/customXml" ds:itemID="{851337C2-318A-4CDE-82C9-D85755F1F2FB}"/>
</file>

<file path=docProps/app.xml><?xml version="1.0" encoding="utf-8"?>
<Properties xmlns="http://schemas.openxmlformats.org/officeDocument/2006/extended-properties" xmlns:vt="http://schemas.openxmlformats.org/officeDocument/2006/docPropsVTypes">
  <Template/>
  <TotalTime>5525</TotalTime>
  <Words>1672</Words>
  <Application>Microsoft Office PowerPoint</Application>
  <PresentationFormat>On-screen Show (4:3)</PresentationFormat>
  <Paragraphs>148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Background</vt:lpstr>
      <vt:lpstr>Representative Sampling</vt:lpstr>
      <vt:lpstr>Representative Sampling (cont.)</vt:lpstr>
      <vt:lpstr>Representative Sampling (cont.)</vt:lpstr>
      <vt:lpstr>Representative Sampling (cont.)</vt:lpstr>
      <vt:lpstr>Representative Sampling (cont.)</vt:lpstr>
      <vt:lpstr>Sampling Techniques</vt:lpstr>
      <vt:lpstr>Sampling Techniques (cont.)</vt:lpstr>
      <vt:lpstr>Sampling Techniques (cont.)</vt:lpstr>
      <vt:lpstr>Sampling Techniques (cont.)</vt:lpstr>
      <vt:lpstr>Sampling along the Sugar Production line</vt:lpstr>
      <vt:lpstr>Sampling Equipment</vt:lpstr>
      <vt:lpstr>PowerPoint Presentation</vt:lpstr>
      <vt:lpstr>Handling and Storage of Samples</vt:lpstr>
      <vt:lpstr>Handling and Storage of Samples (cont.)</vt:lpstr>
      <vt:lpstr>Sample Records and Labels</vt:lpstr>
      <vt:lpstr>Sampling Frequency</vt:lpstr>
      <vt:lpstr>Sampling Frequency (cont.)</vt:lpstr>
      <vt:lpstr>Sampling Frequency (cont.)</vt:lpstr>
      <vt:lpstr>Sampling Frequency (cont.)</vt:lpstr>
      <vt:lpstr>Sampling Frequency (cont.)</vt:lpstr>
      <vt:lpstr>Sampling Frequency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264</cp:revision>
  <dcterms:created xsi:type="dcterms:W3CDTF">2016-11-15T07:03:29Z</dcterms:created>
  <dcterms:modified xsi:type="dcterms:W3CDTF">2019-08-16T09:01:10Z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0x010100B6326B668B718347920F86058F4B285C</vt:lpwstr>
  </property>
</Properties>
</file>