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384" r:id="rId4"/>
    <p:sldId id="385" r:id="rId5"/>
    <p:sldId id="386" r:id="rId6"/>
    <p:sldId id="387" r:id="rId7"/>
    <p:sldId id="436" r:id="rId8"/>
    <p:sldId id="421" r:id="rId9"/>
    <p:sldId id="437" r:id="rId10"/>
    <p:sldId id="388" r:id="rId11"/>
    <p:sldId id="424" r:id="rId12"/>
    <p:sldId id="438" r:id="rId13"/>
    <p:sldId id="423" r:id="rId14"/>
    <p:sldId id="425" r:id="rId15"/>
    <p:sldId id="439" r:id="rId16"/>
    <p:sldId id="389" r:id="rId17"/>
    <p:sldId id="390" r:id="rId18"/>
    <p:sldId id="427" r:id="rId19"/>
    <p:sldId id="456" r:id="rId20"/>
    <p:sldId id="428" r:id="rId21"/>
    <p:sldId id="440" r:id="rId22"/>
    <p:sldId id="441" r:id="rId23"/>
    <p:sldId id="429" r:id="rId24"/>
    <p:sldId id="430" r:id="rId25"/>
    <p:sldId id="442" r:id="rId26"/>
    <p:sldId id="443" r:id="rId27"/>
    <p:sldId id="431" r:id="rId28"/>
    <p:sldId id="432" r:id="rId29"/>
    <p:sldId id="433" r:id="rId30"/>
    <p:sldId id="434" r:id="rId31"/>
    <p:sldId id="435" r:id="rId32"/>
    <p:sldId id="444" r:id="rId33"/>
    <p:sldId id="445" r:id="rId34"/>
    <p:sldId id="446" r:id="rId35"/>
    <p:sldId id="447" r:id="rId36"/>
    <p:sldId id="448" r:id="rId37"/>
    <p:sldId id="449" r:id="rId38"/>
    <p:sldId id="450" r:id="rId39"/>
    <p:sldId id="451" r:id="rId40"/>
    <p:sldId id="453" r:id="rId41"/>
    <p:sldId id="454" r:id="rId42"/>
    <p:sldId id="452" r:id="rId43"/>
    <p:sldId id="45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6840760" cy="2062103"/>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200" b="1" i="0" dirty="0" smtClean="0">
                <a:solidFill>
                  <a:srgbClr val="C00000"/>
                </a:solidFill>
                <a:latin typeface="Century Gothic" panose="020B0502020202020204" pitchFamily="34" charset="0"/>
                <a:cs typeface="Browallia New" panose="020B0604020202020204" pitchFamily="34" charset="-34"/>
              </a:rPr>
              <a:t>NQF 3: OCCUPATIONAL CERTIFICATE: ID</a:t>
            </a:r>
            <a:r>
              <a:rPr lang="it-IT" sz="3200" b="1" i="0" baseline="0" dirty="0" smtClean="0">
                <a:solidFill>
                  <a:srgbClr val="C00000"/>
                </a:solidFill>
                <a:latin typeface="Century Gothic" panose="020B0502020202020204" pitchFamily="34" charset="0"/>
                <a:cs typeface="Browallia New" panose="020B0604020202020204" pitchFamily="34" charset="-34"/>
              </a:rPr>
              <a:t> 98912: </a:t>
            </a:r>
          </a:p>
          <a:p>
            <a:pPr algn="ctr"/>
            <a:r>
              <a:rPr lang="it-IT" sz="3200" b="1" i="0" dirty="0" smtClean="0">
                <a:solidFill>
                  <a:srgbClr val="C00000"/>
                </a:solidFill>
                <a:latin typeface="Century Gothic" panose="020B0502020202020204" pitchFamily="34" charset="0"/>
                <a:cs typeface="Browallia New" panose="020B0604020202020204" pitchFamily="34" charset="-34"/>
              </a:rPr>
              <a:t>SUGAR PROCESSING MACHINE OPERATOR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2019/08/16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dirty="0"/>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573016"/>
            <a:ext cx="7056784" cy="1656184"/>
          </a:xfrm>
          <a:prstGeom prst="rect">
            <a:avLst/>
          </a:prstGeom>
          <a:solidFill>
            <a:schemeClr val="bg1">
              <a:lumMod val="85000"/>
            </a:schemeClr>
          </a:solidFill>
          <a:scene3d>
            <a:camera prst="orthographicFront"/>
            <a:lightRig rig="threePt" dir="t"/>
          </a:scene3d>
          <a:sp3d>
            <a:bevelT/>
          </a:sp3d>
        </p:spPr>
        <p:txBody>
          <a:bodyPr anchor="ctr">
            <a:normAutofit fontScale="92500"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spcBef>
                <a:spcPts val="400"/>
              </a:spcBef>
              <a:spcAft>
                <a:spcPts val="400"/>
              </a:spcAft>
            </a:pPr>
            <a:r>
              <a:rPr lang="en-US" sz="2800" dirty="0" smtClean="0">
                <a:solidFill>
                  <a:srgbClr val="C0504D">
                    <a:lumMod val="75000"/>
                  </a:srgbClr>
                </a:solidFill>
              </a:rPr>
              <a:t>KNOWLEDGE COMPONENT: MODULE 4: QUALITY ASSURANCE: </a:t>
            </a:r>
            <a:r>
              <a:rPr lang="en-US" sz="2800" dirty="0" smtClean="0">
                <a:solidFill>
                  <a:srgbClr val="C0504D">
                    <a:lumMod val="75000"/>
                  </a:srgbClr>
                </a:solidFill>
              </a:rPr>
              <a:t>KT3: PRINCIPLES OF FOOD SAFETY AND QUALITY ASSURANCE</a:t>
            </a:r>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a:t>CCP 3: Crystallisation and Centrifugation (cont.)</a:t>
            </a:r>
            <a:endParaRPr lang="en-ZA" sz="32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Unless…sugar conglomerates have formed in which microbes are trapped (Conglomerates must thus be avoided)</a:t>
            </a:r>
          </a:p>
          <a:p>
            <a:r>
              <a:rPr lang="en-US" sz="2800" dirty="0" smtClean="0"/>
              <a:t>Wash water is a further source of contamination – thus must be </a:t>
            </a:r>
            <a:r>
              <a:rPr lang="en-US" sz="2800" dirty="0" err="1" smtClean="0"/>
              <a:t>sterilised</a:t>
            </a:r>
            <a:r>
              <a:rPr lang="en-US" sz="2800" dirty="0" smtClean="0"/>
              <a:t> and filtered</a:t>
            </a:r>
          </a:p>
          <a:p>
            <a:r>
              <a:rPr lang="en-US" sz="2800" dirty="0" smtClean="0"/>
              <a:t>Consider every surface or material that comes into contact with the final product</a:t>
            </a:r>
          </a:p>
          <a:p>
            <a:r>
              <a:rPr lang="en-US" sz="2800" dirty="0" smtClean="0"/>
              <a:t>Equipment should be constructed of materials that </a:t>
            </a:r>
            <a:r>
              <a:rPr lang="en-US" sz="2800" dirty="0" err="1" smtClean="0"/>
              <a:t>minimise</a:t>
            </a:r>
            <a:r>
              <a:rPr lang="en-US" sz="2800" dirty="0" smtClean="0"/>
              <a:t> any risk of contamination</a:t>
            </a:r>
          </a:p>
          <a:p>
            <a:r>
              <a:rPr lang="en-US" sz="2800" dirty="0" smtClean="0"/>
              <a:t>Stainless steel is preferred</a:t>
            </a:r>
            <a:endParaRPr lang="en-US" sz="2800" dirty="0"/>
          </a:p>
        </p:txBody>
      </p:sp>
    </p:spTree>
    <p:extLst>
      <p:ext uri="{BB962C8B-B14F-4D97-AF65-F5344CB8AC3E}">
        <p14:creationId xmlns:p14="http://schemas.microsoft.com/office/powerpoint/2010/main" val="1852038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CCP 4: Drying and Cooling of Sugar</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Airborne microbial contamination is a concern at this point</a:t>
            </a:r>
          </a:p>
          <a:p>
            <a:r>
              <a:rPr lang="en-US" sz="2800" dirty="0" smtClean="0"/>
              <a:t>Sugar dust is a suitable carrier of </a:t>
            </a:r>
            <a:r>
              <a:rPr lang="en-US" sz="2800" dirty="0" err="1" smtClean="0"/>
              <a:t>mould</a:t>
            </a:r>
            <a:r>
              <a:rPr lang="en-US" sz="2800" dirty="0" smtClean="0"/>
              <a:t> spores</a:t>
            </a:r>
          </a:p>
          <a:p>
            <a:r>
              <a:rPr lang="en-US" sz="2800" dirty="0" smtClean="0"/>
              <a:t>Moist sugar crusts can form on conveying devices</a:t>
            </a:r>
          </a:p>
          <a:p>
            <a:r>
              <a:rPr lang="en-US" sz="2800" dirty="0" smtClean="0"/>
              <a:t>Condensed sugar water can form on ceilings which can drop onto equipment or product stream</a:t>
            </a:r>
          </a:p>
          <a:p>
            <a:r>
              <a:rPr lang="en-US" sz="2800" dirty="0" smtClean="0"/>
              <a:t>Sanitary measures and hygienic standards must be implemented</a:t>
            </a:r>
          </a:p>
          <a:p>
            <a:r>
              <a:rPr lang="en-US" sz="2800" dirty="0" smtClean="0"/>
              <a:t>Cleaning with appropriate disinfectants is essential</a:t>
            </a:r>
          </a:p>
          <a:p>
            <a:r>
              <a:rPr lang="en-US" sz="2800" dirty="0" smtClean="0"/>
              <a:t>Conveyors can be enclosed</a:t>
            </a:r>
            <a:endParaRPr lang="en-US" sz="2800" dirty="0"/>
          </a:p>
        </p:txBody>
      </p:sp>
    </p:spTree>
    <p:extLst>
      <p:ext uri="{BB962C8B-B14F-4D97-AF65-F5344CB8AC3E}">
        <p14:creationId xmlns:p14="http://schemas.microsoft.com/office/powerpoint/2010/main" val="17560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CCP 4: Drying and Cooling of Sugar (cont.)</a:t>
            </a:r>
            <a:endParaRPr lang="en-ZA" sz="36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dirty="0" smtClean="0"/>
              <a:t>Air filters can be installed to reduce dust</a:t>
            </a:r>
          </a:p>
          <a:p>
            <a:r>
              <a:rPr lang="en-US" dirty="0" smtClean="0"/>
              <a:t>Foreign bodies such as metals, glass and plaster from walls and ceilings are concerns at this point</a:t>
            </a:r>
          </a:p>
          <a:p>
            <a:r>
              <a:rPr lang="en-US" dirty="0" smtClean="0"/>
              <a:t>Metal detectors and X-rays can be used to screen final product</a:t>
            </a:r>
          </a:p>
          <a:p>
            <a:r>
              <a:rPr lang="en-US" dirty="0" smtClean="0"/>
              <a:t>Equipment (conveyors, drum dryers, screens) must be constructed of materials that will </a:t>
            </a:r>
            <a:r>
              <a:rPr lang="en-US" dirty="0" err="1" smtClean="0"/>
              <a:t>minimise</a:t>
            </a:r>
            <a:r>
              <a:rPr lang="en-US" dirty="0" smtClean="0"/>
              <a:t> contamination</a:t>
            </a:r>
            <a:endParaRPr lang="en-US" dirty="0"/>
          </a:p>
        </p:txBody>
      </p:sp>
    </p:spTree>
    <p:extLst>
      <p:ext uri="{BB962C8B-B14F-4D97-AF65-F5344CB8AC3E}">
        <p14:creationId xmlns:p14="http://schemas.microsoft.com/office/powerpoint/2010/main" val="331453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CCP 5: Sugar Storage</a:t>
            </a:r>
            <a:endParaRPr lang="en-ZA" sz="4800" dirty="0"/>
          </a:p>
        </p:txBody>
      </p:sp>
      <p:sp>
        <p:nvSpPr>
          <p:cNvPr id="9" name="Content Placeholder 2"/>
          <p:cNvSpPr>
            <a:spLocks noGrp="1"/>
          </p:cNvSpPr>
          <p:nvPr>
            <p:ph idx="1"/>
          </p:nvPr>
        </p:nvSpPr>
        <p:spPr>
          <a:xfrm>
            <a:off x="251520" y="1581518"/>
            <a:ext cx="663508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400" dirty="0" smtClean="0"/>
              <a:t>Sugar is s</a:t>
            </a:r>
            <a:r>
              <a:rPr lang="en-US" sz="2400" dirty="0" smtClean="0"/>
              <a:t>tored in large sacks in storehouses</a:t>
            </a:r>
          </a:p>
          <a:p>
            <a:pPr lvl="1">
              <a:spcBef>
                <a:spcPts val="0"/>
              </a:spcBef>
            </a:pPr>
            <a:r>
              <a:rPr lang="en-US" sz="2400" dirty="0" smtClean="0"/>
              <a:t>Sugar can become hard and caked, or wet</a:t>
            </a:r>
            <a:endParaRPr lang="en-US" sz="2400" dirty="0" smtClean="0"/>
          </a:p>
          <a:p>
            <a:pPr lvl="1">
              <a:spcBef>
                <a:spcPts val="0"/>
              </a:spcBef>
            </a:pPr>
            <a:r>
              <a:rPr lang="en-US" sz="2400" dirty="0" smtClean="0"/>
              <a:t>Ventilation is important</a:t>
            </a:r>
          </a:p>
          <a:p>
            <a:pPr lvl="1">
              <a:spcBef>
                <a:spcPts val="0"/>
              </a:spcBef>
            </a:pPr>
            <a:r>
              <a:rPr lang="en-US" sz="2400" dirty="0" smtClean="0"/>
              <a:t>Packing height is a concern</a:t>
            </a:r>
          </a:p>
          <a:p>
            <a:pPr lvl="1">
              <a:spcBef>
                <a:spcPts val="0"/>
              </a:spcBef>
            </a:pPr>
            <a:r>
              <a:rPr lang="en-US" sz="2400" dirty="0" smtClean="0"/>
              <a:t>Temperature and humidity conditions must be monitored</a:t>
            </a:r>
            <a:endParaRPr lang="en-US" sz="2400" dirty="0" smtClean="0"/>
          </a:p>
          <a:p>
            <a:pPr>
              <a:spcBef>
                <a:spcPts val="0"/>
              </a:spcBef>
            </a:pPr>
            <a:r>
              <a:rPr lang="en-US" sz="2400" dirty="0" smtClean="0"/>
              <a:t>Sugar is stored as bulk in silos</a:t>
            </a:r>
          </a:p>
          <a:p>
            <a:pPr lvl="1">
              <a:spcBef>
                <a:spcPts val="0"/>
              </a:spcBef>
            </a:pPr>
            <a:r>
              <a:rPr lang="en-US" sz="2400" dirty="0" smtClean="0"/>
              <a:t>High temperatures and humidity above 60% causes sugar crystal agglomeration</a:t>
            </a:r>
          </a:p>
          <a:p>
            <a:pPr lvl="1">
              <a:spcBef>
                <a:spcPts val="0"/>
              </a:spcBef>
            </a:pPr>
            <a:r>
              <a:rPr lang="en-US" sz="2400" dirty="0" smtClean="0"/>
              <a:t>High level of hygiene is required</a:t>
            </a:r>
          </a:p>
          <a:p>
            <a:pPr lvl="1">
              <a:spcBef>
                <a:spcPts val="0"/>
              </a:spcBef>
            </a:pPr>
            <a:r>
              <a:rPr lang="en-US" sz="2400" dirty="0" smtClean="0"/>
              <a:t>No other product may be stored in the sugar silo or storehouse</a:t>
            </a:r>
          </a:p>
          <a:p>
            <a:pPr lvl="1">
              <a:spcBef>
                <a:spcPts val="0"/>
              </a:spcBef>
            </a:pPr>
            <a:r>
              <a:rPr lang="en-US" sz="2400" dirty="0" smtClean="0"/>
              <a:t>Silo air conditioners must be filtered</a:t>
            </a:r>
            <a:endParaRPr lang="en-US" sz="2400" dirty="0" smtClean="0"/>
          </a:p>
        </p:txBody>
      </p:sp>
      <p:pic>
        <p:nvPicPr>
          <p:cNvPr id="20482" name="Picture 2" descr="Image result for sugar storehous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692"/>
          <a:stretch/>
        </p:blipFill>
        <p:spPr bwMode="auto">
          <a:xfrm>
            <a:off x="6557582" y="2060848"/>
            <a:ext cx="2445396" cy="1589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005064"/>
            <a:ext cx="1818002" cy="2272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573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CCP 6: Packaging</a:t>
            </a:r>
            <a:endParaRPr lang="en-ZA" sz="4800" dirty="0"/>
          </a:p>
        </p:txBody>
      </p:sp>
      <p:sp>
        <p:nvSpPr>
          <p:cNvPr id="9" name="Content Placeholder 2"/>
          <p:cNvSpPr>
            <a:spLocks noGrp="1"/>
          </p:cNvSpPr>
          <p:nvPr>
            <p:ph idx="1"/>
          </p:nvPr>
        </p:nvSpPr>
        <p:spPr>
          <a:xfrm>
            <a:off x="457200" y="1600200"/>
            <a:ext cx="512291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400" dirty="0" smtClean="0"/>
              <a:t>Sugar is packaged in multi-wall paper sacks</a:t>
            </a:r>
          </a:p>
          <a:p>
            <a:pPr>
              <a:spcBef>
                <a:spcPts val="0"/>
              </a:spcBef>
            </a:pPr>
            <a:r>
              <a:rPr lang="en-US" sz="2400" dirty="0" smtClean="0"/>
              <a:t>Hazards introduced can be:</a:t>
            </a:r>
          </a:p>
          <a:p>
            <a:pPr lvl="1">
              <a:spcBef>
                <a:spcPts val="0"/>
              </a:spcBef>
            </a:pPr>
            <a:r>
              <a:rPr lang="en-US" sz="2400" dirty="0" smtClean="0"/>
              <a:t>Microbiological (from packing material, equipment or personnel)</a:t>
            </a:r>
          </a:p>
          <a:p>
            <a:pPr lvl="1">
              <a:spcBef>
                <a:spcPts val="0"/>
              </a:spcBef>
            </a:pPr>
            <a:r>
              <a:rPr lang="en-US" sz="2400" dirty="0" smtClean="0"/>
              <a:t>Physical</a:t>
            </a:r>
          </a:p>
          <a:p>
            <a:pPr lvl="1">
              <a:spcBef>
                <a:spcPts val="0"/>
              </a:spcBef>
            </a:pPr>
            <a:r>
              <a:rPr lang="en-US" sz="2400" dirty="0" smtClean="0"/>
              <a:t>Chemical</a:t>
            </a:r>
          </a:p>
          <a:p>
            <a:pPr>
              <a:spcBef>
                <a:spcPts val="0"/>
              </a:spcBef>
            </a:pPr>
            <a:r>
              <a:rPr lang="en-US" sz="2400" dirty="0" smtClean="0"/>
              <a:t>High level of food and personnel hygiene is required</a:t>
            </a:r>
          </a:p>
          <a:p>
            <a:pPr>
              <a:spcBef>
                <a:spcPts val="0"/>
              </a:spcBef>
            </a:pPr>
            <a:r>
              <a:rPr lang="en-US" sz="2400" dirty="0" smtClean="0"/>
              <a:t>Surfaces must be constantly monitored and cleaned</a:t>
            </a:r>
          </a:p>
        </p:txBody>
      </p:sp>
      <p:sp>
        <p:nvSpPr>
          <p:cNvPr id="2" name="AutoShape 2" descr="Image result for sugar falling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ugar falling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588" y="2852936"/>
            <a:ext cx="375584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947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CCP 6: Packaging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Air filters for dust collection</a:t>
            </a:r>
          </a:p>
          <a:p>
            <a:r>
              <a:rPr lang="en-US" sz="2000" dirty="0" smtClean="0"/>
              <a:t>Storage area of the packaging materials must be sanitary and hygienic</a:t>
            </a:r>
          </a:p>
          <a:p>
            <a:r>
              <a:rPr lang="en-US" sz="2000" dirty="0" smtClean="0"/>
              <a:t>Physical hazards from foreign materials can be eliminated using metal detectors or X-rays</a:t>
            </a:r>
          </a:p>
          <a:p>
            <a:r>
              <a:rPr lang="en-US" sz="2000" dirty="0" smtClean="0"/>
              <a:t>Chemical hazards are often introduced by the packaging. These include:</a:t>
            </a:r>
          </a:p>
          <a:p>
            <a:pPr lvl="1"/>
            <a:r>
              <a:rPr lang="en-US" sz="2000" dirty="0" smtClean="0"/>
              <a:t>Heavy metals</a:t>
            </a:r>
          </a:p>
          <a:p>
            <a:pPr lvl="1"/>
            <a:r>
              <a:rPr lang="en-US" sz="2000" dirty="0" smtClean="0"/>
              <a:t>Paraffin components</a:t>
            </a:r>
          </a:p>
          <a:p>
            <a:pPr lvl="1"/>
            <a:r>
              <a:rPr lang="en-US" sz="2000" dirty="0" smtClean="0"/>
              <a:t>Dyes</a:t>
            </a:r>
          </a:p>
          <a:p>
            <a:pPr lvl="1"/>
            <a:r>
              <a:rPr lang="en-US" sz="2000" dirty="0" smtClean="0"/>
              <a:t>Chlorinated organic compounds</a:t>
            </a:r>
          </a:p>
          <a:p>
            <a:r>
              <a:rPr lang="en-US" sz="2000" dirty="0" smtClean="0"/>
              <a:t>Paper sacks should be:</a:t>
            </a:r>
          </a:p>
          <a:p>
            <a:pPr lvl="1"/>
            <a:r>
              <a:rPr lang="en-US" sz="2000" dirty="0" smtClean="0"/>
              <a:t>Approved for food packaging</a:t>
            </a:r>
          </a:p>
          <a:p>
            <a:pPr lvl="1"/>
            <a:r>
              <a:rPr lang="en-US" sz="2000" dirty="0" smtClean="0"/>
              <a:t>Purchased from official suppliers</a:t>
            </a:r>
          </a:p>
          <a:p>
            <a:pPr lvl="1"/>
            <a:r>
              <a:rPr lang="en-US" sz="2000" dirty="0" smtClean="0"/>
              <a:t>Consignments should be adequately packaged</a:t>
            </a:r>
          </a:p>
          <a:p>
            <a:pPr lvl="1"/>
            <a:endParaRPr lang="en-US" dirty="0"/>
          </a:p>
        </p:txBody>
      </p:sp>
      <p:pic>
        <p:nvPicPr>
          <p:cNvPr id="21506" name="Picture 2" descr="Image result for sugar packaging factory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06"/>
          <a:stretch/>
        </p:blipFill>
        <p:spPr bwMode="auto">
          <a:xfrm>
            <a:off x="5364088" y="3501008"/>
            <a:ext cx="3049166" cy="2329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9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CCP 7: Transportation</a:t>
            </a:r>
            <a:endParaRPr lang="en-ZA" sz="3600" dirty="0"/>
          </a:p>
        </p:txBody>
      </p:sp>
      <p:sp>
        <p:nvSpPr>
          <p:cNvPr id="9" name="Content Placeholder 2"/>
          <p:cNvSpPr>
            <a:spLocks noGrp="1"/>
          </p:cNvSpPr>
          <p:nvPr>
            <p:ph idx="1"/>
          </p:nvPr>
        </p:nvSpPr>
        <p:spPr>
          <a:xfrm>
            <a:off x="457200" y="1600200"/>
            <a:ext cx="8291264"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buFont typeface="Arial" charset="0"/>
              <a:buChar char="•"/>
            </a:pPr>
            <a:r>
              <a:rPr lang="en-US" sz="2400" dirty="0" smtClean="0"/>
              <a:t>Transportation carried out by:</a:t>
            </a:r>
          </a:p>
          <a:p>
            <a:pPr lvl="1">
              <a:spcBef>
                <a:spcPts val="0"/>
              </a:spcBef>
              <a:buFont typeface="Arial" charset="0"/>
              <a:buChar char="•"/>
            </a:pPr>
            <a:r>
              <a:rPr lang="en-US" sz="2400" dirty="0" smtClean="0"/>
              <a:t>Tanker vehicles (bulk)</a:t>
            </a:r>
          </a:p>
          <a:p>
            <a:pPr lvl="1">
              <a:spcBef>
                <a:spcPts val="0"/>
              </a:spcBef>
              <a:buFont typeface="Arial" charset="0"/>
              <a:buChar char="•"/>
            </a:pPr>
            <a:r>
              <a:rPr lang="en-US" sz="2400" dirty="0" smtClean="0"/>
              <a:t>Covered trucks (packaged sugar)</a:t>
            </a:r>
          </a:p>
          <a:p>
            <a:pPr>
              <a:spcBef>
                <a:spcPts val="0"/>
              </a:spcBef>
              <a:buFont typeface="Arial" charset="0"/>
              <a:buChar char="•"/>
            </a:pPr>
            <a:r>
              <a:rPr lang="en-US" sz="2400" dirty="0" smtClean="0"/>
              <a:t>Trucks should:</a:t>
            </a:r>
          </a:p>
          <a:p>
            <a:pPr lvl="1">
              <a:spcBef>
                <a:spcPts val="0"/>
              </a:spcBef>
              <a:buFont typeface="Arial" charset="0"/>
              <a:buChar char="•"/>
            </a:pPr>
            <a:r>
              <a:rPr lang="en-US" sz="2400" dirty="0" smtClean="0"/>
              <a:t>O</a:t>
            </a:r>
            <a:r>
              <a:rPr lang="en-US" sz="2400" dirty="0" smtClean="0"/>
              <a:t>nly be used for food transportation</a:t>
            </a:r>
          </a:p>
          <a:p>
            <a:pPr lvl="1">
              <a:spcBef>
                <a:spcPts val="0"/>
              </a:spcBef>
              <a:buFont typeface="Arial" charset="0"/>
              <a:buChar char="•"/>
            </a:pPr>
            <a:r>
              <a:rPr lang="en-US" sz="2400" dirty="0" smtClean="0"/>
              <a:t>Inspected for chemical remains</a:t>
            </a:r>
          </a:p>
          <a:p>
            <a:pPr lvl="1">
              <a:spcBef>
                <a:spcPts val="0"/>
              </a:spcBef>
              <a:buFont typeface="Arial" charset="0"/>
              <a:buChar char="•"/>
            </a:pPr>
            <a:r>
              <a:rPr lang="en-US" sz="2400" dirty="0" smtClean="0"/>
              <a:t>Inspected for presence of foreign materials</a:t>
            </a:r>
          </a:p>
          <a:p>
            <a:pPr lvl="1">
              <a:spcBef>
                <a:spcPts val="0"/>
              </a:spcBef>
              <a:buFont typeface="Arial" charset="0"/>
              <a:buChar char="•"/>
            </a:pPr>
            <a:r>
              <a:rPr lang="en-US" sz="2400" dirty="0" smtClean="0"/>
              <a:t>Inspected for water (source of microbial contamination)</a:t>
            </a:r>
          </a:p>
          <a:p>
            <a:pPr>
              <a:spcBef>
                <a:spcPts val="0"/>
              </a:spcBef>
              <a:buFont typeface="Arial" charset="0"/>
              <a:buChar char="•"/>
            </a:pPr>
            <a:r>
              <a:rPr lang="en-US" sz="2400" dirty="0" smtClean="0"/>
              <a:t>Bulk sugar is loaded into tanker </a:t>
            </a:r>
            <a:r>
              <a:rPr lang="en-US" sz="2400" dirty="0" smtClean="0"/>
              <a:t>v</a:t>
            </a:r>
            <a:r>
              <a:rPr lang="en-US" sz="2400" dirty="0" smtClean="0"/>
              <a:t>ehicles through flexible pipes:</a:t>
            </a:r>
          </a:p>
          <a:p>
            <a:pPr lvl="1">
              <a:spcBef>
                <a:spcPts val="0"/>
              </a:spcBef>
              <a:buFont typeface="Arial" charset="0"/>
              <a:buChar char="•"/>
            </a:pPr>
            <a:r>
              <a:rPr lang="en-US" sz="2400" dirty="0" smtClean="0"/>
              <a:t>Pipes must be constructed of approved materials suitable for contact with foods</a:t>
            </a:r>
          </a:p>
          <a:p>
            <a:pPr lvl="1">
              <a:spcBef>
                <a:spcPts val="0"/>
              </a:spcBef>
              <a:buFont typeface="Arial" charset="0"/>
              <a:buChar char="•"/>
            </a:pPr>
            <a:r>
              <a:rPr lang="en-US" sz="2400" dirty="0" smtClean="0"/>
              <a:t>Pipe connections must be hygienic</a:t>
            </a:r>
          </a:p>
        </p:txBody>
      </p:sp>
      <p:pic>
        <p:nvPicPr>
          <p:cNvPr id="22530" name="Picture 2" descr="Image result for sugar truc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692696"/>
            <a:ext cx="3178324" cy="2383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48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HACCP in Sugar </a:t>
            </a:r>
            <a:r>
              <a:rPr lang="en-ZA" sz="4000" smtClean="0"/>
              <a:t>- Conclusion</a:t>
            </a:r>
            <a:endParaRPr lang="en-ZA" sz="4000" dirty="0"/>
          </a:p>
        </p:txBody>
      </p:sp>
      <p:sp>
        <p:nvSpPr>
          <p:cNvPr id="9" name="Content Placeholder 2"/>
          <p:cNvSpPr>
            <a:spLocks noGrp="1"/>
          </p:cNvSpPr>
          <p:nvPr>
            <p:ph idx="1"/>
          </p:nvPr>
        </p:nvSpPr>
        <p:spPr>
          <a:xfrm>
            <a:off x="251520" y="16288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smtClean="0"/>
              <a:t>The sugar industry is considered one of the safest industries in terms of occurring incidents or outbreaks caused by its products!</a:t>
            </a:r>
          </a:p>
          <a:p>
            <a:pPr>
              <a:spcBef>
                <a:spcPts val="0"/>
              </a:spcBef>
            </a:pPr>
            <a:r>
              <a:rPr lang="en-US" sz="2200" dirty="0" smtClean="0"/>
              <a:t>Implementation of HACCP in the sugar industry is the reason for this</a:t>
            </a:r>
          </a:p>
          <a:p>
            <a:pPr>
              <a:spcBef>
                <a:spcPts val="0"/>
              </a:spcBef>
            </a:pPr>
            <a:r>
              <a:rPr lang="en-US" sz="2200" dirty="0" smtClean="0"/>
              <a:t>Critical control points illuminates the range of the most crucial parameters that need attention:</a:t>
            </a:r>
          </a:p>
          <a:p>
            <a:pPr lvl="1">
              <a:spcBef>
                <a:spcPts val="0"/>
              </a:spcBef>
            </a:pPr>
            <a:r>
              <a:rPr lang="en-US" sz="2200" dirty="0" smtClean="0"/>
              <a:t>Moisture</a:t>
            </a:r>
          </a:p>
          <a:p>
            <a:pPr lvl="1">
              <a:spcBef>
                <a:spcPts val="0"/>
              </a:spcBef>
            </a:pPr>
            <a:r>
              <a:rPr lang="en-US" sz="2200" dirty="0" smtClean="0"/>
              <a:t>Heavy metals</a:t>
            </a:r>
          </a:p>
          <a:p>
            <a:pPr lvl="1">
              <a:spcBef>
                <a:spcPts val="0"/>
              </a:spcBef>
            </a:pPr>
            <a:r>
              <a:rPr lang="en-US" sz="2200" dirty="0" smtClean="0"/>
              <a:t>Pesticides</a:t>
            </a:r>
          </a:p>
          <a:p>
            <a:pPr lvl="1">
              <a:spcBef>
                <a:spcPts val="0"/>
              </a:spcBef>
            </a:pPr>
            <a:r>
              <a:rPr lang="en-US" sz="2200" dirty="0" smtClean="0"/>
              <a:t>Herbicides</a:t>
            </a:r>
          </a:p>
          <a:p>
            <a:pPr lvl="1">
              <a:spcBef>
                <a:spcPts val="0"/>
              </a:spcBef>
            </a:pPr>
            <a:r>
              <a:rPr lang="en-US" sz="2200" dirty="0" smtClean="0"/>
              <a:t>Extraneous materials</a:t>
            </a:r>
          </a:p>
          <a:p>
            <a:pPr>
              <a:spcBef>
                <a:spcPts val="0"/>
              </a:spcBef>
            </a:pPr>
            <a:r>
              <a:rPr lang="en-US" sz="2200" dirty="0" smtClean="0"/>
              <a:t>Acceptable limits are prescribed by industry norms and legislation</a:t>
            </a:r>
          </a:p>
          <a:p>
            <a:pPr>
              <a:spcBef>
                <a:spcPts val="0"/>
              </a:spcBef>
            </a:pPr>
            <a:r>
              <a:rPr lang="en-US" sz="2200" dirty="0" smtClean="0"/>
              <a:t>HACCP helps to improve hygiene of personnel as well as factory</a:t>
            </a:r>
          </a:p>
          <a:p>
            <a:pPr>
              <a:spcBef>
                <a:spcPts val="0"/>
              </a:spcBef>
            </a:pPr>
            <a:r>
              <a:rPr lang="en-US" sz="2200" dirty="0" smtClean="0"/>
              <a:t>HACCP works well in conjunction with a Total Quality Management system such as ISO or GMP</a:t>
            </a:r>
            <a:endParaRPr lang="en-US" sz="2400" dirty="0" smtClean="0"/>
          </a:p>
        </p:txBody>
      </p:sp>
    </p:spTree>
    <p:extLst>
      <p:ext uri="{BB962C8B-B14F-4D97-AF65-F5344CB8AC3E}">
        <p14:creationId xmlns:p14="http://schemas.microsoft.com/office/powerpoint/2010/main" val="4270978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Personal Hygiene</a:t>
            </a:r>
            <a:endParaRPr lang="en-ZA" sz="54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000" dirty="0" smtClean="0"/>
              <a:t>Personal health and hygiene practices are good for:</a:t>
            </a:r>
          </a:p>
          <a:p>
            <a:pPr lvl="1"/>
            <a:r>
              <a:rPr lang="en-US" sz="2000" dirty="0"/>
              <a:t>The overall image and productivity of the company (the company becomes well-known for its safe product and workers are healthy and take less leave), </a:t>
            </a:r>
          </a:p>
          <a:p>
            <a:pPr lvl="1"/>
            <a:r>
              <a:rPr lang="en-US" sz="2000" dirty="0"/>
              <a:t>It is good for the individual worker (the worker is a healthier individual), and</a:t>
            </a:r>
          </a:p>
          <a:p>
            <a:pPr lvl="1"/>
            <a:r>
              <a:rPr lang="en-US" sz="2000" dirty="0"/>
              <a:t>The health of his family and community (the worker does not transmit diseases to the people around him).</a:t>
            </a:r>
          </a:p>
          <a:p>
            <a:pPr>
              <a:spcBef>
                <a:spcPts val="0"/>
              </a:spcBef>
            </a:pPr>
            <a:r>
              <a:rPr lang="en-US" sz="2000" dirty="0" smtClean="0"/>
              <a:t>Basic concept of cleaning, grooming and caring for our bodies so that we remain healthy</a:t>
            </a:r>
          </a:p>
          <a:p>
            <a:pPr>
              <a:spcBef>
                <a:spcPts val="0"/>
              </a:spcBef>
            </a:pPr>
            <a:r>
              <a:rPr lang="en-US" sz="2000" dirty="0" smtClean="0"/>
              <a:t>Important for worker health and safety</a:t>
            </a:r>
          </a:p>
          <a:p>
            <a:pPr>
              <a:spcBef>
                <a:spcPts val="0"/>
              </a:spcBef>
            </a:pPr>
            <a:r>
              <a:rPr lang="en-US" sz="2000" dirty="0" smtClean="0"/>
              <a:t>Paying attention to personal hygiene:</a:t>
            </a:r>
          </a:p>
          <a:p>
            <a:pPr lvl="1">
              <a:spcBef>
                <a:spcPts val="0"/>
              </a:spcBef>
            </a:pPr>
            <a:r>
              <a:rPr lang="en-US" sz="2000" dirty="0" smtClean="0"/>
              <a:t>Prevents spread of micro-organisms and disease</a:t>
            </a:r>
          </a:p>
          <a:p>
            <a:pPr lvl="1">
              <a:spcBef>
                <a:spcPts val="0"/>
              </a:spcBef>
            </a:pPr>
            <a:r>
              <a:rPr lang="en-US" sz="2000" dirty="0" smtClean="0"/>
              <a:t>Reduces exposure to chemicals and contaminants</a:t>
            </a:r>
          </a:p>
          <a:p>
            <a:pPr lvl="1">
              <a:spcBef>
                <a:spcPts val="0"/>
              </a:spcBef>
            </a:pPr>
            <a:r>
              <a:rPr lang="en-US" sz="2000" dirty="0" smtClean="0"/>
              <a:t>Avoids skins allergies, conditions and chemical sensitivities</a:t>
            </a:r>
            <a:endParaRPr lang="en-US" sz="2000" dirty="0" smtClean="0"/>
          </a:p>
        </p:txBody>
      </p:sp>
    </p:spTree>
    <p:extLst>
      <p:ext uri="{BB962C8B-B14F-4D97-AF65-F5344CB8AC3E}">
        <p14:creationId xmlns:p14="http://schemas.microsoft.com/office/powerpoint/2010/main" val="581637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1806"/>
            <a:ext cx="8455015" cy="497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p:cNvSpPr txBox="1">
            <a:spLocks noGrp="1"/>
          </p:cNvSpPr>
          <p:nvPr>
            <p:ph type="title"/>
          </p:nvPr>
        </p:nvSpPr>
        <p:spPr>
          <a:xfrm>
            <a:off x="457200" y="274638"/>
            <a:ext cx="8229600" cy="1143000"/>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Hygiene</a:t>
            </a:r>
            <a:endParaRPr lang="en-ZA" sz="4000" dirty="0"/>
          </a:p>
        </p:txBody>
      </p:sp>
    </p:spTree>
    <p:extLst>
      <p:ext uri="{BB962C8B-B14F-4D97-AF65-F5344CB8AC3E}">
        <p14:creationId xmlns:p14="http://schemas.microsoft.com/office/powerpoint/2010/main" val="181142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HACCP</a:t>
            </a:r>
            <a:endParaRPr lang="en-ZA" sz="48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dirty="0" smtClean="0"/>
              <a:t>Hazard Analysis Critical Control Point</a:t>
            </a:r>
          </a:p>
          <a:p>
            <a:pPr>
              <a:spcBef>
                <a:spcPts val="0"/>
              </a:spcBef>
            </a:pPr>
            <a:r>
              <a:rPr lang="en-ZA" dirty="0" smtClean="0"/>
              <a:t>A systematic preventative approach</a:t>
            </a:r>
          </a:p>
          <a:p>
            <a:pPr>
              <a:spcBef>
                <a:spcPts val="0"/>
              </a:spcBef>
            </a:pPr>
            <a:r>
              <a:rPr lang="en-ZA" dirty="0" smtClean="0"/>
              <a:t>Aims to eliminate biological, chemical and physical hazards from a product</a:t>
            </a:r>
          </a:p>
          <a:p>
            <a:pPr>
              <a:spcBef>
                <a:spcPts val="0"/>
              </a:spcBef>
            </a:pPr>
            <a:r>
              <a:rPr lang="en-ZA" dirty="0" smtClean="0"/>
              <a:t>Hazards are identified</a:t>
            </a:r>
          </a:p>
          <a:p>
            <a:pPr>
              <a:spcBef>
                <a:spcPts val="0"/>
              </a:spcBef>
            </a:pPr>
            <a:r>
              <a:rPr lang="en-ZA" dirty="0" smtClean="0"/>
              <a:t>Points along the production line at which the hazards are most likely to occur are identified</a:t>
            </a:r>
          </a:p>
          <a:p>
            <a:pPr>
              <a:spcBef>
                <a:spcPts val="0"/>
              </a:spcBef>
            </a:pPr>
            <a:r>
              <a:rPr lang="en-ZA" dirty="0" smtClean="0"/>
              <a:t>Sampling and analysis or assessment is set up at those points</a:t>
            </a:r>
          </a:p>
          <a:p>
            <a:pPr>
              <a:spcBef>
                <a:spcPts val="0"/>
              </a:spcBef>
            </a:pPr>
            <a:r>
              <a:rPr lang="en-ZA" dirty="0" smtClean="0"/>
              <a:t>Continuous monitoring and improvement</a:t>
            </a:r>
            <a:r>
              <a:rPr lang="en-ZA" dirty="0" smtClean="0"/>
              <a:t> </a:t>
            </a:r>
            <a:endParaRPr lang="en-ZA"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Protective Equipment</a:t>
            </a:r>
            <a:endParaRPr lang="en-ZA" sz="4000" dirty="0"/>
          </a:p>
        </p:txBody>
      </p:sp>
      <p:sp>
        <p:nvSpPr>
          <p:cNvPr id="9" name="Content Placeholder 2"/>
          <p:cNvSpPr>
            <a:spLocks noGrp="1"/>
          </p:cNvSpPr>
          <p:nvPr>
            <p:ph idx="1"/>
          </p:nvPr>
        </p:nvSpPr>
        <p:spPr>
          <a:xfrm>
            <a:off x="251520" y="1484784"/>
            <a:ext cx="5184576"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500" dirty="0" smtClean="0"/>
              <a:t>First line of defense is to avoid exposure to hazardous substances</a:t>
            </a:r>
          </a:p>
          <a:p>
            <a:pPr>
              <a:spcBef>
                <a:spcPts val="0"/>
              </a:spcBef>
            </a:pPr>
            <a:r>
              <a:rPr lang="en-US" sz="2500" dirty="0" smtClean="0"/>
              <a:t>PPE’s form a barrier over the skin</a:t>
            </a:r>
          </a:p>
          <a:p>
            <a:pPr>
              <a:spcBef>
                <a:spcPts val="0"/>
              </a:spcBef>
            </a:pPr>
            <a:r>
              <a:rPr lang="en-US" sz="2500" dirty="0" smtClean="0"/>
              <a:t>PPE’s include gloves, overall, boots</a:t>
            </a:r>
          </a:p>
          <a:p>
            <a:pPr>
              <a:spcBef>
                <a:spcPts val="0"/>
              </a:spcBef>
            </a:pPr>
            <a:r>
              <a:rPr lang="en-US" sz="2500" dirty="0" smtClean="0"/>
              <a:t>PPE’s should be regularly checked for contamination, wear, tears, cuts or holes</a:t>
            </a:r>
          </a:p>
          <a:p>
            <a:pPr>
              <a:spcBef>
                <a:spcPts val="0"/>
              </a:spcBef>
            </a:pPr>
            <a:r>
              <a:rPr lang="en-US" sz="2500" dirty="0" smtClean="0"/>
              <a:t>Clean, decontaminate and replace PPE’s frequently</a:t>
            </a:r>
          </a:p>
          <a:p>
            <a:pPr>
              <a:spcBef>
                <a:spcPts val="0"/>
              </a:spcBef>
            </a:pPr>
            <a:r>
              <a:rPr lang="en-US" sz="2500" dirty="0" smtClean="0"/>
              <a:t>If PPE’s become too soiled during work-time, the worker should stop and replace it with clean PPE’s</a:t>
            </a:r>
          </a:p>
        </p:txBody>
      </p:sp>
      <p:pic>
        <p:nvPicPr>
          <p:cNvPr id="17410" name="Picture 2" descr="Image result for personal protective equipm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08920"/>
            <a:ext cx="3419872" cy="25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12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Protective Equipment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3500" dirty="0" smtClean="0"/>
              <a:t>Sugar factory workers should wear PPE’s that:</a:t>
            </a:r>
          </a:p>
          <a:p>
            <a:pPr lvl="1">
              <a:spcBef>
                <a:spcPts val="0"/>
              </a:spcBef>
            </a:pPr>
            <a:r>
              <a:rPr lang="en-US" sz="3500" dirty="0" smtClean="0"/>
              <a:t>Are clean</a:t>
            </a:r>
          </a:p>
          <a:p>
            <a:pPr lvl="1">
              <a:spcBef>
                <a:spcPts val="0"/>
              </a:spcBef>
            </a:pPr>
            <a:r>
              <a:rPr lang="en-US" sz="3500" dirty="0" smtClean="0"/>
              <a:t>Are washable</a:t>
            </a:r>
          </a:p>
          <a:p>
            <a:pPr lvl="1">
              <a:spcBef>
                <a:spcPts val="0"/>
              </a:spcBef>
            </a:pPr>
            <a:r>
              <a:rPr lang="en-US" sz="3500" dirty="0" smtClean="0"/>
              <a:t>Are </a:t>
            </a:r>
            <a:r>
              <a:rPr lang="en-US" sz="3500" dirty="0" err="1" smtClean="0"/>
              <a:t>light-coloured</a:t>
            </a:r>
            <a:endParaRPr lang="en-US" sz="3500" dirty="0" smtClean="0"/>
          </a:p>
          <a:p>
            <a:pPr lvl="1">
              <a:spcBef>
                <a:spcPts val="0"/>
              </a:spcBef>
            </a:pPr>
            <a:r>
              <a:rPr lang="en-US" sz="3500" dirty="0" smtClean="0"/>
              <a:t>Are without external pockets (to avoid snagging on moving equipment)</a:t>
            </a:r>
          </a:p>
          <a:p>
            <a:pPr lvl="1">
              <a:spcBef>
                <a:spcPts val="0"/>
              </a:spcBef>
            </a:pPr>
            <a:r>
              <a:rPr lang="en-US" sz="3500" dirty="0" smtClean="0"/>
              <a:t>Are suitable for the work being carried out</a:t>
            </a:r>
          </a:p>
          <a:p>
            <a:pPr lvl="1">
              <a:spcBef>
                <a:spcPts val="0"/>
              </a:spcBef>
            </a:pPr>
            <a:r>
              <a:rPr lang="en-US" sz="3500" dirty="0" smtClean="0"/>
              <a:t>Cover ordinary clothes completely</a:t>
            </a:r>
          </a:p>
        </p:txBody>
      </p:sp>
    </p:spTree>
    <p:extLst>
      <p:ext uri="{BB962C8B-B14F-4D97-AF65-F5344CB8AC3E}">
        <p14:creationId xmlns:p14="http://schemas.microsoft.com/office/powerpoint/2010/main" val="216646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Protective Equipment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3800" dirty="0" smtClean="0"/>
              <a:t>Ordinary clothing carry contaminants such as dust, pet hairs and woolen </a:t>
            </a:r>
            <a:r>
              <a:rPr lang="en-US" sz="3800" dirty="0" err="1" smtClean="0"/>
              <a:t>fibres</a:t>
            </a:r>
            <a:endParaRPr lang="en-US" sz="3800" dirty="0" smtClean="0"/>
          </a:p>
          <a:p>
            <a:pPr>
              <a:spcBef>
                <a:spcPts val="0"/>
              </a:spcBef>
            </a:pPr>
            <a:r>
              <a:rPr lang="en-US" sz="3800" dirty="0" smtClean="0"/>
              <a:t>Personal clothes and belongings should not be brought into the factory (store in personal lockers)</a:t>
            </a:r>
          </a:p>
          <a:p>
            <a:pPr>
              <a:spcBef>
                <a:spcPts val="0"/>
              </a:spcBef>
            </a:pPr>
            <a:r>
              <a:rPr lang="en-US" sz="3800" dirty="0" smtClean="0"/>
              <a:t>All personnel and visitors must wear PPE’s that comply with company standards.</a:t>
            </a:r>
            <a:endParaRPr lang="en-US" sz="3800" dirty="0"/>
          </a:p>
        </p:txBody>
      </p:sp>
    </p:spTree>
    <p:extLst>
      <p:ext uri="{BB962C8B-B14F-4D97-AF65-F5344CB8AC3E}">
        <p14:creationId xmlns:p14="http://schemas.microsoft.com/office/powerpoint/2010/main" val="1096428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Protective Equipment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4400" b="1" dirty="0"/>
              <a:t>The following PPE must be worn at all times:</a:t>
            </a:r>
            <a:endParaRPr lang="en-US" sz="4400" dirty="0"/>
          </a:p>
          <a:p>
            <a:r>
              <a:rPr lang="en-US" sz="4400" dirty="0"/>
              <a:t>Overalls: To protect your body from products and spillages. </a:t>
            </a:r>
          </a:p>
          <a:p>
            <a:r>
              <a:rPr lang="en-US" sz="4400" dirty="0"/>
              <a:t>Safety boots/gum boots: To protect your feet from falling objects</a:t>
            </a:r>
            <a:r>
              <a:rPr lang="en-US" sz="4400" dirty="0" smtClean="0"/>
              <a:t>.</a:t>
            </a:r>
          </a:p>
          <a:p>
            <a:r>
              <a:rPr lang="en-US" sz="4400" dirty="0" smtClean="0"/>
              <a:t>Hair nets or restraints</a:t>
            </a:r>
            <a:endParaRPr lang="en-US" sz="4400" dirty="0"/>
          </a:p>
        </p:txBody>
      </p:sp>
    </p:spTree>
    <p:extLst>
      <p:ext uri="{BB962C8B-B14F-4D97-AF65-F5344CB8AC3E}">
        <p14:creationId xmlns:p14="http://schemas.microsoft.com/office/powerpoint/2010/main" val="2838131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Hygiene Practices</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Hands</a:t>
            </a:r>
          </a:p>
          <a:p>
            <a:r>
              <a:rPr lang="en-US" sz="2400" dirty="0" smtClean="0"/>
              <a:t>Wash hands regularly throughout the day</a:t>
            </a:r>
          </a:p>
          <a:p>
            <a:r>
              <a:rPr lang="en-US" sz="2400" dirty="0" smtClean="0"/>
              <a:t>Dry with disposable paper towels</a:t>
            </a:r>
          </a:p>
          <a:p>
            <a:r>
              <a:rPr lang="en-US" sz="2400" dirty="0" smtClean="0"/>
              <a:t>All those working in a sugar factory must wash their hands</a:t>
            </a:r>
          </a:p>
          <a:p>
            <a:pPr lvl="1"/>
            <a:r>
              <a:rPr lang="en-US" sz="2400" dirty="0"/>
              <a:t>At the beginning of a shift.</a:t>
            </a:r>
          </a:p>
          <a:p>
            <a:pPr lvl="1"/>
            <a:r>
              <a:rPr lang="en-US" sz="2400" dirty="0"/>
              <a:t>Before handling any equipment. </a:t>
            </a:r>
          </a:p>
          <a:p>
            <a:pPr lvl="1"/>
            <a:r>
              <a:rPr lang="en-US" sz="2400" dirty="0"/>
              <a:t>After lunch and tea breaks.</a:t>
            </a:r>
          </a:p>
          <a:p>
            <a:pPr lvl="1"/>
            <a:r>
              <a:rPr lang="en-US" sz="2400" dirty="0"/>
              <a:t>After handling product and before they handle other product. </a:t>
            </a:r>
          </a:p>
          <a:p>
            <a:pPr lvl="1"/>
            <a:r>
              <a:rPr lang="en-US" sz="2400" dirty="0"/>
              <a:t>Immediately after going to the toilet, blowing their nose, coughing, sneezing, smoking, eating, combing or touching their hair, handling waste product or rubbish and handling cleaning equipment. </a:t>
            </a:r>
          </a:p>
          <a:p>
            <a:endParaRPr lang="en-US" sz="3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308304" y="3212976"/>
            <a:ext cx="1228725" cy="1228725"/>
          </a:xfrm>
          <a:prstGeom prst="rect">
            <a:avLst/>
          </a:prstGeom>
          <a:noFill/>
        </p:spPr>
      </p:pic>
    </p:spTree>
    <p:extLst>
      <p:ext uri="{BB962C8B-B14F-4D97-AF65-F5344CB8AC3E}">
        <p14:creationId xmlns:p14="http://schemas.microsoft.com/office/powerpoint/2010/main" val="815986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Hygiene Practices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Hands (cont.)</a:t>
            </a:r>
          </a:p>
          <a:p>
            <a:r>
              <a:rPr lang="en-US" sz="2000" dirty="0"/>
              <a:t>Basic hand washing and skin care can prevent work exposures and disease. </a:t>
            </a:r>
            <a:endParaRPr lang="en-US" sz="2000" dirty="0" smtClean="0"/>
          </a:p>
          <a:p>
            <a:r>
              <a:rPr lang="en-US" sz="2000" dirty="0" smtClean="0"/>
              <a:t>Good </a:t>
            </a:r>
            <a:r>
              <a:rPr lang="en-US" sz="2000" dirty="0"/>
              <a:t>washing and scrubbing with water and soap helps to remove bacteria, contaminants, and chemicals. </a:t>
            </a:r>
            <a:endParaRPr lang="en-US" sz="2000" dirty="0" smtClean="0"/>
          </a:p>
          <a:p>
            <a:r>
              <a:rPr lang="en-US" sz="2000" dirty="0" smtClean="0"/>
              <a:t>It </a:t>
            </a:r>
            <a:r>
              <a:rPr lang="en-US" sz="2000" dirty="0"/>
              <a:t>can also prevent exposure by ingestion and cross-contamination of the surfaces and objects we touch.</a:t>
            </a:r>
          </a:p>
          <a:p>
            <a:r>
              <a:rPr lang="en-US" sz="2000" dirty="0" smtClean="0"/>
              <a:t>To </a:t>
            </a:r>
            <a:r>
              <a:rPr lang="en-US" sz="2000" dirty="0"/>
              <a:t>wash hands </a:t>
            </a:r>
            <a:r>
              <a:rPr lang="en-US" sz="2000" dirty="0" smtClean="0"/>
              <a:t>properly:</a:t>
            </a:r>
          </a:p>
          <a:p>
            <a:pPr lvl="1"/>
            <a:r>
              <a:rPr lang="en-US" sz="2000" dirty="0" smtClean="0"/>
              <a:t>Wet hands </a:t>
            </a:r>
            <a:r>
              <a:rPr lang="en-US" sz="2000" dirty="0"/>
              <a:t>under the </a:t>
            </a:r>
            <a:r>
              <a:rPr lang="en-US" sz="2000" dirty="0" smtClean="0"/>
              <a:t>faucet</a:t>
            </a:r>
          </a:p>
          <a:p>
            <a:pPr lvl="1"/>
            <a:r>
              <a:rPr lang="en-US" sz="2000" dirty="0" smtClean="0"/>
              <a:t>Then </a:t>
            </a:r>
            <a:r>
              <a:rPr lang="en-US" sz="2000" dirty="0"/>
              <a:t>use liquid or bar </a:t>
            </a:r>
            <a:r>
              <a:rPr lang="en-US" sz="2000" dirty="0" smtClean="0"/>
              <a:t>soap</a:t>
            </a:r>
          </a:p>
          <a:p>
            <a:pPr lvl="1"/>
            <a:r>
              <a:rPr lang="en-US" sz="2000" dirty="0" smtClean="0"/>
              <a:t>Hold hands out </a:t>
            </a:r>
            <a:r>
              <a:rPr lang="en-US" sz="2000" dirty="0"/>
              <a:t>of the water until all skin surfaces are scrubbed and lathered for at least twenty </a:t>
            </a:r>
            <a:r>
              <a:rPr lang="en-US" sz="2000" dirty="0" smtClean="0"/>
              <a:t>seconds</a:t>
            </a:r>
          </a:p>
          <a:p>
            <a:pPr lvl="1"/>
            <a:r>
              <a:rPr lang="en-US" sz="2000" dirty="0" smtClean="0"/>
              <a:t>Then </a:t>
            </a:r>
            <a:r>
              <a:rPr lang="en-US" sz="2000" dirty="0"/>
              <a:t>rinse with clean water </a:t>
            </a:r>
            <a:endParaRPr lang="en-US" sz="2000" dirty="0" smtClean="0"/>
          </a:p>
          <a:p>
            <a:pPr lvl="1"/>
            <a:r>
              <a:rPr lang="en-US" sz="2000" dirty="0" smtClean="0"/>
              <a:t>Dry hands </a:t>
            </a:r>
            <a:r>
              <a:rPr lang="en-US" sz="2000" dirty="0"/>
              <a:t>with a disposable towel. </a:t>
            </a:r>
          </a:p>
        </p:txBody>
      </p:sp>
      <p:pic>
        <p:nvPicPr>
          <p:cNvPr id="24578" name="Picture 2" descr="Image result for personal hygiene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3" y="5157192"/>
            <a:ext cx="3114239" cy="1587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23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Personal Hygiene Practices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Hands (cont.)</a:t>
            </a:r>
          </a:p>
          <a:p>
            <a:r>
              <a:rPr lang="en-US" sz="2800" dirty="0" smtClean="0"/>
              <a:t>To </a:t>
            </a:r>
            <a:r>
              <a:rPr lang="en-US" sz="2800" dirty="0"/>
              <a:t>wash hands with a hand </a:t>
            </a:r>
            <a:r>
              <a:rPr lang="en-US" sz="2800" dirty="0" smtClean="0"/>
              <a:t>sanitizer:</a:t>
            </a:r>
          </a:p>
          <a:p>
            <a:pPr lvl="1"/>
            <a:r>
              <a:rPr lang="en-US" dirty="0" smtClean="0"/>
              <a:t>Apply </a:t>
            </a:r>
            <a:r>
              <a:rPr lang="en-US" dirty="0"/>
              <a:t>the appropriate amount of sanitizer into the palm of the </a:t>
            </a:r>
            <a:r>
              <a:rPr lang="en-US" dirty="0" smtClean="0"/>
              <a:t>hand</a:t>
            </a:r>
          </a:p>
          <a:p>
            <a:pPr lvl="1"/>
            <a:r>
              <a:rPr lang="en-US" dirty="0" smtClean="0"/>
              <a:t>Rub </a:t>
            </a:r>
            <a:r>
              <a:rPr lang="en-US" dirty="0"/>
              <a:t>hands together until they are </a:t>
            </a:r>
            <a:r>
              <a:rPr lang="en-US" dirty="0" smtClean="0"/>
              <a:t>dry </a:t>
            </a:r>
            <a:r>
              <a:rPr lang="en-US" dirty="0"/>
              <a:t>being careful to cover all surfaces of the hands </a:t>
            </a:r>
            <a:endParaRPr lang="en-US" dirty="0" smtClean="0"/>
          </a:p>
          <a:p>
            <a:pPr lvl="1"/>
            <a:r>
              <a:rPr lang="en-US" dirty="0" smtClean="0"/>
              <a:t>Please </a:t>
            </a:r>
            <a:r>
              <a:rPr lang="en-US" dirty="0"/>
              <a:t>note: For some job activities, hand sanitizers are not an acceptable means of hand </a:t>
            </a:r>
            <a:r>
              <a:rPr lang="en-US" dirty="0" smtClean="0"/>
              <a:t>cleaning.</a:t>
            </a:r>
            <a:endParaRPr lang="en-US" dirty="0"/>
          </a:p>
          <a:p>
            <a:r>
              <a:rPr lang="en-US" sz="2800" dirty="0"/>
              <a:t>Showering and face-washing after work is also a good idea.</a:t>
            </a:r>
          </a:p>
        </p:txBody>
      </p:sp>
    </p:spTree>
    <p:extLst>
      <p:ext uri="{BB962C8B-B14F-4D97-AF65-F5344CB8AC3E}">
        <p14:creationId xmlns:p14="http://schemas.microsoft.com/office/powerpoint/2010/main" val="176751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Hygiene Practices (cont.)</a:t>
            </a:r>
            <a:endParaRPr lang="en-ZA" sz="4000" dirty="0"/>
          </a:p>
        </p:txBody>
      </p:sp>
      <p:sp>
        <p:nvSpPr>
          <p:cNvPr id="9" name="Content Placeholder 2"/>
          <p:cNvSpPr>
            <a:spLocks noGrp="1"/>
          </p:cNvSpPr>
          <p:nvPr>
            <p:ph idx="1"/>
          </p:nvPr>
        </p:nvSpPr>
        <p:spPr>
          <a:xfrm>
            <a:off x="251520" y="1484784"/>
            <a:ext cx="5112568" cy="5184576"/>
          </a:xfrm>
          <a:solidFill>
            <a:schemeClr val="bg1">
              <a:lumMod val="95000"/>
              <a:alpha val="75000"/>
            </a:schemeClr>
          </a:solidFill>
          <a:scene3d>
            <a:camera prst="orthographicFront"/>
            <a:lightRig rig="threePt" dir="t"/>
          </a:scene3d>
          <a:sp3d>
            <a:bevelT/>
          </a:sp3d>
        </p:spPr>
        <p:txBody>
          <a:bodyPr>
            <a:noAutofit/>
          </a:bodyPr>
          <a:lstStyle/>
          <a:p>
            <a:pPr marL="0" lvl="0" indent="0">
              <a:spcBef>
                <a:spcPts val="0"/>
              </a:spcBef>
              <a:buNone/>
            </a:pPr>
            <a:r>
              <a:rPr lang="en-US" sz="2400" b="1" dirty="0" smtClean="0"/>
              <a:t>Cuts and Sores</a:t>
            </a:r>
          </a:p>
          <a:p>
            <a:pPr>
              <a:spcBef>
                <a:spcPts val="0"/>
              </a:spcBef>
            </a:pPr>
            <a:r>
              <a:rPr lang="en-US" sz="2400" dirty="0"/>
              <a:t>Cuts and sores can provide an ideal place for bacterial growth. </a:t>
            </a:r>
            <a:endParaRPr lang="en-US" sz="2400" dirty="0" smtClean="0"/>
          </a:p>
          <a:p>
            <a:pPr>
              <a:spcBef>
                <a:spcPts val="0"/>
              </a:spcBef>
            </a:pPr>
            <a:r>
              <a:rPr lang="en-US" sz="2400" dirty="0" smtClean="0"/>
              <a:t>To </a:t>
            </a:r>
            <a:r>
              <a:rPr lang="en-US" sz="2400" dirty="0"/>
              <a:t>prevent contamination of product by harmful bacteria and blood, these wounds must be completely covered by waterproof </a:t>
            </a:r>
            <a:r>
              <a:rPr lang="en-US" sz="2400" dirty="0" smtClean="0"/>
              <a:t>dressings</a:t>
            </a:r>
          </a:p>
          <a:p>
            <a:pPr>
              <a:spcBef>
                <a:spcPts val="0"/>
              </a:spcBef>
            </a:pPr>
            <a:r>
              <a:rPr lang="en-US" sz="2400" dirty="0" smtClean="0"/>
              <a:t>Preferably </a:t>
            </a:r>
            <a:r>
              <a:rPr lang="en-US" sz="2400" dirty="0" err="1"/>
              <a:t>coloured</a:t>
            </a:r>
            <a:r>
              <a:rPr lang="en-US" sz="2400" dirty="0"/>
              <a:t> </a:t>
            </a:r>
            <a:r>
              <a:rPr lang="en-US" sz="2400" dirty="0" smtClean="0"/>
              <a:t>dressings - to </a:t>
            </a:r>
            <a:r>
              <a:rPr lang="en-US" sz="2400" dirty="0"/>
              <a:t>help locate them if they come </a:t>
            </a:r>
            <a:r>
              <a:rPr lang="en-US" sz="2400" dirty="0" smtClean="0"/>
              <a:t>loose - </a:t>
            </a:r>
            <a:r>
              <a:rPr lang="en-US" sz="2400" dirty="0"/>
              <a:t>and suitable gloves. </a:t>
            </a:r>
            <a:endParaRPr lang="en-US" sz="2400" dirty="0" smtClean="0"/>
          </a:p>
          <a:p>
            <a:pPr>
              <a:spcBef>
                <a:spcPts val="0"/>
              </a:spcBef>
            </a:pPr>
            <a:r>
              <a:rPr lang="en-US" sz="2400" dirty="0" smtClean="0"/>
              <a:t>Waterproof </a:t>
            </a:r>
            <a:r>
              <a:rPr lang="en-US" sz="2400" dirty="0"/>
              <a:t>dressings will also help prevent cuts from going septic. </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48880"/>
            <a:ext cx="33813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49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Hygiene Practices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b="1" dirty="0" smtClean="0"/>
              <a:t>Spilled blood</a:t>
            </a:r>
          </a:p>
          <a:p>
            <a:pPr lvl="0"/>
            <a:r>
              <a:rPr lang="en-US" dirty="0"/>
              <a:t>If an accident occurs where blood is </a:t>
            </a:r>
            <a:r>
              <a:rPr lang="en-US" dirty="0" smtClean="0"/>
              <a:t>spilled:</a:t>
            </a:r>
          </a:p>
          <a:p>
            <a:pPr lvl="0"/>
            <a:r>
              <a:rPr lang="en-US" dirty="0" smtClean="0"/>
              <a:t>The </a:t>
            </a:r>
            <a:r>
              <a:rPr lang="en-US" dirty="0"/>
              <a:t>area must </a:t>
            </a:r>
            <a:r>
              <a:rPr lang="en-US" dirty="0" smtClean="0"/>
              <a:t>be:</a:t>
            </a:r>
          </a:p>
          <a:p>
            <a:pPr lvl="1"/>
            <a:r>
              <a:rPr lang="en-US" sz="3200" dirty="0" smtClean="0"/>
              <a:t> isolated </a:t>
            </a:r>
          </a:p>
          <a:p>
            <a:pPr lvl="1"/>
            <a:r>
              <a:rPr lang="en-US" sz="3200" dirty="0" smtClean="0"/>
              <a:t>inspected </a:t>
            </a:r>
          </a:p>
          <a:p>
            <a:r>
              <a:rPr lang="en-US" dirty="0"/>
              <a:t>T</a:t>
            </a:r>
            <a:r>
              <a:rPr lang="en-US" dirty="0" smtClean="0"/>
              <a:t>he </a:t>
            </a:r>
            <a:r>
              <a:rPr lang="en-US" dirty="0"/>
              <a:t>line of </a:t>
            </a:r>
            <a:r>
              <a:rPr lang="en-US" dirty="0" smtClean="0"/>
              <a:t>equipment</a:t>
            </a:r>
          </a:p>
          <a:p>
            <a:pPr lvl="1"/>
            <a:r>
              <a:rPr lang="en-US" sz="3200" dirty="0" smtClean="0"/>
              <a:t>cleaned  </a:t>
            </a:r>
          </a:p>
          <a:p>
            <a:pPr lvl="1"/>
            <a:r>
              <a:rPr lang="en-US" sz="3200" dirty="0" err="1" smtClean="0"/>
              <a:t>sanitised</a:t>
            </a:r>
            <a:endParaRPr lang="en-US" sz="32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4052292" cy="3084934"/>
          </a:xfrm>
          <a:prstGeom prst="rect">
            <a:avLst/>
          </a:prstGeom>
          <a:noFill/>
        </p:spPr>
      </p:pic>
    </p:spTree>
    <p:extLst>
      <p:ext uri="{BB962C8B-B14F-4D97-AF65-F5344CB8AC3E}">
        <p14:creationId xmlns:p14="http://schemas.microsoft.com/office/powerpoint/2010/main" val="3182385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Hygiene Practices (cont.)</a:t>
            </a:r>
            <a:endParaRPr lang="en-ZA" sz="4000" dirty="0"/>
          </a:p>
        </p:txBody>
      </p:sp>
      <p:sp>
        <p:nvSpPr>
          <p:cNvPr id="9" name="Content Placeholder 2"/>
          <p:cNvSpPr>
            <a:spLocks noGrp="1"/>
          </p:cNvSpPr>
          <p:nvPr>
            <p:ph idx="1"/>
          </p:nvPr>
        </p:nvSpPr>
        <p:spPr>
          <a:xfrm>
            <a:off x="251520" y="1484784"/>
            <a:ext cx="8712968" cy="5184576"/>
          </a:xfrm>
          <a:solidFill>
            <a:schemeClr val="bg1">
              <a:lumMod val="95000"/>
              <a:alpha val="75000"/>
            </a:schemeClr>
          </a:solidFill>
          <a:scene3d>
            <a:camera prst="orthographicFront"/>
            <a:lightRig rig="threePt" dir="t"/>
          </a:scene3d>
          <a:sp3d>
            <a:bevelT/>
          </a:sp3d>
        </p:spPr>
        <p:txBody>
          <a:bodyPr>
            <a:noAutofit/>
          </a:bodyPr>
          <a:lstStyle/>
          <a:p>
            <a:pPr marL="0" lvl="0" indent="0">
              <a:spcBef>
                <a:spcPts val="0"/>
              </a:spcBef>
              <a:buNone/>
            </a:pPr>
            <a:r>
              <a:rPr lang="en-US" sz="2800" b="1" dirty="0" smtClean="0"/>
              <a:t>Nose, Mouth and Ears </a:t>
            </a:r>
            <a:endParaRPr lang="en-US" sz="2800" b="1" dirty="0"/>
          </a:p>
          <a:p>
            <a:pPr>
              <a:spcBef>
                <a:spcPts val="0"/>
              </a:spcBef>
            </a:pPr>
            <a:r>
              <a:rPr lang="en-US" sz="2400" dirty="0"/>
              <a:t>Around 40% of adults carry Staphylococci bacteria in their nose or mouth. </a:t>
            </a:r>
            <a:endParaRPr lang="en-US" sz="2400" dirty="0" smtClean="0"/>
          </a:p>
          <a:p>
            <a:pPr>
              <a:spcBef>
                <a:spcPts val="0"/>
              </a:spcBef>
            </a:pPr>
            <a:r>
              <a:rPr lang="en-US" sz="2400" dirty="0" smtClean="0"/>
              <a:t>Coughing </a:t>
            </a:r>
            <a:r>
              <a:rPr lang="en-US" sz="2400" dirty="0"/>
              <a:t>and sneezing can carry the bacteria in droplets for a surprisingly large distance. </a:t>
            </a:r>
            <a:endParaRPr lang="en-US" sz="2400" dirty="0" smtClean="0"/>
          </a:p>
          <a:p>
            <a:pPr>
              <a:spcBef>
                <a:spcPts val="0"/>
              </a:spcBef>
            </a:pPr>
            <a:r>
              <a:rPr lang="en-US" sz="2400" dirty="0" smtClean="0"/>
              <a:t>Using </a:t>
            </a:r>
            <a:r>
              <a:rPr lang="en-US" sz="2400" dirty="0"/>
              <a:t>disposable single-use paper tissues is preferable to handkerchiefs. </a:t>
            </a:r>
          </a:p>
          <a:p>
            <a:pPr>
              <a:spcBef>
                <a:spcPts val="0"/>
              </a:spcBef>
            </a:pPr>
            <a:r>
              <a:rPr lang="en-US" sz="2400" dirty="0"/>
              <a:t>Discharges from the ears, eyes and nose may also contaminate product and sugar factory workers should see their Doctor if suffering from any of these infections. </a:t>
            </a:r>
          </a:p>
          <a:p>
            <a:pPr>
              <a:spcBef>
                <a:spcPts val="0"/>
              </a:spcBef>
            </a:pPr>
            <a:r>
              <a:rPr lang="en-US" sz="2400" dirty="0"/>
              <a:t>E</a:t>
            </a:r>
            <a:r>
              <a:rPr lang="en-US" sz="2400" dirty="0" smtClean="0"/>
              <a:t>mployees </a:t>
            </a:r>
            <a:r>
              <a:rPr lang="en-US" sz="2400" dirty="0"/>
              <a:t>must </a:t>
            </a:r>
            <a:r>
              <a:rPr lang="en-US" sz="2400" dirty="0" smtClean="0"/>
              <a:t>not: </a:t>
            </a:r>
            <a:endParaRPr lang="en-US" sz="2400" dirty="0"/>
          </a:p>
          <a:p>
            <a:pPr lvl="1">
              <a:spcBef>
                <a:spcPts val="0"/>
              </a:spcBef>
            </a:pPr>
            <a:r>
              <a:rPr lang="en-US" sz="2000" dirty="0"/>
              <a:t>Cough or sneeze over or around the sugar product. </a:t>
            </a:r>
          </a:p>
          <a:p>
            <a:pPr lvl="1">
              <a:spcBef>
                <a:spcPts val="0"/>
              </a:spcBef>
            </a:pPr>
            <a:r>
              <a:rPr lang="en-US" sz="2000" dirty="0"/>
              <a:t>Pick or scratch their nose while working. </a:t>
            </a:r>
          </a:p>
        </p:txBody>
      </p:sp>
      <p:pic>
        <p:nvPicPr>
          <p:cNvPr id="3074" name="Picture 2" descr="Image result for Drawing of person coug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941168"/>
            <a:ext cx="14287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7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HACCP in Sugar Processing</a:t>
            </a:r>
            <a:endParaRPr lang="en-ZA" sz="4800" dirty="0"/>
          </a:p>
        </p:txBody>
      </p:sp>
      <p:sp>
        <p:nvSpPr>
          <p:cNvPr id="9" name="Content Placeholder 2"/>
          <p:cNvSpPr>
            <a:spLocks noGrp="1"/>
          </p:cNvSpPr>
          <p:nvPr>
            <p:ph idx="1"/>
          </p:nvPr>
        </p:nvSpPr>
        <p:spPr>
          <a:xfrm>
            <a:off x="251520" y="1600200"/>
            <a:ext cx="8568952" cy="5141168"/>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3400" dirty="0" smtClean="0"/>
              <a:t>Step 1: Draw up a process flow diagram </a:t>
            </a:r>
            <a:r>
              <a:rPr lang="en-US" sz="3400" dirty="0" smtClean="0"/>
              <a:t>From raw material  to</a:t>
            </a:r>
            <a:r>
              <a:rPr lang="en-US" sz="3400" dirty="0" smtClean="0"/>
              <a:t>o final product</a:t>
            </a:r>
          </a:p>
          <a:p>
            <a:pPr lvl="1">
              <a:spcBef>
                <a:spcPts val="0"/>
              </a:spcBef>
            </a:pPr>
            <a:endParaRPr lang="en-US" sz="2700" dirty="0" smtClean="0"/>
          </a:p>
          <a:p>
            <a:pPr>
              <a:spcBef>
                <a:spcPts val="0"/>
              </a:spcBef>
            </a:pPr>
            <a:endParaRPr lang="en-US" sz="3100" dirty="0"/>
          </a:p>
        </p:txBody>
      </p:sp>
      <p:pic>
        <p:nvPicPr>
          <p:cNvPr id="5" name="Picture 4" descr="Image result for Process flow diagram of sugar manufacture from cane"/>
          <p:cNvPicPr/>
          <p:nvPr/>
        </p:nvPicPr>
        <p:blipFill>
          <a:blip r:embed="rId2">
            <a:extLst>
              <a:ext uri="{28A0092B-C50C-407E-A947-70E740481C1C}">
                <a14:useLocalDpi xmlns:a14="http://schemas.microsoft.com/office/drawing/2010/main" val="0"/>
              </a:ext>
            </a:extLst>
          </a:blip>
          <a:srcRect/>
          <a:stretch>
            <a:fillRect/>
          </a:stretch>
        </p:blipFill>
        <p:spPr bwMode="auto">
          <a:xfrm>
            <a:off x="1579310" y="2708920"/>
            <a:ext cx="6089033" cy="3850377"/>
          </a:xfrm>
          <a:prstGeom prst="rect">
            <a:avLst/>
          </a:prstGeom>
          <a:noFill/>
          <a:ln>
            <a:noFill/>
          </a:ln>
        </p:spPr>
      </p:pic>
    </p:spTree>
    <p:extLst>
      <p:ext uri="{BB962C8B-B14F-4D97-AF65-F5344CB8AC3E}">
        <p14:creationId xmlns:p14="http://schemas.microsoft.com/office/powerpoint/2010/main" val="2784919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Hygiene Practices (cont.)</a:t>
            </a:r>
            <a:endParaRPr lang="en-ZA" sz="4000" dirty="0"/>
          </a:p>
        </p:txBody>
      </p:sp>
      <p:sp>
        <p:nvSpPr>
          <p:cNvPr id="9" name="Content Placeholder 2"/>
          <p:cNvSpPr>
            <a:spLocks noGrp="1"/>
          </p:cNvSpPr>
          <p:nvPr>
            <p:ph idx="1"/>
          </p:nvPr>
        </p:nvSpPr>
        <p:spPr>
          <a:xfrm>
            <a:off x="251520" y="1484784"/>
            <a:ext cx="5616624"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Hair</a:t>
            </a:r>
          </a:p>
          <a:p>
            <a:r>
              <a:rPr lang="en-US" sz="2800" dirty="0" smtClean="0"/>
              <a:t>As </a:t>
            </a:r>
            <a:r>
              <a:rPr lang="en-US" sz="2800" dirty="0"/>
              <a:t>hair is constantly falling out this can result in sugar being contaminated and so sugar factory workers should wear a suitable head covering, with long hair being adequately tied back. </a:t>
            </a:r>
          </a:p>
          <a:p>
            <a:r>
              <a:rPr lang="en-US" sz="2800" dirty="0"/>
              <a:t>The combing of hair and adjustment of head coverings must not be done in sugar processing and handling areas.</a:t>
            </a:r>
            <a:endParaRPr lang="en-US" sz="2800" dirty="0" smtClean="0"/>
          </a:p>
        </p:txBody>
      </p:sp>
      <p:sp>
        <p:nvSpPr>
          <p:cNvPr id="2" name="AutoShape 2" descr="Image result for wearing of hygienic hair net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17" t="2644" r="19544" b="2400"/>
          <a:stretch/>
        </p:blipFill>
        <p:spPr bwMode="auto">
          <a:xfrm>
            <a:off x="6197600" y="2032000"/>
            <a:ext cx="2641600" cy="41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921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Hygiene Practices (cont.)</a:t>
            </a:r>
            <a:endParaRPr lang="en-ZA" sz="4000" dirty="0"/>
          </a:p>
        </p:txBody>
      </p:sp>
      <p:sp>
        <p:nvSpPr>
          <p:cNvPr id="9" name="Content Placeholder 2"/>
          <p:cNvSpPr>
            <a:spLocks noGrp="1"/>
          </p:cNvSpPr>
          <p:nvPr>
            <p:ph idx="1"/>
          </p:nvPr>
        </p:nvSpPr>
        <p:spPr>
          <a:xfrm>
            <a:off x="251520" y="1484784"/>
            <a:ext cx="7056784" cy="5256584"/>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sz="2000" b="1" dirty="0"/>
              <a:t>Smoking</a:t>
            </a:r>
          </a:p>
          <a:p>
            <a:r>
              <a:rPr lang="en-US" sz="2000" dirty="0"/>
              <a:t>It is illegal to use tobacco, (e.g. cigarettes, pipes or cigars) in sugar production, handling and storage areas or while handling or delivering sugar. </a:t>
            </a:r>
            <a:endParaRPr lang="en-US" sz="2000" dirty="0" smtClean="0"/>
          </a:p>
          <a:p>
            <a:r>
              <a:rPr lang="en-US" sz="2000" dirty="0" smtClean="0"/>
              <a:t>Not </a:t>
            </a:r>
            <a:r>
              <a:rPr lang="en-US" sz="2000" dirty="0"/>
              <a:t>only is this to prevent cigarette ends and ash from contaminating the sugar product, but also because:</a:t>
            </a:r>
          </a:p>
          <a:p>
            <a:pPr lvl="1"/>
            <a:r>
              <a:rPr lang="en-US" sz="1600" dirty="0"/>
              <a:t>People touch their lips while smoking and may transfer harmful bacteria to the product or from the product to their mouths. </a:t>
            </a:r>
          </a:p>
          <a:p>
            <a:pPr lvl="1"/>
            <a:r>
              <a:rPr lang="en-US" sz="1600" dirty="0"/>
              <a:t>Smoking encourages coughing and droplet infection. </a:t>
            </a:r>
          </a:p>
          <a:p>
            <a:pPr lvl="1"/>
            <a:r>
              <a:rPr lang="en-US" sz="1600" dirty="0"/>
              <a:t>Cigarette ends contaminated with saliva are put on working surfaces. </a:t>
            </a:r>
          </a:p>
          <a:p>
            <a:pPr lvl="1"/>
            <a:r>
              <a:rPr lang="en-US" sz="1600" dirty="0"/>
              <a:t>Smoking is a safety concern as a potential ignition source for dust grain explosions.</a:t>
            </a:r>
          </a:p>
          <a:p>
            <a:pPr lvl="1"/>
            <a:r>
              <a:rPr lang="en-US" sz="1600" dirty="0"/>
              <a:t>An unpleasant environment can be created for non-smokers. </a:t>
            </a:r>
          </a:p>
          <a:p>
            <a:r>
              <a:rPr lang="en-US" sz="2000" dirty="0"/>
              <a:t>In accordance with South African laws and regulations, no smoking is allowed in any areas within the factory premises. </a:t>
            </a:r>
            <a:endParaRPr lang="en-US" sz="2000" dirty="0" smtClean="0"/>
          </a:p>
          <a:p>
            <a:r>
              <a:rPr lang="en-US" sz="2000" dirty="0" smtClean="0"/>
              <a:t>Smokers </a:t>
            </a:r>
            <a:r>
              <a:rPr lang="en-US" sz="2000" dirty="0"/>
              <a:t>are only allowed to smoke in designated smoking areas. </a:t>
            </a:r>
          </a:p>
        </p:txBody>
      </p:sp>
      <p:pic>
        <p:nvPicPr>
          <p:cNvPr id="5" name="Picture 4" descr="C:\Users\Scientific Roets\Pictures\Smoking.jpg"/>
          <p:cNvPicPr/>
          <p:nvPr/>
        </p:nvPicPr>
        <p:blipFill rotWithShape="1">
          <a:blip r:embed="rId2">
            <a:extLst>
              <a:ext uri="{28A0092B-C50C-407E-A947-70E740481C1C}">
                <a14:useLocalDpi xmlns:a14="http://schemas.microsoft.com/office/drawing/2010/main" val="0"/>
              </a:ext>
            </a:extLst>
          </a:blip>
          <a:srcRect l="40000" t="20056" r="35206" b="33443"/>
          <a:stretch/>
        </p:blipFill>
        <p:spPr bwMode="auto">
          <a:xfrm>
            <a:off x="7452320" y="2852936"/>
            <a:ext cx="1428750" cy="2009775"/>
          </a:xfrm>
          <a:prstGeom prst="rect">
            <a:avLst/>
          </a:prstGeom>
          <a:noFill/>
          <a:ln>
            <a:noFill/>
          </a:ln>
          <a:scene3d>
            <a:camera prst="orthographicFront"/>
            <a:lightRig rig="threePt" dir="t"/>
          </a:scene3d>
          <a:sp3d>
            <a:bevel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517320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Personal Hygiene Practices (cont.)</a:t>
            </a:r>
            <a:endParaRPr lang="en-ZA" sz="4000" dirty="0"/>
          </a:p>
        </p:txBody>
      </p:sp>
      <p:sp>
        <p:nvSpPr>
          <p:cNvPr id="9" name="Content Placeholder 2"/>
          <p:cNvSpPr>
            <a:spLocks noGrp="1"/>
          </p:cNvSpPr>
          <p:nvPr>
            <p:ph idx="1"/>
          </p:nvPr>
        </p:nvSpPr>
        <p:spPr>
          <a:xfrm>
            <a:off x="251520" y="1484784"/>
            <a:ext cx="4536504" cy="5256584"/>
          </a:xfrm>
          <a:solidFill>
            <a:schemeClr val="bg1">
              <a:lumMod val="95000"/>
              <a:alpha val="75000"/>
            </a:schemeClr>
          </a:solidFill>
          <a:scene3d>
            <a:camera prst="orthographicFront"/>
            <a:lightRig rig="threePt" dir="t"/>
          </a:scene3d>
          <a:sp3d>
            <a:bevelT/>
          </a:sp3d>
        </p:spPr>
        <p:txBody>
          <a:bodyPr>
            <a:noAutofit/>
          </a:bodyPr>
          <a:lstStyle/>
          <a:p>
            <a:pPr marL="0" lvl="0" indent="0">
              <a:spcBef>
                <a:spcPts val="0"/>
              </a:spcBef>
              <a:buNone/>
            </a:pPr>
            <a:r>
              <a:rPr lang="en-US" sz="2350" b="1" dirty="0" smtClean="0"/>
              <a:t>Jewelry and Perfume</a:t>
            </a:r>
          </a:p>
          <a:p>
            <a:pPr>
              <a:spcBef>
                <a:spcPts val="0"/>
              </a:spcBef>
            </a:pPr>
            <a:r>
              <a:rPr lang="en-US" sz="2350" dirty="0"/>
              <a:t>Sugar factory workers should not </a:t>
            </a:r>
            <a:r>
              <a:rPr lang="en-US" sz="2350" dirty="0" smtClean="0"/>
              <a:t>wear:</a:t>
            </a:r>
          </a:p>
          <a:p>
            <a:pPr lvl="1">
              <a:spcBef>
                <a:spcPts val="0"/>
              </a:spcBef>
            </a:pPr>
            <a:r>
              <a:rPr lang="en-US" sz="2350" dirty="0" smtClean="0"/>
              <a:t>Earrings</a:t>
            </a:r>
            <a:r>
              <a:rPr lang="en-US" sz="2350" dirty="0"/>
              <a:t>, </a:t>
            </a:r>
            <a:endParaRPr lang="en-US" sz="2350" dirty="0" smtClean="0"/>
          </a:p>
          <a:p>
            <a:pPr lvl="1">
              <a:spcBef>
                <a:spcPts val="0"/>
              </a:spcBef>
            </a:pPr>
            <a:r>
              <a:rPr lang="en-US" sz="2350" dirty="0"/>
              <a:t>W</a:t>
            </a:r>
            <a:r>
              <a:rPr lang="en-US" sz="2350" dirty="0" smtClean="0"/>
              <a:t>atches</a:t>
            </a:r>
            <a:r>
              <a:rPr lang="en-US" sz="2350" dirty="0"/>
              <a:t>, </a:t>
            </a:r>
            <a:endParaRPr lang="en-US" sz="2350" dirty="0"/>
          </a:p>
          <a:p>
            <a:pPr lvl="1">
              <a:spcBef>
                <a:spcPts val="0"/>
              </a:spcBef>
            </a:pPr>
            <a:r>
              <a:rPr lang="en-US" sz="2350" dirty="0" err="1"/>
              <a:t>J</a:t>
            </a:r>
            <a:r>
              <a:rPr lang="en-US" sz="2350" dirty="0" err="1" smtClean="0"/>
              <a:t>ewelled</a:t>
            </a:r>
            <a:r>
              <a:rPr lang="en-US" sz="2350" dirty="0" smtClean="0"/>
              <a:t> rings </a:t>
            </a:r>
          </a:p>
          <a:p>
            <a:pPr lvl="1">
              <a:spcBef>
                <a:spcPts val="0"/>
              </a:spcBef>
            </a:pPr>
            <a:r>
              <a:rPr lang="en-US" sz="2350" dirty="0" smtClean="0"/>
              <a:t>Brooches</a:t>
            </a:r>
          </a:p>
          <a:p>
            <a:pPr>
              <a:spcBef>
                <a:spcPts val="0"/>
              </a:spcBef>
            </a:pPr>
            <a:r>
              <a:rPr lang="en-US" sz="2350" dirty="0" smtClean="0"/>
              <a:t>Jewelry can </a:t>
            </a:r>
            <a:r>
              <a:rPr lang="en-US" sz="2350" dirty="0" err="1"/>
              <a:t>harbour</a:t>
            </a:r>
            <a:r>
              <a:rPr lang="en-US" sz="2350" dirty="0"/>
              <a:t> dirt and </a:t>
            </a:r>
            <a:r>
              <a:rPr lang="en-US" sz="2350" dirty="0" smtClean="0"/>
              <a:t>bacteria</a:t>
            </a:r>
          </a:p>
          <a:p>
            <a:pPr>
              <a:spcBef>
                <a:spcPts val="0"/>
              </a:spcBef>
            </a:pPr>
            <a:r>
              <a:rPr lang="en-US" sz="2350" dirty="0" smtClean="0"/>
              <a:t>Gem </a:t>
            </a:r>
            <a:r>
              <a:rPr lang="en-US" sz="2350" dirty="0"/>
              <a:t>stones and small pieces of metal may end up in the </a:t>
            </a:r>
            <a:r>
              <a:rPr lang="en-US" sz="2350" dirty="0" smtClean="0"/>
              <a:t>product</a:t>
            </a:r>
            <a:endParaRPr lang="en-US" sz="2350" dirty="0"/>
          </a:p>
          <a:p>
            <a:pPr>
              <a:spcBef>
                <a:spcPts val="0"/>
              </a:spcBef>
            </a:pPr>
            <a:r>
              <a:rPr lang="en-US" sz="2350" dirty="0"/>
              <a:t>Strong smelling perfume should also not be worn, as it may taint the product.</a:t>
            </a:r>
          </a:p>
        </p:txBody>
      </p:sp>
      <p:pic>
        <p:nvPicPr>
          <p:cNvPr id="5122" name="Picture 2" descr="Image result for no jewelry allowed safety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20888"/>
            <a:ext cx="4048125"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42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General Health</a:t>
            </a:r>
            <a:endParaRPr lang="en-ZA" sz="4000" dirty="0"/>
          </a:p>
        </p:txBody>
      </p:sp>
      <p:sp>
        <p:nvSpPr>
          <p:cNvPr id="9" name="Content Placeholder 2"/>
          <p:cNvSpPr>
            <a:spLocks noGrp="1"/>
          </p:cNvSpPr>
          <p:nvPr>
            <p:ph idx="1"/>
          </p:nvPr>
        </p:nvSpPr>
        <p:spPr>
          <a:xfrm>
            <a:off x="251520" y="1484784"/>
            <a:ext cx="8568952" cy="5256584"/>
          </a:xfrm>
          <a:solidFill>
            <a:schemeClr val="bg1">
              <a:lumMod val="95000"/>
              <a:alpha val="75000"/>
            </a:schemeClr>
          </a:solidFill>
          <a:scene3d>
            <a:camera prst="orthographicFront"/>
            <a:lightRig rig="threePt" dir="t"/>
          </a:scene3d>
          <a:sp3d>
            <a:bevelT/>
          </a:sp3d>
        </p:spPr>
        <p:txBody>
          <a:bodyPr>
            <a:noAutofit/>
          </a:bodyPr>
          <a:lstStyle/>
          <a:p>
            <a:r>
              <a:rPr lang="en-US" sz="2600" dirty="0"/>
              <a:t>Workers should be in good </a:t>
            </a:r>
            <a:r>
              <a:rPr lang="en-US" sz="2600" dirty="0" smtClean="0"/>
              <a:t>health</a:t>
            </a:r>
          </a:p>
          <a:p>
            <a:r>
              <a:rPr lang="en-US" sz="2600" dirty="0" smtClean="0"/>
              <a:t>Do not work if you </a:t>
            </a:r>
            <a:r>
              <a:rPr lang="en-US" sz="2600" dirty="0"/>
              <a:t>have wounds, cuts, flu or any transmittable disease that can affect food safety. </a:t>
            </a:r>
          </a:p>
          <a:p>
            <a:r>
              <a:rPr lang="en-US" sz="2600" dirty="0"/>
              <a:t>Any worker suffering from </a:t>
            </a:r>
            <a:r>
              <a:rPr lang="en-US" sz="2600" dirty="0" err="1"/>
              <a:t>diarrhoea</a:t>
            </a:r>
            <a:r>
              <a:rPr lang="en-US" sz="2600" dirty="0"/>
              <a:t>, vomiting or a food-borne infection MUST be excluded from </a:t>
            </a:r>
            <a:r>
              <a:rPr lang="en-US" sz="2600" dirty="0" smtClean="0"/>
              <a:t>work</a:t>
            </a:r>
          </a:p>
          <a:p>
            <a:r>
              <a:rPr lang="en-US" sz="2600" dirty="0" smtClean="0"/>
              <a:t>Only </a:t>
            </a:r>
            <a:r>
              <a:rPr lang="en-US" sz="2600" dirty="0"/>
              <a:t>return </a:t>
            </a:r>
            <a:r>
              <a:rPr lang="en-US" sz="2600" dirty="0" smtClean="0"/>
              <a:t>when you are completely </a:t>
            </a:r>
            <a:r>
              <a:rPr lang="en-US" sz="2600" dirty="0"/>
              <a:t>free of symptoms for 2 days. </a:t>
            </a:r>
            <a:endParaRPr lang="en-US" sz="2600" dirty="0" smtClean="0"/>
          </a:p>
          <a:p>
            <a:r>
              <a:rPr lang="en-US" sz="2600" dirty="0" smtClean="0"/>
              <a:t>Stay away </a:t>
            </a:r>
            <a:r>
              <a:rPr lang="en-US" sz="2600" dirty="0"/>
              <a:t>if </a:t>
            </a:r>
            <a:r>
              <a:rPr lang="en-US" sz="2600" dirty="0" smtClean="0"/>
              <a:t>symptoms </a:t>
            </a:r>
            <a:r>
              <a:rPr lang="en-US" sz="2600" dirty="0"/>
              <a:t>return.</a:t>
            </a:r>
          </a:p>
          <a:p>
            <a:r>
              <a:rPr lang="en-US" sz="2600" dirty="0"/>
              <a:t>Workers with skin infections, sores, heavy colds and ear or eye discharge, must also stay away from work until the symptoms have gone</a:t>
            </a:r>
            <a:r>
              <a:rPr lang="en-US" sz="2600" dirty="0" smtClean="0"/>
              <a:t>.</a:t>
            </a:r>
            <a:endParaRPr lang="en-US" sz="2600" dirty="0"/>
          </a:p>
        </p:txBody>
      </p:sp>
    </p:spTree>
    <p:extLst>
      <p:ext uri="{BB962C8B-B14F-4D97-AF65-F5344CB8AC3E}">
        <p14:creationId xmlns:p14="http://schemas.microsoft.com/office/powerpoint/2010/main" val="1620833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General Health (cont.)</a:t>
            </a:r>
            <a:endParaRPr lang="en-ZA" sz="4000" dirty="0"/>
          </a:p>
        </p:txBody>
      </p:sp>
      <p:sp>
        <p:nvSpPr>
          <p:cNvPr id="9" name="Content Placeholder 2"/>
          <p:cNvSpPr>
            <a:spLocks noGrp="1"/>
          </p:cNvSpPr>
          <p:nvPr>
            <p:ph idx="1"/>
          </p:nvPr>
        </p:nvSpPr>
        <p:spPr>
          <a:xfrm>
            <a:off x="251520" y="1484784"/>
            <a:ext cx="8568952" cy="5256584"/>
          </a:xfrm>
          <a:solidFill>
            <a:schemeClr val="bg1">
              <a:lumMod val="95000"/>
              <a:alpha val="75000"/>
            </a:schemeClr>
          </a:solidFill>
          <a:scene3d>
            <a:camera prst="orthographicFront"/>
            <a:lightRig rig="threePt" dir="t"/>
          </a:scene3d>
          <a:sp3d>
            <a:bevelT/>
          </a:sp3d>
        </p:spPr>
        <p:txBody>
          <a:bodyPr>
            <a:noAutofit/>
          </a:bodyPr>
          <a:lstStyle/>
          <a:p>
            <a:r>
              <a:rPr lang="en-US" sz="2600" dirty="0" smtClean="0"/>
              <a:t>Sick personnel should stay away:</a:t>
            </a:r>
          </a:p>
          <a:p>
            <a:pPr lvl="1"/>
            <a:r>
              <a:rPr lang="en-US" sz="2600" dirty="0" smtClean="0"/>
              <a:t>To </a:t>
            </a:r>
            <a:r>
              <a:rPr lang="en-US" sz="2600" dirty="0"/>
              <a:t>prevent the contamination of the </a:t>
            </a:r>
            <a:r>
              <a:rPr lang="en-US" sz="2600" dirty="0" smtClean="0"/>
              <a:t>product </a:t>
            </a:r>
          </a:p>
          <a:p>
            <a:pPr lvl="1"/>
            <a:r>
              <a:rPr lang="en-US" sz="2600" dirty="0" smtClean="0"/>
              <a:t>To </a:t>
            </a:r>
            <a:r>
              <a:rPr lang="en-US" sz="2600" dirty="0"/>
              <a:t>prevent personnel from becoming even more ill since the factory environment is a dusty place with many different chemicals which can worsen their condition.</a:t>
            </a:r>
          </a:p>
          <a:p>
            <a:r>
              <a:rPr lang="en-US" sz="2600" dirty="0"/>
              <a:t>Consumers expect nothing less </a:t>
            </a:r>
            <a:r>
              <a:rPr lang="en-US" sz="2600" dirty="0" smtClean="0"/>
              <a:t>than  </a:t>
            </a:r>
            <a:r>
              <a:rPr lang="en-US" sz="2600" dirty="0"/>
              <a:t>healthy and safe food. </a:t>
            </a:r>
            <a:endParaRPr lang="en-US" sz="2600" dirty="0" smtClean="0"/>
          </a:p>
          <a:p>
            <a:r>
              <a:rPr lang="en-US" sz="2600" dirty="0" smtClean="0"/>
              <a:t>Food </a:t>
            </a:r>
            <a:r>
              <a:rPr lang="en-US" sz="2600" dirty="0"/>
              <a:t>safety should not be compromised for quick gain. </a:t>
            </a:r>
            <a:endParaRPr lang="en-US" sz="2600" dirty="0" smtClean="0"/>
          </a:p>
          <a:p>
            <a:r>
              <a:rPr lang="en-US" sz="2600" dirty="0" smtClean="0"/>
              <a:t>Therefore </a:t>
            </a:r>
            <a:r>
              <a:rPr lang="en-US" sz="2600" dirty="0"/>
              <a:t>as producers, processors and retailers; safety must be a priority issue.  </a:t>
            </a:r>
            <a:endParaRPr lang="en-US" sz="2600" dirty="0" smtClean="0"/>
          </a:p>
          <a:p>
            <a:r>
              <a:rPr lang="en-US" sz="2600" dirty="0" smtClean="0"/>
              <a:t>Food </a:t>
            </a:r>
            <a:r>
              <a:rPr lang="en-US" sz="2600" dirty="0"/>
              <a:t>that is handled or prepared by someone who is showing symptoms of sickness is not safe for consumption.</a:t>
            </a:r>
          </a:p>
        </p:txBody>
      </p:sp>
    </p:spTree>
    <p:extLst>
      <p:ext uri="{BB962C8B-B14F-4D97-AF65-F5344CB8AC3E}">
        <p14:creationId xmlns:p14="http://schemas.microsoft.com/office/powerpoint/2010/main" val="1407750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Food Safety Protective Measures</a:t>
            </a:r>
            <a:endParaRPr lang="en-ZA" sz="4000" dirty="0"/>
          </a:p>
        </p:txBody>
      </p:sp>
      <p:sp>
        <p:nvSpPr>
          <p:cNvPr id="9" name="Content Placeholder 2"/>
          <p:cNvSpPr>
            <a:spLocks noGrp="1"/>
          </p:cNvSpPr>
          <p:nvPr>
            <p:ph idx="1"/>
          </p:nvPr>
        </p:nvSpPr>
        <p:spPr>
          <a:xfrm>
            <a:off x="251520" y="1484784"/>
            <a:ext cx="4464496" cy="5256584"/>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Food safety entails the handling, preparation and storage of food in ways that prevent foodborne illnesses</a:t>
            </a:r>
          </a:p>
          <a:p>
            <a:r>
              <a:rPr lang="en-US" sz="2800" dirty="0" smtClean="0"/>
              <a:t>Sugar products must meet 3 basic requirements:</a:t>
            </a:r>
          </a:p>
          <a:p>
            <a:pPr lvl="1"/>
            <a:r>
              <a:rPr lang="en-US" dirty="0" smtClean="0"/>
              <a:t>Free of contaminants</a:t>
            </a:r>
          </a:p>
          <a:p>
            <a:pPr lvl="1"/>
            <a:r>
              <a:rPr lang="en-US" dirty="0" smtClean="0"/>
              <a:t>Of enough shelf life</a:t>
            </a:r>
          </a:p>
          <a:p>
            <a:pPr lvl="1"/>
            <a:r>
              <a:rPr lang="en-US" dirty="0" smtClean="0"/>
              <a:t>Safe for consumption</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48880"/>
            <a:ext cx="3726919" cy="3388975"/>
          </a:xfrm>
          <a:prstGeom prst="rect">
            <a:avLst/>
          </a:prstGeom>
          <a:noFill/>
          <a:ln>
            <a:noFill/>
          </a:ln>
        </p:spPr>
      </p:pic>
    </p:spTree>
    <p:extLst>
      <p:ext uri="{BB962C8B-B14F-4D97-AF65-F5344CB8AC3E}">
        <p14:creationId xmlns:p14="http://schemas.microsoft.com/office/powerpoint/2010/main" val="2444790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Food Safety Protective Measures (cont.)</a:t>
            </a:r>
            <a:endParaRPr lang="en-ZA" sz="4000" dirty="0"/>
          </a:p>
        </p:txBody>
      </p:sp>
      <p:sp>
        <p:nvSpPr>
          <p:cNvPr id="9" name="Content Placeholder 2"/>
          <p:cNvSpPr>
            <a:spLocks noGrp="1"/>
          </p:cNvSpPr>
          <p:nvPr>
            <p:ph idx="1"/>
          </p:nvPr>
        </p:nvSpPr>
        <p:spPr>
          <a:xfrm>
            <a:off x="251520" y="1484784"/>
            <a:ext cx="8640960" cy="5256584"/>
          </a:xfrm>
          <a:solidFill>
            <a:schemeClr val="bg1">
              <a:lumMod val="95000"/>
              <a:alpha val="75000"/>
            </a:schemeClr>
          </a:solidFill>
          <a:scene3d>
            <a:camera prst="orthographicFront"/>
            <a:lightRig rig="threePt" dir="t"/>
          </a:scene3d>
          <a:sp3d>
            <a:bevelT/>
          </a:sp3d>
        </p:spPr>
        <p:txBody>
          <a:bodyPr>
            <a:noAutofit/>
          </a:bodyPr>
          <a:lstStyle/>
          <a:p>
            <a:pPr lvl="0"/>
            <a:r>
              <a:rPr lang="en-ZA" sz="2400" dirty="0"/>
              <a:t>Eliminates food risks or reduces food risks to acceptable </a:t>
            </a:r>
            <a:r>
              <a:rPr lang="en-ZA" sz="2400" dirty="0" smtClean="0"/>
              <a:t>levels </a:t>
            </a:r>
            <a:endParaRPr lang="en-US" sz="2400" dirty="0"/>
          </a:p>
          <a:p>
            <a:pPr lvl="0"/>
            <a:r>
              <a:rPr lang="en-ZA" sz="2400" dirty="0"/>
              <a:t>Ensures food is safe for </a:t>
            </a:r>
            <a:r>
              <a:rPr lang="en-ZA" sz="2400" dirty="0" smtClean="0"/>
              <a:t>consumption</a:t>
            </a:r>
            <a:endParaRPr lang="en-US" sz="2400" dirty="0"/>
          </a:p>
          <a:p>
            <a:pPr lvl="0"/>
            <a:r>
              <a:rPr lang="en-ZA" sz="2400" dirty="0"/>
              <a:t>Ensures food will not cause harm to the consumer when it is prepared or consumed according to its intended </a:t>
            </a:r>
            <a:r>
              <a:rPr lang="en-ZA" sz="2400" dirty="0" smtClean="0"/>
              <a:t>use </a:t>
            </a:r>
            <a:endParaRPr lang="en-US" sz="2400" dirty="0"/>
          </a:p>
          <a:p>
            <a:pPr lvl="0"/>
            <a:r>
              <a:rPr lang="en-ZA" sz="2400" dirty="0"/>
              <a:t>Preserves the quality of food to prevent contamination and food-borne </a:t>
            </a:r>
            <a:r>
              <a:rPr lang="en-ZA" sz="2400" dirty="0" smtClean="0"/>
              <a:t>illnesses</a:t>
            </a:r>
            <a:endParaRPr lang="en-US" sz="2400" dirty="0"/>
          </a:p>
          <a:p>
            <a:pPr lvl="0"/>
            <a:r>
              <a:rPr lang="en-ZA" sz="2400" dirty="0"/>
              <a:t>Are applied throughout the supply chain – from the sugar cane farms to the sugar manufacturing plants until the final product is distributed and sold to the consumer. </a:t>
            </a:r>
            <a:endParaRPr lang="en-US" sz="2400" dirty="0"/>
          </a:p>
          <a:p>
            <a:r>
              <a:rPr lang="en-ZA" sz="2400" dirty="0"/>
              <a:t>Each sugar mill should have a food safety policy which states the company’s commitment and assurance to consumers to produce quality and safe products.</a:t>
            </a:r>
            <a:endParaRPr lang="en-US" sz="2400" dirty="0"/>
          </a:p>
        </p:txBody>
      </p:sp>
    </p:spTree>
    <p:extLst>
      <p:ext uri="{BB962C8B-B14F-4D97-AF65-F5344CB8AC3E}">
        <p14:creationId xmlns:p14="http://schemas.microsoft.com/office/powerpoint/2010/main" val="855867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Types of Food Safety Hazards</a:t>
            </a:r>
            <a:endParaRPr lang="en-ZA" sz="4000" dirty="0"/>
          </a:p>
        </p:txBody>
      </p:sp>
      <p:sp>
        <p:nvSpPr>
          <p:cNvPr id="9" name="Content Placeholder 2"/>
          <p:cNvSpPr>
            <a:spLocks noGrp="1"/>
          </p:cNvSpPr>
          <p:nvPr>
            <p:ph idx="1"/>
          </p:nvPr>
        </p:nvSpPr>
        <p:spPr>
          <a:xfrm>
            <a:off x="251520" y="1484784"/>
            <a:ext cx="6696744" cy="5256584"/>
          </a:xfrm>
          <a:solidFill>
            <a:schemeClr val="bg1">
              <a:lumMod val="95000"/>
              <a:alpha val="75000"/>
            </a:schemeClr>
          </a:solidFill>
          <a:scene3d>
            <a:camera prst="orthographicFront"/>
            <a:lightRig rig="threePt" dir="t"/>
          </a:scene3d>
          <a:sp3d>
            <a:bevelT/>
          </a:sp3d>
        </p:spPr>
        <p:txBody>
          <a:bodyPr>
            <a:noAutofit/>
          </a:bodyPr>
          <a:lstStyle/>
          <a:p>
            <a:r>
              <a:rPr lang="en-ZA" sz="4000" dirty="0"/>
              <a:t>There are three types of food safety hazards that can occur:</a:t>
            </a:r>
            <a:endParaRPr lang="en-US" sz="4000" dirty="0"/>
          </a:p>
          <a:p>
            <a:pPr lvl="1">
              <a:buFont typeface="Wingdings" panose="05000000000000000000" pitchFamily="2" charset="2"/>
              <a:buChar char="Ø"/>
            </a:pPr>
            <a:r>
              <a:rPr lang="en-ZA" sz="3600" dirty="0"/>
              <a:t>P - Physical food safety hazards</a:t>
            </a:r>
            <a:endParaRPr lang="en-US" sz="3600" dirty="0"/>
          </a:p>
          <a:p>
            <a:pPr lvl="1">
              <a:buFont typeface="Wingdings" panose="05000000000000000000" pitchFamily="2" charset="2"/>
              <a:buChar char="Ø"/>
            </a:pPr>
            <a:r>
              <a:rPr lang="en-ZA" sz="3600" dirty="0"/>
              <a:t>C - Chemical food safety hazards</a:t>
            </a:r>
            <a:endParaRPr lang="en-US" sz="3600" dirty="0"/>
          </a:p>
          <a:p>
            <a:pPr lvl="1">
              <a:buFont typeface="Wingdings" panose="05000000000000000000" pitchFamily="2" charset="2"/>
              <a:buChar char="Ø"/>
            </a:pPr>
            <a:r>
              <a:rPr lang="en-ZA" sz="3600" dirty="0"/>
              <a:t>B - Biological food safety </a:t>
            </a:r>
            <a:r>
              <a:rPr lang="en-ZA" sz="3600" dirty="0" smtClean="0"/>
              <a:t>hazards</a:t>
            </a:r>
            <a:endParaRPr lang="en-US" sz="3600" dirty="0"/>
          </a:p>
        </p:txBody>
      </p:sp>
      <p:pic>
        <p:nvPicPr>
          <p:cNvPr id="6" name="Picture 5" descr="Related image"/>
          <p:cNvPicPr/>
          <p:nvPr/>
        </p:nvPicPr>
        <p:blipFill rotWithShape="1">
          <a:blip r:embed="rId2">
            <a:extLst>
              <a:ext uri="{28A0092B-C50C-407E-A947-70E740481C1C}">
                <a14:useLocalDpi xmlns:a14="http://schemas.microsoft.com/office/drawing/2010/main" val="0"/>
              </a:ext>
            </a:extLst>
          </a:blip>
          <a:srcRect l="18376" r="12600"/>
          <a:stretch/>
        </p:blipFill>
        <p:spPr bwMode="auto">
          <a:xfrm>
            <a:off x="7164488" y="3356382"/>
            <a:ext cx="1800000" cy="1781175"/>
          </a:xfrm>
          <a:prstGeom prst="rect">
            <a:avLst/>
          </a:prstGeom>
          <a:noFill/>
          <a:ln>
            <a:noFill/>
          </a:ln>
        </p:spPr>
      </p:pic>
      <p:pic>
        <p:nvPicPr>
          <p:cNvPr id="5" name="Picture 4"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869160"/>
            <a:ext cx="1800000" cy="1800000"/>
          </a:xfrm>
          <a:prstGeom prst="rect">
            <a:avLst/>
          </a:prstGeom>
          <a:noFill/>
          <a:ln>
            <a:noFill/>
          </a:ln>
        </p:spPr>
      </p:pic>
      <p:pic>
        <p:nvPicPr>
          <p:cNvPr id="7" name="Picture 6" descr="Image result for nuts and bolt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698" y="1556792"/>
            <a:ext cx="1799590" cy="1799590"/>
          </a:xfrm>
          <a:prstGeom prst="rect">
            <a:avLst/>
          </a:prstGeom>
          <a:noFill/>
          <a:ln>
            <a:noFill/>
          </a:ln>
        </p:spPr>
      </p:pic>
    </p:spTree>
    <p:extLst>
      <p:ext uri="{BB962C8B-B14F-4D97-AF65-F5344CB8AC3E}">
        <p14:creationId xmlns:p14="http://schemas.microsoft.com/office/powerpoint/2010/main" val="3512367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Types of Food Safety Hazards (cont.)</a:t>
            </a:r>
            <a:endParaRPr lang="en-ZA" sz="4000" dirty="0"/>
          </a:p>
        </p:txBody>
      </p:sp>
      <p:sp>
        <p:nvSpPr>
          <p:cNvPr id="9" name="Content Placeholder 2"/>
          <p:cNvSpPr>
            <a:spLocks noGrp="1"/>
          </p:cNvSpPr>
          <p:nvPr>
            <p:ph idx="1"/>
          </p:nvPr>
        </p:nvSpPr>
        <p:spPr>
          <a:xfrm>
            <a:off x="251520" y="1484784"/>
            <a:ext cx="8640960" cy="3096344"/>
          </a:xfrm>
          <a:solidFill>
            <a:schemeClr val="bg1">
              <a:lumMod val="95000"/>
              <a:alpha val="75000"/>
            </a:schemeClr>
          </a:solidFill>
          <a:scene3d>
            <a:camera prst="orthographicFront"/>
            <a:lightRig rig="threePt" dir="t"/>
          </a:scene3d>
          <a:sp3d>
            <a:bevelT/>
          </a:sp3d>
        </p:spPr>
        <p:txBody>
          <a:bodyPr>
            <a:noAutofit/>
          </a:bodyPr>
          <a:lstStyle/>
          <a:p>
            <a:pPr marL="0" lvl="1" indent="0">
              <a:buNone/>
            </a:pPr>
            <a:r>
              <a:rPr lang="en-US" sz="2500" b="1" dirty="0" smtClean="0"/>
              <a:t>Physical </a:t>
            </a:r>
            <a:r>
              <a:rPr lang="en-US" sz="2500" b="1" dirty="0"/>
              <a:t>food safety hazards</a:t>
            </a:r>
          </a:p>
          <a:p>
            <a:r>
              <a:rPr lang="en-ZA" sz="2500" u="sng" dirty="0"/>
              <a:t>Physical contamination</a:t>
            </a:r>
            <a:r>
              <a:rPr lang="en-ZA" sz="2500" dirty="0"/>
              <a:t> of the sugar product may be caused by dirt, hair, stones, soil, cigarettes or cigarette butts, nails, nuts and bolts, jewellery, match sticks, bone fragments, feathers, pieces of plastic or foil packaging material, stems, seeds, sticks and leaves, buttons, string and fibres or any other foreign substance.  </a:t>
            </a:r>
            <a:endParaRPr lang="en-US" sz="2500" dirty="0"/>
          </a:p>
        </p:txBody>
      </p:sp>
      <p:pic>
        <p:nvPicPr>
          <p:cNvPr id="8194" name="Picture 2" descr="Image result for buttons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869160"/>
            <a:ext cx="2323470" cy="1800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cigarette but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for cigarette butt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869160"/>
            <a:ext cx="444444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08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Types of Food Safety Hazards (cont.)</a:t>
            </a:r>
            <a:endParaRPr lang="en-ZA" sz="4000" dirty="0"/>
          </a:p>
        </p:txBody>
      </p:sp>
      <p:sp>
        <p:nvSpPr>
          <p:cNvPr id="9" name="Content Placeholder 2"/>
          <p:cNvSpPr>
            <a:spLocks noGrp="1"/>
          </p:cNvSpPr>
          <p:nvPr>
            <p:ph idx="1"/>
          </p:nvPr>
        </p:nvSpPr>
        <p:spPr>
          <a:xfrm>
            <a:off x="251520" y="1484784"/>
            <a:ext cx="8640960" cy="5256584"/>
          </a:xfrm>
          <a:solidFill>
            <a:schemeClr val="bg1">
              <a:lumMod val="95000"/>
              <a:alpha val="75000"/>
            </a:schemeClr>
          </a:solidFill>
          <a:scene3d>
            <a:camera prst="orthographicFront"/>
            <a:lightRig rig="threePt" dir="t"/>
          </a:scene3d>
          <a:sp3d>
            <a:bevelT/>
          </a:sp3d>
        </p:spPr>
        <p:txBody>
          <a:bodyPr>
            <a:noAutofit/>
          </a:bodyPr>
          <a:lstStyle/>
          <a:p>
            <a:pPr marL="0" lvl="1" indent="0">
              <a:buNone/>
            </a:pPr>
            <a:r>
              <a:rPr lang="en-US" sz="2400" b="1" dirty="0" smtClean="0"/>
              <a:t>Chemical </a:t>
            </a:r>
            <a:r>
              <a:rPr lang="en-US" sz="2400" b="1" dirty="0"/>
              <a:t>food safety hazards</a:t>
            </a:r>
          </a:p>
          <a:p>
            <a:r>
              <a:rPr lang="en-ZA" sz="2400" u="sng" dirty="0"/>
              <a:t>Chemical contaminants</a:t>
            </a:r>
            <a:r>
              <a:rPr lang="en-ZA" sz="2400" dirty="0"/>
              <a:t> of the sugar product may include pesticides, medicines, detergents, disinfectants or any other chemical substance that could find its way into the food chain. </a:t>
            </a:r>
            <a:endParaRPr lang="en-ZA" sz="2400" dirty="0" smtClean="0"/>
          </a:p>
          <a:p>
            <a:r>
              <a:rPr lang="en-ZA" sz="2400" dirty="0" smtClean="0"/>
              <a:t>Residue </a:t>
            </a:r>
            <a:r>
              <a:rPr lang="en-ZA" sz="2400" dirty="0"/>
              <a:t>monitoring and evaluation programs identify sugar containing harmful residues and remove these from the food chain. </a:t>
            </a:r>
            <a:endParaRPr lang="en-ZA" sz="2400" dirty="0" smtClean="0"/>
          </a:p>
          <a:p>
            <a:r>
              <a:rPr lang="en-ZA" sz="2400" dirty="0" smtClean="0"/>
              <a:t>These </a:t>
            </a:r>
            <a:r>
              <a:rPr lang="en-ZA" sz="2400" dirty="0"/>
              <a:t>residues include toxins from natural sources, from pesticides, herbicides and fertilisers. </a:t>
            </a:r>
            <a:endParaRPr lang="en-ZA" sz="2400" dirty="0" smtClean="0"/>
          </a:p>
          <a:p>
            <a:r>
              <a:rPr lang="en-ZA" sz="2400" dirty="0" smtClean="0"/>
              <a:t>A </a:t>
            </a:r>
            <a:r>
              <a:rPr lang="en-ZA" sz="2400" dirty="0"/>
              <a:t>number of agricultural chemicals (pesticides, herbicides, and fertilisers) may leave potentially hazardous residues in raw sugar cane. </a:t>
            </a:r>
            <a:endParaRPr lang="en-ZA" sz="2400" dirty="0" smtClean="0"/>
          </a:p>
        </p:txBody>
      </p:sp>
    </p:spTree>
    <p:extLst>
      <p:ext uri="{BB962C8B-B14F-4D97-AF65-F5344CB8AC3E}">
        <p14:creationId xmlns:p14="http://schemas.microsoft.com/office/powerpoint/2010/main" val="375539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HACCP in Sugar Processing </a:t>
            </a:r>
            <a:r>
              <a:rPr lang="en-ZA" sz="4000" dirty="0" smtClean="0"/>
              <a:t>(cont.)</a:t>
            </a:r>
            <a:endParaRPr lang="en-ZA" sz="40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400" dirty="0" smtClean="0"/>
              <a:t>Identify Critical Control Points (CCP’s)</a:t>
            </a:r>
          </a:p>
          <a:p>
            <a:pPr lvl="0"/>
            <a:r>
              <a:rPr lang="en-US" sz="2400" dirty="0" smtClean="0"/>
              <a:t>Identify parameters that require monitoring along the production line</a:t>
            </a:r>
          </a:p>
          <a:p>
            <a:pPr lvl="0"/>
            <a:r>
              <a:rPr lang="en-US" sz="2400" dirty="0" smtClean="0"/>
              <a:t>In sugar processing, these are the most likely CCPs:</a:t>
            </a:r>
          </a:p>
          <a:p>
            <a:pPr lvl="1"/>
            <a:r>
              <a:rPr lang="en-US" sz="2400" dirty="0" smtClean="0"/>
              <a:t>CCP 1: Sugarcane growing</a:t>
            </a:r>
          </a:p>
          <a:p>
            <a:pPr lvl="1"/>
            <a:r>
              <a:rPr lang="en-US" sz="2400" dirty="0" smtClean="0"/>
              <a:t>CCP 2: Sugar extraction</a:t>
            </a:r>
          </a:p>
          <a:p>
            <a:pPr lvl="1"/>
            <a:r>
              <a:rPr lang="en-US" sz="2400" dirty="0" smtClean="0"/>
              <a:t>CCP 3: </a:t>
            </a:r>
            <a:r>
              <a:rPr lang="en-US" sz="2400" dirty="0" err="1" smtClean="0"/>
              <a:t>Crystallisation</a:t>
            </a:r>
            <a:r>
              <a:rPr lang="en-US" sz="2400" dirty="0" smtClean="0"/>
              <a:t> and Centrifugation</a:t>
            </a:r>
          </a:p>
          <a:p>
            <a:pPr lvl="1"/>
            <a:r>
              <a:rPr lang="en-US" sz="2400" dirty="0" smtClean="0"/>
              <a:t>CCP 4: Drying and Cooling of sugar</a:t>
            </a:r>
          </a:p>
          <a:p>
            <a:pPr lvl="1"/>
            <a:r>
              <a:rPr lang="en-US" sz="2400" dirty="0" smtClean="0"/>
              <a:t>CCP 5: Sugar storage</a:t>
            </a:r>
          </a:p>
          <a:p>
            <a:pPr lvl="1"/>
            <a:r>
              <a:rPr lang="en-US" sz="2400" dirty="0" smtClean="0"/>
              <a:t>CCP 6: Packaging</a:t>
            </a:r>
          </a:p>
          <a:p>
            <a:pPr lvl="1"/>
            <a:r>
              <a:rPr lang="en-US" sz="2400" dirty="0" smtClean="0"/>
              <a:t>CCP 7: Transportation</a:t>
            </a:r>
            <a:endParaRPr lang="en-US" sz="2400" dirty="0"/>
          </a:p>
        </p:txBody>
      </p:sp>
    </p:spTree>
    <p:extLst>
      <p:ext uri="{BB962C8B-B14F-4D97-AF65-F5344CB8AC3E}">
        <p14:creationId xmlns:p14="http://schemas.microsoft.com/office/powerpoint/2010/main" val="3004871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Types of Food Safety Hazards (cont.)</a:t>
            </a:r>
            <a:endParaRPr lang="en-ZA" sz="4000" dirty="0"/>
          </a:p>
        </p:txBody>
      </p:sp>
      <p:sp>
        <p:nvSpPr>
          <p:cNvPr id="9" name="Content Placeholder 2"/>
          <p:cNvSpPr>
            <a:spLocks noGrp="1"/>
          </p:cNvSpPr>
          <p:nvPr>
            <p:ph idx="1"/>
          </p:nvPr>
        </p:nvSpPr>
        <p:spPr>
          <a:xfrm>
            <a:off x="251520" y="1484784"/>
            <a:ext cx="6912968" cy="5256584"/>
          </a:xfrm>
          <a:solidFill>
            <a:schemeClr val="bg1">
              <a:lumMod val="95000"/>
              <a:alpha val="75000"/>
            </a:schemeClr>
          </a:solidFill>
          <a:scene3d>
            <a:camera prst="orthographicFront"/>
            <a:lightRig rig="threePt" dir="t"/>
          </a:scene3d>
          <a:sp3d>
            <a:bevelT/>
          </a:sp3d>
        </p:spPr>
        <p:txBody>
          <a:bodyPr>
            <a:noAutofit/>
          </a:bodyPr>
          <a:lstStyle/>
          <a:p>
            <a:pPr marL="0" lvl="1" indent="0">
              <a:spcBef>
                <a:spcPts val="0"/>
              </a:spcBef>
              <a:buNone/>
            </a:pPr>
            <a:r>
              <a:rPr lang="en-US" sz="2400" b="1" dirty="0" smtClean="0"/>
              <a:t>Chemical </a:t>
            </a:r>
            <a:r>
              <a:rPr lang="en-US" sz="2400" b="1" dirty="0"/>
              <a:t>food safety </a:t>
            </a:r>
            <a:r>
              <a:rPr lang="en-US" sz="2400" b="1" dirty="0" smtClean="0"/>
              <a:t>hazards (cont.)</a:t>
            </a:r>
            <a:endParaRPr lang="en-US" sz="2400" b="1" dirty="0"/>
          </a:p>
          <a:p>
            <a:pPr>
              <a:spcBef>
                <a:spcPts val="0"/>
              </a:spcBef>
            </a:pPr>
            <a:r>
              <a:rPr lang="en-ZA" sz="2400" dirty="0" smtClean="0"/>
              <a:t>Chemical </a:t>
            </a:r>
            <a:r>
              <a:rPr lang="en-ZA" sz="2400" dirty="0"/>
              <a:t>contamination during manufacture is also possible. </a:t>
            </a:r>
            <a:endParaRPr lang="en-ZA" sz="2400" dirty="0" smtClean="0"/>
          </a:p>
          <a:p>
            <a:pPr>
              <a:spcBef>
                <a:spcPts val="0"/>
              </a:spcBef>
            </a:pPr>
            <a:r>
              <a:rPr lang="en-ZA" sz="2400" dirty="0" smtClean="0"/>
              <a:t>Where </a:t>
            </a:r>
            <a:r>
              <a:rPr lang="en-ZA" sz="2400" dirty="0"/>
              <a:t>compounds that might enter the food chain are known or believed to be hazardous, there are limits on the maximum amount that may be present in foods. </a:t>
            </a:r>
            <a:endParaRPr lang="en-ZA" sz="2400" dirty="0" smtClean="0"/>
          </a:p>
          <a:p>
            <a:pPr>
              <a:spcBef>
                <a:spcPts val="0"/>
              </a:spcBef>
            </a:pPr>
            <a:r>
              <a:rPr lang="en-ZA" sz="2400" i="1" dirty="0" smtClean="0"/>
              <a:t>Pesticides</a:t>
            </a:r>
            <a:r>
              <a:rPr lang="en-ZA" sz="2400" i="1" dirty="0"/>
              <a:t>:</a:t>
            </a:r>
            <a:r>
              <a:rPr lang="en-ZA" sz="2400" dirty="0"/>
              <a:t> At the farm level, all crop protection products must be approved for their intended use. </a:t>
            </a:r>
            <a:endParaRPr lang="en-ZA" sz="2400" dirty="0" smtClean="0"/>
          </a:p>
          <a:p>
            <a:pPr>
              <a:spcBef>
                <a:spcPts val="0"/>
              </a:spcBef>
            </a:pPr>
            <a:r>
              <a:rPr lang="en-ZA" sz="2400" dirty="0" smtClean="0"/>
              <a:t>They </a:t>
            </a:r>
            <a:r>
              <a:rPr lang="en-ZA" sz="2400" dirty="0"/>
              <a:t>should only be used in accordance with the manufacturer’s instructions and any relevant codes of good practice should be observed. </a:t>
            </a:r>
            <a:endParaRPr lang="en-ZA" sz="2400" dirty="0" smtClean="0"/>
          </a:p>
          <a:p>
            <a:pPr>
              <a:spcBef>
                <a:spcPts val="0"/>
              </a:spcBef>
            </a:pPr>
            <a:r>
              <a:rPr lang="en-ZA" sz="2400" dirty="0" smtClean="0"/>
              <a:t>Compliance </a:t>
            </a:r>
            <a:r>
              <a:rPr lang="en-ZA" sz="2400" dirty="0"/>
              <a:t>with ‘harvest intervals’ should be ensured. </a:t>
            </a:r>
            <a:endParaRPr lang="en-ZA" sz="2400" dirty="0" smtClean="0"/>
          </a:p>
        </p:txBody>
      </p:sp>
      <p:pic>
        <p:nvPicPr>
          <p:cNvPr id="5" name="Picture 4" descr="Related image"/>
          <p:cNvPicPr/>
          <p:nvPr/>
        </p:nvPicPr>
        <p:blipFill rotWithShape="1">
          <a:blip r:embed="rId2">
            <a:extLst>
              <a:ext uri="{28A0092B-C50C-407E-A947-70E740481C1C}">
                <a14:useLocalDpi xmlns:a14="http://schemas.microsoft.com/office/drawing/2010/main" val="0"/>
              </a:ext>
            </a:extLst>
          </a:blip>
          <a:srcRect l="18376" r="12600"/>
          <a:stretch/>
        </p:blipFill>
        <p:spPr bwMode="auto">
          <a:xfrm>
            <a:off x="7164488" y="3356382"/>
            <a:ext cx="1800000" cy="1781175"/>
          </a:xfrm>
          <a:prstGeom prst="rect">
            <a:avLst/>
          </a:prstGeom>
          <a:noFill/>
          <a:ln>
            <a:noFill/>
          </a:ln>
        </p:spPr>
      </p:pic>
    </p:spTree>
    <p:extLst>
      <p:ext uri="{BB962C8B-B14F-4D97-AF65-F5344CB8AC3E}">
        <p14:creationId xmlns:p14="http://schemas.microsoft.com/office/powerpoint/2010/main" val="1199358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Types of Food Safety Hazards (cont.)</a:t>
            </a:r>
            <a:endParaRPr lang="en-ZA" sz="4000" dirty="0"/>
          </a:p>
        </p:txBody>
      </p:sp>
      <p:sp>
        <p:nvSpPr>
          <p:cNvPr id="9" name="Content Placeholder 2"/>
          <p:cNvSpPr>
            <a:spLocks noGrp="1"/>
          </p:cNvSpPr>
          <p:nvPr>
            <p:ph idx="1"/>
          </p:nvPr>
        </p:nvSpPr>
        <p:spPr>
          <a:xfrm>
            <a:off x="251520" y="1484784"/>
            <a:ext cx="8640960" cy="5256584"/>
          </a:xfrm>
          <a:solidFill>
            <a:schemeClr val="bg1">
              <a:lumMod val="95000"/>
              <a:alpha val="75000"/>
            </a:schemeClr>
          </a:solidFill>
          <a:scene3d>
            <a:camera prst="orthographicFront"/>
            <a:lightRig rig="threePt" dir="t"/>
          </a:scene3d>
          <a:sp3d>
            <a:bevelT/>
          </a:sp3d>
        </p:spPr>
        <p:txBody>
          <a:bodyPr>
            <a:noAutofit/>
          </a:bodyPr>
          <a:lstStyle/>
          <a:p>
            <a:pPr marL="0" lvl="1" indent="0">
              <a:buNone/>
            </a:pPr>
            <a:r>
              <a:rPr lang="en-US" sz="2400" b="1" dirty="0" smtClean="0"/>
              <a:t>Chemical </a:t>
            </a:r>
            <a:r>
              <a:rPr lang="en-US" sz="2400" b="1" dirty="0"/>
              <a:t>food safety </a:t>
            </a:r>
            <a:r>
              <a:rPr lang="en-US" sz="2400" b="1" dirty="0" smtClean="0"/>
              <a:t>hazards (cont.)</a:t>
            </a:r>
            <a:endParaRPr lang="en-US" sz="2400" b="1" dirty="0"/>
          </a:p>
          <a:p>
            <a:r>
              <a:rPr lang="en-ZA" sz="2400" dirty="0" smtClean="0"/>
              <a:t>Pesticides </a:t>
            </a:r>
            <a:r>
              <a:rPr lang="en-ZA" sz="2400" dirty="0"/>
              <a:t>(including herbicides, fungicides and wood preservatives) should be stored in an appropriate well ventilated and secure area. </a:t>
            </a:r>
            <a:endParaRPr lang="en-ZA" sz="2400" dirty="0" smtClean="0"/>
          </a:p>
          <a:p>
            <a:r>
              <a:rPr lang="en-ZA" sz="2400" dirty="0" smtClean="0"/>
              <a:t>This </a:t>
            </a:r>
            <a:r>
              <a:rPr lang="en-ZA" sz="2400" dirty="0"/>
              <a:t>area should be constructed in such a manner as to contain spillages in the case of accidents. </a:t>
            </a:r>
            <a:endParaRPr lang="en-ZA" sz="2400" dirty="0" smtClean="0"/>
          </a:p>
          <a:p>
            <a:r>
              <a:rPr lang="en-ZA" sz="2400" dirty="0" smtClean="0"/>
              <a:t>They </a:t>
            </a:r>
            <a:r>
              <a:rPr lang="en-ZA" sz="2400" dirty="0"/>
              <a:t>should be kept in the original container and not transferred to e.g. unmarked containers such as drink bottles. </a:t>
            </a:r>
            <a:endParaRPr lang="en-ZA" sz="2400" dirty="0" smtClean="0"/>
          </a:p>
          <a:p>
            <a:r>
              <a:rPr lang="en-ZA" sz="2400" dirty="0" smtClean="0"/>
              <a:t>Appropriate </a:t>
            </a:r>
            <a:r>
              <a:rPr lang="en-ZA" sz="2400" dirty="0"/>
              <a:t>protective clothing and masks should be worn when handling, mixing or using these products, as indicated on the label of the product. </a:t>
            </a:r>
            <a:endParaRPr lang="en-US" sz="2400" dirty="0"/>
          </a:p>
        </p:txBody>
      </p:sp>
    </p:spTree>
    <p:extLst>
      <p:ext uri="{BB962C8B-B14F-4D97-AF65-F5344CB8AC3E}">
        <p14:creationId xmlns:p14="http://schemas.microsoft.com/office/powerpoint/2010/main" val="3281758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Types of Food Safety Hazards (cont.)</a:t>
            </a:r>
            <a:endParaRPr lang="en-ZA" sz="4000" dirty="0"/>
          </a:p>
        </p:txBody>
      </p:sp>
      <p:sp>
        <p:nvSpPr>
          <p:cNvPr id="9" name="Content Placeholder 2"/>
          <p:cNvSpPr>
            <a:spLocks noGrp="1"/>
          </p:cNvSpPr>
          <p:nvPr>
            <p:ph idx="1"/>
          </p:nvPr>
        </p:nvSpPr>
        <p:spPr>
          <a:xfrm>
            <a:off x="251520" y="1484784"/>
            <a:ext cx="6480720" cy="5256584"/>
          </a:xfrm>
          <a:solidFill>
            <a:schemeClr val="bg1">
              <a:lumMod val="95000"/>
              <a:alpha val="75000"/>
            </a:schemeClr>
          </a:solidFill>
          <a:scene3d>
            <a:camera prst="orthographicFront"/>
            <a:lightRig rig="threePt" dir="t"/>
          </a:scene3d>
          <a:sp3d>
            <a:bevelT/>
          </a:sp3d>
        </p:spPr>
        <p:txBody>
          <a:bodyPr>
            <a:noAutofit/>
          </a:bodyPr>
          <a:lstStyle/>
          <a:p>
            <a:pPr marL="6350" lvl="1" indent="0">
              <a:spcBef>
                <a:spcPts val="0"/>
              </a:spcBef>
              <a:buNone/>
            </a:pPr>
            <a:r>
              <a:rPr lang="en-US" sz="2400" b="1" dirty="0" smtClean="0"/>
              <a:t>Biological </a:t>
            </a:r>
            <a:r>
              <a:rPr lang="en-US" sz="2400" b="1" dirty="0"/>
              <a:t>food safety hazards</a:t>
            </a:r>
          </a:p>
          <a:p>
            <a:pPr>
              <a:spcBef>
                <a:spcPts val="0"/>
              </a:spcBef>
            </a:pPr>
            <a:r>
              <a:rPr lang="en-ZA" sz="2400" u="sng" dirty="0"/>
              <a:t>Biological contamination</a:t>
            </a:r>
            <a:r>
              <a:rPr lang="en-ZA" sz="2400" dirty="0"/>
              <a:t> can be caused by bacteria, yeasts, protozoa, </a:t>
            </a:r>
            <a:r>
              <a:rPr lang="en-ZA" sz="2400" dirty="0" err="1"/>
              <a:t>molds</a:t>
            </a:r>
            <a:r>
              <a:rPr lang="en-ZA" sz="2400" dirty="0"/>
              <a:t> and viruses, which can enter the production chain as a result of poor sanitation and poor hygiene practices. </a:t>
            </a:r>
            <a:endParaRPr lang="en-ZA" sz="2400" dirty="0" smtClean="0"/>
          </a:p>
          <a:p>
            <a:pPr>
              <a:spcBef>
                <a:spcPts val="0"/>
              </a:spcBef>
            </a:pPr>
            <a:r>
              <a:rPr lang="en-ZA" sz="2400" dirty="0" smtClean="0"/>
              <a:t>Bacteria </a:t>
            </a:r>
            <a:r>
              <a:rPr lang="en-ZA" sz="2400" dirty="0"/>
              <a:t>and fungi are the principal types of micro-organisms that cause sugar spoilage and food-borne illnesses. </a:t>
            </a:r>
            <a:endParaRPr lang="en-ZA" sz="2400" dirty="0" smtClean="0"/>
          </a:p>
          <a:p>
            <a:pPr>
              <a:spcBef>
                <a:spcPts val="0"/>
              </a:spcBef>
            </a:pPr>
            <a:r>
              <a:rPr lang="en-ZA" sz="2400" dirty="0" smtClean="0"/>
              <a:t>Sugar </a:t>
            </a:r>
            <a:r>
              <a:rPr lang="en-ZA" sz="2400" dirty="0"/>
              <a:t>may be contaminated by micro-organisms at any time during harvest, processing, handling, storage or distribution. </a:t>
            </a:r>
            <a:endParaRPr lang="en-ZA" sz="2400" dirty="0" smtClean="0"/>
          </a:p>
          <a:p>
            <a:pPr>
              <a:spcBef>
                <a:spcPts val="0"/>
              </a:spcBef>
            </a:pPr>
            <a:r>
              <a:rPr lang="en-ZA" sz="2400" dirty="0" smtClean="0"/>
              <a:t>The </a:t>
            </a:r>
            <a:r>
              <a:rPr lang="en-ZA" sz="2400" dirty="0"/>
              <a:t>primary sources of microbial contamination are soil, air, humans, plant surfaces, water, and sugar processing machinery or equipment. </a:t>
            </a:r>
            <a:endParaRPr lang="en-US" sz="2400" dirty="0"/>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492896"/>
            <a:ext cx="2304256" cy="2304256"/>
          </a:xfrm>
          <a:prstGeom prst="rect">
            <a:avLst/>
          </a:prstGeom>
          <a:noFill/>
          <a:ln>
            <a:noFill/>
          </a:ln>
        </p:spPr>
      </p:pic>
    </p:spTree>
    <p:extLst>
      <p:ext uri="{BB962C8B-B14F-4D97-AF65-F5344CB8AC3E}">
        <p14:creationId xmlns:p14="http://schemas.microsoft.com/office/powerpoint/2010/main" val="207856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Conclusion</a:t>
            </a:r>
            <a:endParaRPr lang="en-ZA" sz="5400" dirty="0"/>
          </a:p>
        </p:txBody>
      </p:sp>
      <p:sp>
        <p:nvSpPr>
          <p:cNvPr id="9" name="Content Placeholder 2"/>
          <p:cNvSpPr>
            <a:spLocks noGrp="1"/>
          </p:cNvSpPr>
          <p:nvPr>
            <p:ph idx="1"/>
          </p:nvPr>
        </p:nvSpPr>
        <p:spPr>
          <a:xfrm>
            <a:off x="251520" y="1484784"/>
            <a:ext cx="4752528" cy="5256584"/>
          </a:xfrm>
          <a:solidFill>
            <a:schemeClr val="bg1">
              <a:lumMod val="95000"/>
              <a:alpha val="75000"/>
            </a:schemeClr>
          </a:solidFill>
          <a:scene3d>
            <a:camera prst="orthographicFront"/>
            <a:lightRig rig="threePt" dir="t"/>
          </a:scene3d>
          <a:sp3d>
            <a:bevelT/>
          </a:sp3d>
        </p:spPr>
        <p:txBody>
          <a:bodyPr>
            <a:noAutofit/>
          </a:bodyPr>
          <a:lstStyle/>
          <a:p>
            <a:r>
              <a:rPr lang="en-US" sz="2400" dirty="0"/>
              <a:t>It is the responsibility of each role-player in the chain to ensure that the sugar product remains safe and of a high quality. </a:t>
            </a:r>
            <a:endParaRPr lang="en-US" sz="2400" dirty="0" smtClean="0"/>
          </a:p>
          <a:p>
            <a:r>
              <a:rPr lang="en-US" sz="2400" dirty="0" smtClean="0"/>
              <a:t>If </a:t>
            </a:r>
            <a:r>
              <a:rPr lang="en-US" sz="2400" dirty="0"/>
              <a:t>each role-player in the chain keeps accurate records of what they did to the product while it was in their care, then it will be easy to trace any problems back </a:t>
            </a:r>
            <a:r>
              <a:rPr lang="en-ZA" sz="2400" dirty="0"/>
              <a:t>to their source and, in so doing, solve the problem. </a:t>
            </a:r>
            <a:endParaRPr lang="en-ZA" sz="2400" dirty="0" smtClean="0"/>
          </a:p>
          <a:p>
            <a:r>
              <a:rPr lang="en-ZA" sz="2400" dirty="0" smtClean="0"/>
              <a:t>This </a:t>
            </a:r>
            <a:r>
              <a:rPr lang="en-ZA" sz="2400" dirty="0"/>
              <a:t>is called</a:t>
            </a:r>
            <a:r>
              <a:rPr lang="en-ZA" sz="2400" b="1" dirty="0"/>
              <a:t> “traceability”.</a:t>
            </a:r>
            <a:endParaRPr lang="en-US" sz="2400" dirty="0"/>
          </a:p>
        </p:txBody>
      </p:sp>
      <p:pic>
        <p:nvPicPr>
          <p:cNvPr id="14338" name="Picture 2" descr="Image result for hygiene starts with you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7081" r="12418" b="53697"/>
          <a:stretch/>
        </p:blipFill>
        <p:spPr bwMode="auto">
          <a:xfrm rot="906800">
            <a:off x="5020832" y="2775042"/>
            <a:ext cx="3568710" cy="2259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5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CCP 1: Sugar Cane Growing</a:t>
            </a:r>
            <a:endParaRPr lang="en-ZA" sz="4800" dirty="0"/>
          </a:p>
        </p:txBody>
      </p:sp>
      <p:sp>
        <p:nvSpPr>
          <p:cNvPr id="9" name="Content Placeholder 2"/>
          <p:cNvSpPr>
            <a:spLocks noGrp="1"/>
          </p:cNvSpPr>
          <p:nvPr>
            <p:ph idx="1"/>
          </p:nvPr>
        </p:nvSpPr>
        <p:spPr>
          <a:xfrm>
            <a:off x="457200" y="1600200"/>
            <a:ext cx="4906888"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buFont typeface="Arial" charset="0"/>
              <a:buChar char="•"/>
            </a:pPr>
            <a:r>
              <a:rPr lang="en-US" sz="2800" dirty="0" smtClean="0"/>
              <a:t>Sources of contamination could include:</a:t>
            </a:r>
          </a:p>
          <a:p>
            <a:pPr lvl="1">
              <a:spcBef>
                <a:spcPts val="0"/>
              </a:spcBef>
              <a:buFont typeface="Arial" charset="0"/>
              <a:buChar char="•"/>
            </a:pPr>
            <a:r>
              <a:rPr lang="en-US" dirty="0" smtClean="0"/>
              <a:t>Commercial </a:t>
            </a:r>
            <a:r>
              <a:rPr lang="en-US" dirty="0" err="1" smtClean="0"/>
              <a:t>fertilisers</a:t>
            </a:r>
            <a:endParaRPr lang="en-US" dirty="0" smtClean="0"/>
          </a:p>
          <a:p>
            <a:pPr lvl="1">
              <a:spcBef>
                <a:spcPts val="0"/>
              </a:spcBef>
              <a:buFont typeface="Arial" charset="0"/>
              <a:buChar char="•"/>
            </a:pPr>
            <a:r>
              <a:rPr lang="en-US" dirty="0" smtClean="0"/>
              <a:t>Sewerage sludge </a:t>
            </a:r>
          </a:p>
          <a:p>
            <a:pPr lvl="1">
              <a:spcBef>
                <a:spcPts val="0"/>
              </a:spcBef>
              <a:buFont typeface="Arial" charset="0"/>
              <a:buChar char="•"/>
            </a:pPr>
            <a:r>
              <a:rPr lang="en-US" dirty="0" smtClean="0"/>
              <a:t>Heavy metals (from the above)</a:t>
            </a:r>
          </a:p>
          <a:p>
            <a:pPr lvl="1">
              <a:spcBef>
                <a:spcPts val="0"/>
              </a:spcBef>
              <a:buFont typeface="Arial" charset="0"/>
              <a:buChar char="•"/>
            </a:pPr>
            <a:r>
              <a:rPr lang="en-US" dirty="0" smtClean="0"/>
              <a:t>Herbicides</a:t>
            </a:r>
          </a:p>
          <a:p>
            <a:pPr lvl="1">
              <a:spcBef>
                <a:spcPts val="0"/>
              </a:spcBef>
              <a:buFont typeface="Arial" charset="0"/>
              <a:buChar char="•"/>
            </a:pPr>
            <a:r>
              <a:rPr lang="en-US" dirty="0" smtClean="0"/>
              <a:t>Insecticides</a:t>
            </a:r>
          </a:p>
          <a:p>
            <a:pPr lvl="1">
              <a:spcBef>
                <a:spcPts val="0"/>
              </a:spcBef>
              <a:buFont typeface="Arial" charset="0"/>
              <a:buChar char="•"/>
            </a:pPr>
            <a:r>
              <a:rPr lang="en-US" dirty="0" smtClean="0"/>
              <a:t>Fungicides</a:t>
            </a:r>
          </a:p>
          <a:p>
            <a:pPr>
              <a:spcBef>
                <a:spcPts val="0"/>
              </a:spcBef>
              <a:buFont typeface="Arial" charset="0"/>
              <a:buChar char="•"/>
            </a:pPr>
            <a:r>
              <a:rPr lang="en-US" sz="2800" dirty="0" smtClean="0"/>
              <a:t>These must be used according to suppliers guidelines</a:t>
            </a:r>
            <a:endParaRPr lang="en-ZA" sz="2800" dirty="0"/>
          </a:p>
        </p:txBody>
      </p:sp>
      <p:pic>
        <p:nvPicPr>
          <p:cNvPr id="18434" name="Picture 2" descr="Image result for cane plantation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9542" y="2780928"/>
            <a:ext cx="3309492" cy="220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8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CCP </a:t>
            </a:r>
            <a:r>
              <a:rPr lang="en-ZA" sz="4800" dirty="0" smtClean="0"/>
              <a:t>2: </a:t>
            </a:r>
            <a:r>
              <a:rPr lang="en-ZA" sz="4800" dirty="0"/>
              <a:t>Sugar </a:t>
            </a:r>
            <a:r>
              <a:rPr lang="en-ZA" sz="4800" dirty="0" smtClean="0"/>
              <a:t>Extraction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2800" dirty="0" smtClean="0"/>
              <a:t>Contamination by m</a:t>
            </a:r>
            <a:r>
              <a:rPr lang="en-US" sz="2800" dirty="0" smtClean="0"/>
              <a:t>icro-organisms from cane fields (soil)</a:t>
            </a:r>
          </a:p>
          <a:p>
            <a:pPr>
              <a:spcBef>
                <a:spcPts val="0"/>
              </a:spcBef>
            </a:pPr>
            <a:r>
              <a:rPr lang="en-US" sz="2800" dirty="0" smtClean="0"/>
              <a:t>Temperature, pH, water activity and sugar content </a:t>
            </a:r>
            <a:r>
              <a:rPr lang="en-US" sz="2800" dirty="0" err="1" smtClean="0"/>
              <a:t>favour</a:t>
            </a:r>
            <a:r>
              <a:rPr lang="en-US" sz="2800" dirty="0" smtClean="0"/>
              <a:t> microbial growth</a:t>
            </a:r>
          </a:p>
          <a:p>
            <a:pPr>
              <a:spcBef>
                <a:spcPts val="0"/>
              </a:spcBef>
            </a:pPr>
            <a:r>
              <a:rPr lang="en-US" sz="2800" dirty="0" smtClean="0"/>
              <a:t>Microbial activity causes sucrose degradation</a:t>
            </a:r>
          </a:p>
          <a:p>
            <a:pPr>
              <a:spcBef>
                <a:spcPts val="0"/>
              </a:spcBef>
            </a:pPr>
            <a:r>
              <a:rPr lang="en-US" sz="2800" dirty="0" smtClean="0"/>
              <a:t>Microbial activity leads to formation of reducing sugars</a:t>
            </a:r>
          </a:p>
          <a:p>
            <a:pPr>
              <a:spcBef>
                <a:spcPts val="0"/>
              </a:spcBef>
            </a:pPr>
            <a:r>
              <a:rPr lang="en-US" sz="2800" dirty="0" smtClean="0"/>
              <a:t>Results in formation of organic acids and exopolysaccharides</a:t>
            </a:r>
          </a:p>
          <a:p>
            <a:pPr>
              <a:spcBef>
                <a:spcPts val="0"/>
              </a:spcBef>
            </a:pPr>
            <a:r>
              <a:rPr lang="en-US" sz="2800" dirty="0" smtClean="0"/>
              <a:t>Causes slime which clogs pipes and filters</a:t>
            </a:r>
          </a:p>
          <a:p>
            <a:pPr>
              <a:spcBef>
                <a:spcPts val="0"/>
              </a:spcBef>
            </a:pPr>
            <a:r>
              <a:rPr lang="en-US" sz="2800" dirty="0" smtClean="0"/>
              <a:t>Formation of lactic acid causes corrosion of steel</a:t>
            </a:r>
            <a:endParaRPr lang="en-US" sz="2800" dirty="0"/>
          </a:p>
        </p:txBody>
      </p:sp>
    </p:spTree>
    <p:extLst>
      <p:ext uri="{BB962C8B-B14F-4D97-AF65-F5344CB8AC3E}">
        <p14:creationId xmlns:p14="http://schemas.microsoft.com/office/powerpoint/2010/main" val="2348495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CCP </a:t>
            </a:r>
            <a:r>
              <a:rPr lang="en-ZA" sz="4800" dirty="0" smtClean="0"/>
              <a:t>2: </a:t>
            </a:r>
            <a:r>
              <a:rPr lang="en-ZA" sz="4800" dirty="0"/>
              <a:t>Sugar </a:t>
            </a:r>
            <a:r>
              <a:rPr lang="en-ZA" sz="4800" dirty="0" smtClean="0"/>
              <a:t>Extraction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2300" dirty="0" smtClean="0"/>
              <a:t>Microbial flora include:</a:t>
            </a:r>
          </a:p>
          <a:p>
            <a:pPr lvl="1">
              <a:spcBef>
                <a:spcPts val="0"/>
              </a:spcBef>
            </a:pPr>
            <a:r>
              <a:rPr lang="en-US" sz="2300" dirty="0" err="1" smtClean="0"/>
              <a:t>Mesophiles</a:t>
            </a:r>
            <a:r>
              <a:rPr lang="en-US" sz="2300" dirty="0" smtClean="0"/>
              <a:t> (</a:t>
            </a:r>
            <a:r>
              <a:rPr lang="en-US" sz="2300" i="1" dirty="0" smtClean="0"/>
              <a:t>Lactobacillus</a:t>
            </a:r>
            <a:r>
              <a:rPr lang="en-US" sz="2300" dirty="0" smtClean="0"/>
              <a:t> and </a:t>
            </a:r>
            <a:r>
              <a:rPr lang="en-US" sz="2300" i="1" dirty="0" err="1"/>
              <a:t>L</a:t>
            </a:r>
            <a:r>
              <a:rPr lang="en-US" sz="2300" i="1" dirty="0" err="1" smtClean="0"/>
              <a:t>euconostoc</a:t>
            </a:r>
            <a:r>
              <a:rPr lang="en-US" sz="2300" dirty="0" smtClean="0"/>
              <a:t>)</a:t>
            </a:r>
          </a:p>
          <a:p>
            <a:pPr lvl="1">
              <a:spcBef>
                <a:spcPts val="0"/>
              </a:spcBef>
            </a:pPr>
            <a:r>
              <a:rPr lang="en-US" sz="2300" dirty="0" smtClean="0"/>
              <a:t>Thermophiles (</a:t>
            </a:r>
            <a:r>
              <a:rPr lang="en-US" sz="2300" i="1" dirty="0" smtClean="0"/>
              <a:t>Bacillus </a:t>
            </a:r>
            <a:r>
              <a:rPr lang="en-US" sz="2300" i="1" dirty="0" err="1" smtClean="0"/>
              <a:t>stearothermophilus</a:t>
            </a:r>
            <a:r>
              <a:rPr lang="en-US" sz="2300" i="1" dirty="0" smtClean="0"/>
              <a:t>, B. </a:t>
            </a:r>
            <a:r>
              <a:rPr lang="en-US" sz="2300" i="1" dirty="0" err="1" smtClean="0"/>
              <a:t>pumilus</a:t>
            </a:r>
            <a:r>
              <a:rPr lang="en-US" sz="2300" i="1" dirty="0" smtClean="0"/>
              <a:t>, Clostridium</a:t>
            </a:r>
            <a:r>
              <a:rPr lang="en-US" sz="2300" dirty="0" smtClean="0"/>
              <a:t>)</a:t>
            </a:r>
          </a:p>
          <a:p>
            <a:pPr>
              <a:spcBef>
                <a:spcPts val="0"/>
              </a:spcBef>
            </a:pPr>
            <a:r>
              <a:rPr lang="en-US" sz="2300" dirty="0" smtClean="0"/>
              <a:t>Chemical control may include:</a:t>
            </a:r>
          </a:p>
          <a:p>
            <a:pPr lvl="1">
              <a:spcBef>
                <a:spcPts val="0"/>
              </a:spcBef>
            </a:pPr>
            <a:r>
              <a:rPr lang="en-US" sz="2300" dirty="0" smtClean="0"/>
              <a:t>Formalin (40% aqueous solution of formaldehyde)</a:t>
            </a:r>
          </a:p>
          <a:p>
            <a:pPr lvl="1">
              <a:spcBef>
                <a:spcPts val="0"/>
              </a:spcBef>
            </a:pPr>
            <a:r>
              <a:rPr lang="en-US" sz="2300" dirty="0" smtClean="0"/>
              <a:t>Ammonium compounds</a:t>
            </a:r>
          </a:p>
          <a:p>
            <a:pPr lvl="1">
              <a:spcBef>
                <a:spcPts val="0"/>
              </a:spcBef>
            </a:pPr>
            <a:r>
              <a:rPr lang="en-US" sz="2300" dirty="0" err="1" smtClean="0"/>
              <a:t>Dithiocarbamates</a:t>
            </a:r>
            <a:endParaRPr lang="en-US" sz="2300" dirty="0" smtClean="0"/>
          </a:p>
          <a:p>
            <a:pPr lvl="1">
              <a:spcBef>
                <a:spcPts val="0"/>
              </a:spcBef>
            </a:pPr>
            <a:r>
              <a:rPr lang="en-US" sz="2300" dirty="0" smtClean="0"/>
              <a:t>Sulphur dioxide</a:t>
            </a:r>
          </a:p>
          <a:p>
            <a:pPr>
              <a:spcBef>
                <a:spcPts val="0"/>
              </a:spcBef>
            </a:pPr>
            <a:r>
              <a:rPr lang="en-US" sz="2300" dirty="0" err="1" smtClean="0"/>
              <a:t>Saponins</a:t>
            </a:r>
            <a:r>
              <a:rPr lang="en-US" sz="2300" dirty="0" smtClean="0"/>
              <a:t> (glycosides of hydrophobic alcohols) lead to foamy solutions</a:t>
            </a:r>
          </a:p>
          <a:p>
            <a:pPr lvl="1">
              <a:spcBef>
                <a:spcPts val="0"/>
              </a:spcBef>
            </a:pPr>
            <a:r>
              <a:rPr lang="en-US" sz="2300" dirty="0" smtClean="0"/>
              <a:t>Anti-foaming agents are used</a:t>
            </a:r>
          </a:p>
          <a:p>
            <a:pPr lvl="1">
              <a:spcBef>
                <a:spcPts val="0"/>
              </a:spcBef>
            </a:pPr>
            <a:r>
              <a:rPr lang="en-US" sz="2300" dirty="0" smtClean="0"/>
              <a:t>Excessive use may lead to residues in molasses and bagasse</a:t>
            </a:r>
          </a:p>
        </p:txBody>
      </p:sp>
    </p:spTree>
    <p:extLst>
      <p:ext uri="{BB962C8B-B14F-4D97-AF65-F5344CB8AC3E}">
        <p14:creationId xmlns:p14="http://schemas.microsoft.com/office/powerpoint/2010/main" val="2676956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CCP 3: Crystallisation and Centrifugation</a:t>
            </a:r>
            <a:endParaRPr lang="en-ZA" sz="36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600" dirty="0" smtClean="0"/>
              <a:t>Thick juice from the evaporators is low in micro-organisms</a:t>
            </a:r>
          </a:p>
          <a:p>
            <a:pPr lvl="0"/>
            <a:r>
              <a:rPr lang="en-US" sz="2600" dirty="0" smtClean="0"/>
              <a:t>However, </a:t>
            </a:r>
            <a:r>
              <a:rPr lang="en-US" sz="2600" dirty="0" err="1" smtClean="0"/>
              <a:t>crystallisation</a:t>
            </a:r>
            <a:r>
              <a:rPr lang="en-US" sz="2600" dirty="0" smtClean="0"/>
              <a:t> and centrifugation  are susceptible to microbial contamination</a:t>
            </a:r>
          </a:p>
          <a:p>
            <a:pPr lvl="0"/>
            <a:r>
              <a:rPr lang="en-US" sz="2600" dirty="0" smtClean="0"/>
              <a:t>High humidity and temperatures in sugar refinery causes sugar dust and syrup to settle as a thin film on walls, floors and pipes</a:t>
            </a:r>
          </a:p>
          <a:p>
            <a:pPr lvl="0"/>
            <a:r>
              <a:rPr lang="en-US" sz="2600" dirty="0" smtClean="0"/>
              <a:t>This </a:t>
            </a:r>
            <a:r>
              <a:rPr lang="en-US" sz="2600" dirty="0" err="1" smtClean="0"/>
              <a:t>favours</a:t>
            </a:r>
            <a:r>
              <a:rPr lang="en-US" sz="2600" dirty="0" smtClean="0"/>
              <a:t> microbial growth and generates a source of contamination</a:t>
            </a:r>
          </a:p>
          <a:p>
            <a:pPr lvl="0"/>
            <a:r>
              <a:rPr lang="en-US" sz="2600" dirty="0" smtClean="0"/>
              <a:t>Good housekeeping and hygiene precautions must be implemented</a:t>
            </a:r>
            <a:endParaRPr lang="en-US" sz="2200" dirty="0"/>
          </a:p>
        </p:txBody>
      </p:sp>
    </p:spTree>
    <p:extLst>
      <p:ext uri="{BB962C8B-B14F-4D97-AF65-F5344CB8AC3E}">
        <p14:creationId xmlns:p14="http://schemas.microsoft.com/office/powerpoint/2010/main" val="1307646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CCP 3: Crystallisation and Centrifugation (cont.)</a:t>
            </a:r>
            <a:endParaRPr lang="en-ZA" sz="36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600" dirty="0" smtClean="0"/>
              <a:t>Good housekeeping and hygiene precautions include:</a:t>
            </a:r>
          </a:p>
          <a:p>
            <a:pPr lvl="1"/>
            <a:r>
              <a:rPr lang="en-US" sz="2200" dirty="0" smtClean="0"/>
              <a:t>Improved air circulation (or extraction)</a:t>
            </a:r>
          </a:p>
          <a:p>
            <a:pPr lvl="1"/>
            <a:r>
              <a:rPr lang="en-US" sz="2200" dirty="0" smtClean="0"/>
              <a:t>Temperature regulation</a:t>
            </a:r>
          </a:p>
          <a:p>
            <a:pPr lvl="1"/>
            <a:r>
              <a:rPr lang="en-US" sz="2200" dirty="0" smtClean="0"/>
              <a:t>General cleanliness</a:t>
            </a:r>
          </a:p>
          <a:p>
            <a:pPr lvl="1"/>
            <a:r>
              <a:rPr lang="en-US" sz="2200" dirty="0" smtClean="0"/>
              <a:t>Tanks and pipes should be covered, monitored, cleaned and </a:t>
            </a:r>
            <a:r>
              <a:rPr lang="en-US" sz="2200" dirty="0" err="1" smtClean="0"/>
              <a:t>sterilised</a:t>
            </a:r>
            <a:r>
              <a:rPr lang="en-US" sz="2200" dirty="0" smtClean="0"/>
              <a:t> using approve cleaning agents and disinfectants</a:t>
            </a:r>
          </a:p>
          <a:p>
            <a:pPr lvl="1"/>
            <a:r>
              <a:rPr lang="en-US" sz="2200" dirty="0" smtClean="0"/>
              <a:t>Filters can remove 90% of the bacteria present in juices</a:t>
            </a:r>
          </a:p>
          <a:p>
            <a:pPr lvl="1"/>
            <a:r>
              <a:rPr lang="en-US" sz="2200" dirty="0" smtClean="0"/>
              <a:t>Heating to 90°C should destroy micro-organisms</a:t>
            </a:r>
          </a:p>
          <a:p>
            <a:r>
              <a:rPr lang="en-US" sz="2600" dirty="0" smtClean="0"/>
              <a:t>Crucial stage of processing - downgraded sugar at this stage cannot be reworked</a:t>
            </a:r>
          </a:p>
          <a:p>
            <a:r>
              <a:rPr lang="en-US" sz="2600" dirty="0" smtClean="0"/>
              <a:t>Most microbes are removed with syrup by centrifugal force in centrifugation process unles</a:t>
            </a:r>
            <a:r>
              <a:rPr lang="en-US" sz="2600" dirty="0" smtClean="0"/>
              <a:t>s…</a:t>
            </a:r>
            <a:endParaRPr lang="en-US" sz="2600" dirty="0"/>
          </a:p>
        </p:txBody>
      </p:sp>
    </p:spTree>
    <p:extLst>
      <p:ext uri="{BB962C8B-B14F-4D97-AF65-F5344CB8AC3E}">
        <p14:creationId xmlns:p14="http://schemas.microsoft.com/office/powerpoint/2010/main" val="464735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26B668B718347920F86058F4B285C" ma:contentTypeVersion="0" ma:contentTypeDescription="Create a new document." ma:contentTypeScope="" ma:versionID="aefd994ead310ccc8b23e01ca6324e17">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8BA031-47D9-4D79-B4D4-EC698211AE38}"/>
</file>

<file path=customXml/itemProps2.xml><?xml version="1.0" encoding="utf-8"?>
<ds:datastoreItem xmlns:ds="http://schemas.openxmlformats.org/officeDocument/2006/customXml" ds:itemID="{1E95EFFE-1A3B-4F85-B91B-B89524F35A33}"/>
</file>

<file path=customXml/itemProps3.xml><?xml version="1.0" encoding="utf-8"?>
<ds:datastoreItem xmlns:ds="http://schemas.openxmlformats.org/officeDocument/2006/customXml" ds:itemID="{2784DC59-73F1-4C64-86E5-7FC27A7F2491}"/>
</file>

<file path=docProps/app.xml><?xml version="1.0" encoding="utf-8"?>
<Properties xmlns="http://schemas.openxmlformats.org/officeDocument/2006/extended-properties" xmlns:vt="http://schemas.openxmlformats.org/officeDocument/2006/docPropsVTypes">
  <Template/>
  <TotalTime>5706</TotalTime>
  <Words>3069</Words>
  <Application>Microsoft Office PowerPoint</Application>
  <PresentationFormat>On-screen Show (4:3)</PresentationFormat>
  <Paragraphs>321</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HACCP</vt:lpstr>
      <vt:lpstr>HACCP in Sugar Processing</vt:lpstr>
      <vt:lpstr>HACCP in Sugar Processing (cont.)</vt:lpstr>
      <vt:lpstr>CCP 1: Sugar Cane Growing</vt:lpstr>
      <vt:lpstr>CCP 2: Sugar Extraction</vt:lpstr>
      <vt:lpstr>CCP 2: Sugar Extraction (cont.)</vt:lpstr>
      <vt:lpstr>CCP 3: Crystallisation and Centrifugation</vt:lpstr>
      <vt:lpstr>CCP 3: Crystallisation and Centrifugation (cont.)</vt:lpstr>
      <vt:lpstr>CCP 3: Crystallisation and Centrifugation (cont.)</vt:lpstr>
      <vt:lpstr>CCP 4: Drying and Cooling of Sugar</vt:lpstr>
      <vt:lpstr>CCP 4: Drying and Cooling of Sugar (cont.)</vt:lpstr>
      <vt:lpstr>CCP 5: Sugar Storage</vt:lpstr>
      <vt:lpstr>CCP 6: Packaging</vt:lpstr>
      <vt:lpstr>CCP 6: Packaging (cont.)</vt:lpstr>
      <vt:lpstr>CCP 7: Transportation</vt:lpstr>
      <vt:lpstr>HACCP in Sugar - Conclusion</vt:lpstr>
      <vt:lpstr>Personal Hygiene</vt:lpstr>
      <vt:lpstr>Personal Hygiene</vt:lpstr>
      <vt:lpstr>Personal Protective Equipment</vt:lpstr>
      <vt:lpstr>Personal Protective Equipment (cont.)</vt:lpstr>
      <vt:lpstr>Personal Protective Equipment (cont.)</vt:lpstr>
      <vt:lpstr>Personal Protective Equipment (cont.)</vt:lpstr>
      <vt:lpstr>Personal Hygiene Practices</vt:lpstr>
      <vt:lpstr>Personal Hygiene Practices (cont.)</vt:lpstr>
      <vt:lpstr>Personal Hygiene Practices (cont.)</vt:lpstr>
      <vt:lpstr>Personal Hygiene Practices (cont.)</vt:lpstr>
      <vt:lpstr>Personal Hygiene Practices (cont.)</vt:lpstr>
      <vt:lpstr>Personal Hygiene Practices (cont.)</vt:lpstr>
      <vt:lpstr>Personal Hygiene Practices (cont.)</vt:lpstr>
      <vt:lpstr>Personal Hygiene Practices (cont.)</vt:lpstr>
      <vt:lpstr>Personal Hygiene Practices (cont.)</vt:lpstr>
      <vt:lpstr>General Health</vt:lpstr>
      <vt:lpstr>General Health (cont.)</vt:lpstr>
      <vt:lpstr>Food Safety Protective Measures</vt:lpstr>
      <vt:lpstr>Food Safety Protective Measures (cont.)</vt:lpstr>
      <vt:lpstr>Types of Food Safety Hazards</vt:lpstr>
      <vt:lpstr>Types of Food Safety Hazards (cont.)</vt:lpstr>
      <vt:lpstr>Types of Food Safety Hazards (cont.)</vt:lpstr>
      <vt:lpstr>Types of Food Safety Hazards (cont.)</vt:lpstr>
      <vt:lpstr>Types of Food Safety Hazards (cont.)</vt:lpstr>
      <vt:lpstr>Types of Food Safety Hazards (cont.)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284</cp:revision>
  <dcterms:created xsi:type="dcterms:W3CDTF">2016-11-15T07:03:29Z</dcterms:created>
  <dcterms:modified xsi:type="dcterms:W3CDTF">2019-08-16T12:02:14Z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0x010100B6326B668B718347920F86058F4B285C</vt:lpwstr>
  </property>
</Properties>
</file>